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21" r:id="rId2"/>
    <p:sldId id="326" r:id="rId3"/>
    <p:sldId id="323" r:id="rId4"/>
    <p:sldId id="322" r:id="rId5"/>
    <p:sldId id="327" r:id="rId6"/>
    <p:sldId id="328" r:id="rId7"/>
    <p:sldId id="324" r:id="rId8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903"/>
    <a:srgbClr val="8E25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0" autoAdjust="0"/>
    <p:restoredTop sz="99052" autoAdjust="0"/>
  </p:normalViewPr>
  <p:slideViewPr>
    <p:cSldViewPr snapToGrid="0" snapToObjects="1">
      <p:cViewPr varScale="1">
        <p:scale>
          <a:sx n="114" d="100"/>
          <a:sy n="114" d="100"/>
        </p:scale>
        <p:origin x="17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B2B03023-C4AA-454C-9AA7-83407067D90F}"/>
              </a:ext>
            </a:extLst>
          </p:cNvPr>
          <p:cNvGrpSpPr/>
          <p:nvPr/>
        </p:nvGrpSpPr>
        <p:grpSpPr>
          <a:xfrm>
            <a:off x="125944" y="174625"/>
            <a:ext cx="8900582" cy="460375"/>
            <a:chOff x="125944" y="174625"/>
            <a:chExt cx="8900582" cy="460375"/>
          </a:xfrm>
        </p:grpSpPr>
        <p:sp>
          <p:nvSpPr>
            <p:cNvPr id="21" name="Rektangel 1"/>
            <p:cNvSpPr>
              <a:spLocks noChangeArrowheads="1"/>
            </p:cNvSpPr>
            <p:nvPr/>
          </p:nvSpPr>
          <p:spPr bwMode="auto">
            <a:xfrm>
              <a:off x="125944" y="174625"/>
              <a:ext cx="8900582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sv-SE" sz="2400" b="1" dirty="0"/>
                <a:t>1.1					     		   Siffror och tal</a:t>
              </a:r>
            </a:p>
          </p:txBody>
        </p:sp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78E7AD1B-7083-C445-8412-48C7437F8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10868" y="212364"/>
              <a:ext cx="1161498" cy="384895"/>
            </a:xfrm>
            <a:prstGeom prst="rect">
              <a:avLst/>
            </a:prstGeom>
          </p:spPr>
        </p:pic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D0DF83E1-A026-3E47-A124-CDFCECB2E4BB}"/>
              </a:ext>
            </a:extLst>
          </p:cNvPr>
          <p:cNvGrpSpPr/>
          <p:nvPr/>
        </p:nvGrpSpPr>
        <p:grpSpPr>
          <a:xfrm>
            <a:off x="1614011" y="2635382"/>
            <a:ext cx="6611886" cy="523220"/>
            <a:chOff x="1343394" y="1228847"/>
            <a:chExt cx="6611886" cy="523220"/>
          </a:xfrm>
        </p:grpSpPr>
        <p:sp>
          <p:nvSpPr>
            <p:cNvPr id="23" name="textruta 22"/>
            <p:cNvSpPr txBox="1"/>
            <p:nvPr/>
          </p:nvSpPr>
          <p:spPr>
            <a:xfrm>
              <a:off x="1343394" y="1278316"/>
              <a:ext cx="839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Siffror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6DA9202F-6C02-1F48-A256-9D604396D337}"/>
                </a:ext>
              </a:extLst>
            </p:cNvPr>
            <p:cNvSpPr txBox="1"/>
            <p:nvPr/>
          </p:nvSpPr>
          <p:spPr>
            <a:xfrm>
              <a:off x="2306904" y="1228847"/>
              <a:ext cx="56483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dirty="0">
                  <a:solidFill>
                    <a:srgbClr val="9E2903"/>
                  </a:solidFill>
                  <a:latin typeface="Bradley Hand" pitchFamily="2" charset="77"/>
                </a:rPr>
                <a:t>0	1	2	3	4	5	6	7	8  </a:t>
              </a:r>
              <a:r>
                <a:rPr lang="sv-SE" dirty="0">
                  <a:latin typeface="+mn-lt"/>
                </a:rPr>
                <a:t>och</a:t>
              </a:r>
              <a:r>
                <a:rPr lang="sv-SE" sz="2800" dirty="0">
                  <a:solidFill>
                    <a:srgbClr val="9E2903"/>
                  </a:solidFill>
                  <a:latin typeface="Bradley Hand" pitchFamily="2" charset="77"/>
                </a:rPr>
                <a:t>   9</a:t>
              </a: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1408D125-7812-4243-A289-D5525D7E4D17}"/>
              </a:ext>
            </a:extLst>
          </p:cNvPr>
          <p:cNvGrpSpPr/>
          <p:nvPr/>
        </p:nvGrpSpPr>
        <p:grpSpPr>
          <a:xfrm>
            <a:off x="1812710" y="4067486"/>
            <a:ext cx="5738126" cy="523220"/>
            <a:chOff x="1343394" y="1984553"/>
            <a:chExt cx="5738126" cy="523220"/>
          </a:xfrm>
        </p:grpSpPr>
        <p:sp>
          <p:nvSpPr>
            <p:cNvPr id="26" name="textruta 25"/>
            <p:cNvSpPr txBox="1"/>
            <p:nvPr/>
          </p:nvSpPr>
          <p:spPr>
            <a:xfrm>
              <a:off x="1343394" y="2056376"/>
              <a:ext cx="839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Tal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6C400697-347D-3849-9F25-A5C01C83D944}"/>
                </a:ext>
              </a:extLst>
            </p:cNvPr>
            <p:cNvSpPr txBox="1"/>
            <p:nvPr/>
          </p:nvSpPr>
          <p:spPr>
            <a:xfrm>
              <a:off x="2306904" y="1984553"/>
              <a:ext cx="47746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dirty="0">
                  <a:solidFill>
                    <a:srgbClr val="9E2903"/>
                  </a:solidFill>
                  <a:latin typeface="Bradley Hand" pitchFamily="2" charset="77"/>
                </a:rPr>
                <a:t>13 456 </a:t>
              </a:r>
              <a:r>
                <a:rPr lang="sv-SE" dirty="0"/>
                <a:t>är ett tal med fem </a:t>
              </a:r>
              <a:r>
                <a:rPr lang="sv-SE" i="1" dirty="0">
                  <a:solidFill>
                    <a:srgbClr val="9E2903"/>
                  </a:solidFill>
                </a:rPr>
                <a:t>siffror</a:t>
              </a:r>
            </a:p>
          </p:txBody>
        </p:sp>
      </p:grpSp>
      <p:sp>
        <p:nvSpPr>
          <p:cNvPr id="49" name="textruta 48">
            <a:extLst>
              <a:ext uri="{FF2B5EF4-FFF2-40B4-BE49-F238E27FC236}">
                <a16:creationId xmlns:a16="http://schemas.microsoft.com/office/drawing/2014/main" id="{F9052310-2441-064F-9009-FFC004801B67}"/>
              </a:ext>
            </a:extLst>
          </p:cNvPr>
          <p:cNvSpPr txBox="1"/>
          <p:nvPr/>
        </p:nvSpPr>
        <p:spPr>
          <a:xfrm>
            <a:off x="3451281" y="4498687"/>
            <a:ext cx="477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rgbClr val="9E2903"/>
                </a:solidFill>
                <a:latin typeface="Bradley Hand" pitchFamily="2" charset="77"/>
              </a:rPr>
              <a:t>75 </a:t>
            </a:r>
            <a:r>
              <a:rPr lang="sv-SE" dirty="0"/>
              <a:t>är ett tal med två  </a:t>
            </a:r>
            <a:r>
              <a:rPr lang="sv-SE" i="1" dirty="0">
                <a:solidFill>
                  <a:srgbClr val="9E2903"/>
                </a:solidFill>
              </a:rPr>
              <a:t>siffror</a:t>
            </a: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7645D93C-59A7-DB4B-AF8C-00D032898081}"/>
              </a:ext>
            </a:extLst>
          </p:cNvPr>
          <p:cNvSpPr txBox="1"/>
          <p:nvPr/>
        </p:nvSpPr>
        <p:spPr>
          <a:xfrm>
            <a:off x="3353310" y="4929888"/>
            <a:ext cx="477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rgbClr val="9E2903"/>
                </a:solidFill>
                <a:latin typeface="Bradley Hand" pitchFamily="2" charset="77"/>
              </a:rPr>
              <a:t>931 </a:t>
            </a:r>
            <a:r>
              <a:rPr lang="sv-SE" dirty="0"/>
              <a:t>är ett tal med tre  </a:t>
            </a:r>
            <a:r>
              <a:rPr lang="sv-SE" i="1" dirty="0">
                <a:solidFill>
                  <a:srgbClr val="9E2903"/>
                </a:solidFill>
              </a:rPr>
              <a:t>siffror</a:t>
            </a: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0C36F291-BEBE-9E4D-90D3-EE3415138A6C}"/>
              </a:ext>
            </a:extLst>
          </p:cNvPr>
          <p:cNvSpPr txBox="1"/>
          <p:nvPr/>
        </p:nvSpPr>
        <p:spPr>
          <a:xfrm>
            <a:off x="3755014" y="5361089"/>
            <a:ext cx="281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rgbClr val="9E2903"/>
                </a:solidFill>
                <a:latin typeface="Bradley Hand" pitchFamily="2" charset="77"/>
              </a:rPr>
              <a:t>8 </a:t>
            </a:r>
            <a:r>
              <a:rPr lang="sv-SE" dirty="0"/>
              <a:t>är ett tal med en  </a:t>
            </a:r>
            <a:r>
              <a:rPr lang="sv-SE" i="1" dirty="0">
                <a:solidFill>
                  <a:srgbClr val="9E2903"/>
                </a:solidFill>
              </a:rPr>
              <a:t>siffra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25202CDB-7CF3-084B-8D7F-97B227CDD31A}"/>
              </a:ext>
            </a:extLst>
          </p:cNvPr>
          <p:cNvGrpSpPr/>
          <p:nvPr/>
        </p:nvGrpSpPr>
        <p:grpSpPr>
          <a:xfrm>
            <a:off x="2044190" y="862504"/>
            <a:ext cx="5085517" cy="1807894"/>
            <a:chOff x="2044190" y="862504"/>
            <a:chExt cx="5085517" cy="1807894"/>
          </a:xfrm>
        </p:grpSpPr>
        <p:sp>
          <p:nvSpPr>
            <p:cNvPr id="5" name="textruta 4"/>
            <p:cNvSpPr txBox="1"/>
            <p:nvPr/>
          </p:nvSpPr>
          <p:spPr>
            <a:xfrm>
              <a:off x="2044190" y="862504"/>
              <a:ext cx="5085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Det finns 10 olika </a:t>
              </a:r>
              <a:r>
                <a:rPr lang="sv-SE" i="1" dirty="0">
                  <a:solidFill>
                    <a:srgbClr val="9E2903"/>
                  </a:solidFill>
                </a:rPr>
                <a:t>siffror</a:t>
              </a:r>
              <a:r>
                <a:rPr lang="sv-SE" dirty="0">
                  <a:solidFill>
                    <a:srgbClr val="9E2903"/>
                  </a:solidFill>
                </a:rPr>
                <a:t> </a:t>
              </a:r>
              <a:r>
                <a:rPr lang="sv-SE" dirty="0"/>
                <a:t>som bygger upp alla </a:t>
              </a:r>
              <a:r>
                <a:rPr lang="sv-SE" i="1" dirty="0">
                  <a:solidFill>
                    <a:srgbClr val="9E2903"/>
                  </a:solidFill>
                </a:rPr>
                <a:t>tal.</a:t>
              </a: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DBA5A63F-B5B4-C84D-9090-274BB246F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7286" y="1279771"/>
              <a:ext cx="2616439" cy="13906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885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8E7AD1B-7083-C445-8412-48C7437F8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69" name="Rektangel 68">
            <a:extLst>
              <a:ext uri="{FF2B5EF4-FFF2-40B4-BE49-F238E27FC236}">
                <a16:creationId xmlns:a16="http://schemas.microsoft.com/office/drawing/2014/main" id="{50F9BFFB-FA61-B042-AEBE-A9A794F668C2}"/>
              </a:ext>
            </a:extLst>
          </p:cNvPr>
          <p:cNvSpPr/>
          <p:nvPr/>
        </p:nvSpPr>
        <p:spPr>
          <a:xfrm>
            <a:off x="3897884" y="325324"/>
            <a:ext cx="1256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Platsvärde 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102" name="Bildobjekt 101">
            <a:extLst>
              <a:ext uri="{FF2B5EF4-FFF2-40B4-BE49-F238E27FC236}">
                <a16:creationId xmlns:a16="http://schemas.microsoft.com/office/drawing/2014/main" id="{FA948E12-00E3-174C-951B-90A01A4E5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872" y="2852718"/>
            <a:ext cx="2256155" cy="410210"/>
          </a:xfrm>
          <a:prstGeom prst="rect">
            <a:avLst/>
          </a:prstGeom>
        </p:spPr>
      </p:pic>
      <p:grpSp>
        <p:nvGrpSpPr>
          <p:cNvPr id="103" name="Grupp 102">
            <a:extLst>
              <a:ext uri="{FF2B5EF4-FFF2-40B4-BE49-F238E27FC236}">
                <a16:creationId xmlns:a16="http://schemas.microsoft.com/office/drawing/2014/main" id="{673365F5-1338-4B49-B892-B776286B804A}"/>
              </a:ext>
            </a:extLst>
          </p:cNvPr>
          <p:cNvGrpSpPr/>
          <p:nvPr/>
        </p:nvGrpSpPr>
        <p:grpSpPr>
          <a:xfrm>
            <a:off x="718597" y="3811814"/>
            <a:ext cx="4089012" cy="429378"/>
            <a:chOff x="713110" y="4010038"/>
            <a:chExt cx="4089012" cy="429378"/>
          </a:xfrm>
        </p:grpSpPr>
        <p:sp>
          <p:nvSpPr>
            <p:cNvPr id="104" name="Rektangel 103">
              <a:extLst>
                <a:ext uri="{FF2B5EF4-FFF2-40B4-BE49-F238E27FC236}">
                  <a16:creationId xmlns:a16="http://schemas.microsoft.com/office/drawing/2014/main" id="{AAAFC0BA-CF25-7E4B-BA09-B3D215381151}"/>
                </a:ext>
              </a:extLst>
            </p:cNvPr>
            <p:cNvSpPr/>
            <p:nvPr/>
          </p:nvSpPr>
          <p:spPr>
            <a:xfrm>
              <a:off x="713110" y="4100862"/>
              <a:ext cx="39059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1</a:t>
              </a:r>
              <a:r>
                <a:rPr lang="sv-SE" sz="1600" dirty="0">
                  <a:latin typeface="+mn-lt"/>
                </a:rPr>
                <a:t> är </a:t>
              </a:r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tiotusentalssiffra</a:t>
              </a:r>
              <a:r>
                <a:rPr lang="sv-SE" sz="1600" dirty="0">
                  <a:latin typeface="+mn-lt"/>
                </a:rPr>
                <a:t> och har värdet 10 000 </a:t>
              </a:r>
              <a:endParaRPr lang="sv-SE" sz="1600" dirty="0">
                <a:effectLst/>
                <a:latin typeface="+mn-lt"/>
              </a:endParaRPr>
            </a:p>
          </p:txBody>
        </p:sp>
        <p:grpSp>
          <p:nvGrpSpPr>
            <p:cNvPr id="105" name="Grupp 104">
              <a:extLst>
                <a:ext uri="{FF2B5EF4-FFF2-40B4-BE49-F238E27FC236}">
                  <a16:creationId xmlns:a16="http://schemas.microsoft.com/office/drawing/2014/main" id="{1CBB6D53-28CE-1E4D-865A-684230248F0A}"/>
                </a:ext>
              </a:extLst>
            </p:cNvPr>
            <p:cNvGrpSpPr/>
            <p:nvPr/>
          </p:nvGrpSpPr>
          <p:grpSpPr>
            <a:xfrm>
              <a:off x="4516126" y="4010038"/>
              <a:ext cx="285996" cy="260109"/>
              <a:chOff x="3778004" y="5327479"/>
              <a:chExt cx="285996" cy="260109"/>
            </a:xfrm>
          </p:grpSpPr>
          <p:cxnSp>
            <p:nvCxnSpPr>
              <p:cNvPr id="106" name="Rak 105">
                <a:extLst>
                  <a:ext uri="{FF2B5EF4-FFF2-40B4-BE49-F238E27FC236}">
                    <a16:creationId xmlns:a16="http://schemas.microsoft.com/office/drawing/2014/main" id="{BF26BEA5-7A54-5745-BA85-FC641F170B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78004" y="5587587"/>
                <a:ext cx="285996" cy="1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ak pil 106">
                <a:extLst>
                  <a:ext uri="{FF2B5EF4-FFF2-40B4-BE49-F238E27FC236}">
                    <a16:creationId xmlns:a16="http://schemas.microsoft.com/office/drawing/2014/main" id="{28F81EED-1654-AC49-A837-CD8394EBC9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000" y="5327479"/>
                <a:ext cx="0" cy="260109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upp 107">
            <a:extLst>
              <a:ext uri="{FF2B5EF4-FFF2-40B4-BE49-F238E27FC236}">
                <a16:creationId xmlns:a16="http://schemas.microsoft.com/office/drawing/2014/main" id="{FFA62382-F823-B142-9AC6-50987430646F}"/>
              </a:ext>
            </a:extLst>
          </p:cNvPr>
          <p:cNvGrpSpPr/>
          <p:nvPr/>
        </p:nvGrpSpPr>
        <p:grpSpPr>
          <a:xfrm>
            <a:off x="727865" y="4225937"/>
            <a:ext cx="4581147" cy="473465"/>
            <a:chOff x="722378" y="4424161"/>
            <a:chExt cx="4581147" cy="473465"/>
          </a:xfrm>
        </p:grpSpPr>
        <p:sp>
          <p:nvSpPr>
            <p:cNvPr id="109" name="Rektangel 108">
              <a:extLst>
                <a:ext uri="{FF2B5EF4-FFF2-40B4-BE49-F238E27FC236}">
                  <a16:creationId xmlns:a16="http://schemas.microsoft.com/office/drawing/2014/main" id="{113F78CE-C93A-CE4A-8D53-024AC042325B}"/>
                </a:ext>
              </a:extLst>
            </p:cNvPr>
            <p:cNvSpPr/>
            <p:nvPr/>
          </p:nvSpPr>
          <p:spPr>
            <a:xfrm>
              <a:off x="722378" y="4559072"/>
              <a:ext cx="35709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3</a:t>
              </a:r>
              <a:r>
                <a:rPr lang="sv-SE" sz="1600" dirty="0">
                  <a:latin typeface="+mn-lt"/>
                </a:rPr>
                <a:t> är </a:t>
              </a:r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tusentalssiffra</a:t>
              </a:r>
              <a:r>
                <a:rPr lang="sv-SE" sz="1600" dirty="0">
                  <a:latin typeface="+mn-lt"/>
                </a:rPr>
                <a:t> och har värdet 3 000 </a:t>
              </a:r>
              <a:endParaRPr lang="sv-SE" sz="1600" dirty="0">
                <a:effectLst/>
                <a:latin typeface="+mn-lt"/>
              </a:endParaRPr>
            </a:p>
          </p:txBody>
        </p:sp>
        <p:grpSp>
          <p:nvGrpSpPr>
            <p:cNvPr id="110" name="Grupp 109">
              <a:extLst>
                <a:ext uri="{FF2B5EF4-FFF2-40B4-BE49-F238E27FC236}">
                  <a16:creationId xmlns:a16="http://schemas.microsoft.com/office/drawing/2014/main" id="{B647C784-F2B6-EA43-92E3-8C823993F496}"/>
                </a:ext>
              </a:extLst>
            </p:cNvPr>
            <p:cNvGrpSpPr/>
            <p:nvPr/>
          </p:nvGrpSpPr>
          <p:grpSpPr>
            <a:xfrm>
              <a:off x="4184532" y="4424161"/>
              <a:ext cx="1118993" cy="316361"/>
              <a:chOff x="3607651" y="5292977"/>
              <a:chExt cx="456349" cy="294610"/>
            </a:xfrm>
          </p:grpSpPr>
          <p:cxnSp>
            <p:nvCxnSpPr>
              <p:cNvPr id="111" name="Rak 110">
                <a:extLst>
                  <a:ext uri="{FF2B5EF4-FFF2-40B4-BE49-F238E27FC236}">
                    <a16:creationId xmlns:a16="http://schemas.microsoft.com/office/drawing/2014/main" id="{87DC604D-7177-A644-8CE4-945F9EAAF5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07651" y="5587587"/>
                <a:ext cx="456349" cy="0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ak pil 111">
                <a:extLst>
                  <a:ext uri="{FF2B5EF4-FFF2-40B4-BE49-F238E27FC236}">
                    <a16:creationId xmlns:a16="http://schemas.microsoft.com/office/drawing/2014/main" id="{347D100B-421E-7440-B5FB-1C85DE0746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000" y="5292977"/>
                <a:ext cx="0" cy="294610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E0E9471E-BC3D-0042-8B2A-77E8ED845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931" y="2857272"/>
            <a:ext cx="1814422" cy="385331"/>
          </a:xfrm>
          <a:prstGeom prst="rect">
            <a:avLst/>
          </a:prstGeom>
        </p:spPr>
      </p:pic>
      <p:pic>
        <p:nvPicPr>
          <p:cNvPr id="114" name="Bildobjekt 113">
            <a:extLst>
              <a:ext uri="{FF2B5EF4-FFF2-40B4-BE49-F238E27FC236}">
                <a16:creationId xmlns:a16="http://schemas.microsoft.com/office/drawing/2014/main" id="{050215B5-321E-FE45-BE40-F0EBCADA9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377" y="2860341"/>
            <a:ext cx="1361302" cy="397515"/>
          </a:xfrm>
          <a:prstGeom prst="rect">
            <a:avLst/>
          </a:prstGeom>
        </p:spPr>
      </p:pic>
      <p:pic>
        <p:nvPicPr>
          <p:cNvPr id="115" name="Bildobjekt 114">
            <a:extLst>
              <a:ext uri="{FF2B5EF4-FFF2-40B4-BE49-F238E27FC236}">
                <a16:creationId xmlns:a16="http://schemas.microsoft.com/office/drawing/2014/main" id="{FB1A5B1F-FE7D-CD41-B599-5715B73D86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7767" y="2863740"/>
            <a:ext cx="894749" cy="392632"/>
          </a:xfrm>
          <a:prstGeom prst="rect">
            <a:avLst/>
          </a:prstGeom>
        </p:spPr>
      </p:pic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36B52F5-2A0D-B44B-8D3A-8C6FDD506B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3631" y="2860177"/>
            <a:ext cx="422722" cy="392795"/>
          </a:xfrm>
          <a:prstGeom prst="rect">
            <a:avLst/>
          </a:prstGeom>
        </p:spPr>
      </p:pic>
      <p:grpSp>
        <p:nvGrpSpPr>
          <p:cNvPr id="117" name="Grupp 116">
            <a:extLst>
              <a:ext uri="{FF2B5EF4-FFF2-40B4-BE49-F238E27FC236}">
                <a16:creationId xmlns:a16="http://schemas.microsoft.com/office/drawing/2014/main" id="{FE51AB72-EB5B-D647-8645-1F6A334C5C01}"/>
              </a:ext>
            </a:extLst>
          </p:cNvPr>
          <p:cNvGrpSpPr/>
          <p:nvPr/>
        </p:nvGrpSpPr>
        <p:grpSpPr>
          <a:xfrm>
            <a:off x="718597" y="4650214"/>
            <a:ext cx="5044782" cy="430864"/>
            <a:chOff x="713110" y="4848438"/>
            <a:chExt cx="5044782" cy="430864"/>
          </a:xfrm>
        </p:grpSpPr>
        <p:grpSp>
          <p:nvGrpSpPr>
            <p:cNvPr id="118" name="Grupp 117">
              <a:extLst>
                <a:ext uri="{FF2B5EF4-FFF2-40B4-BE49-F238E27FC236}">
                  <a16:creationId xmlns:a16="http://schemas.microsoft.com/office/drawing/2014/main" id="{CDE2C408-C044-1D43-871E-8BEA01CCB081}"/>
                </a:ext>
              </a:extLst>
            </p:cNvPr>
            <p:cNvGrpSpPr/>
            <p:nvPr/>
          </p:nvGrpSpPr>
          <p:grpSpPr>
            <a:xfrm>
              <a:off x="4184529" y="4848438"/>
              <a:ext cx="1573363" cy="286898"/>
              <a:chOff x="3579315" y="5313157"/>
              <a:chExt cx="484685" cy="274430"/>
            </a:xfrm>
          </p:grpSpPr>
          <p:cxnSp>
            <p:nvCxnSpPr>
              <p:cNvPr id="120" name="Rak 119">
                <a:extLst>
                  <a:ext uri="{FF2B5EF4-FFF2-40B4-BE49-F238E27FC236}">
                    <a16:creationId xmlns:a16="http://schemas.microsoft.com/office/drawing/2014/main" id="{86C72E17-CB06-804E-8FA1-FC5F030488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9315" y="5561633"/>
                <a:ext cx="484685" cy="15004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Rak pil 120">
                <a:extLst>
                  <a:ext uri="{FF2B5EF4-FFF2-40B4-BE49-F238E27FC236}">
                    <a16:creationId xmlns:a16="http://schemas.microsoft.com/office/drawing/2014/main" id="{25F50CC8-3780-4449-8D50-C656AD5D83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000" y="5313157"/>
                <a:ext cx="0" cy="274430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43483EBB-B875-0A40-892C-57F4EBB41B1E}"/>
                </a:ext>
              </a:extLst>
            </p:cNvPr>
            <p:cNvSpPr/>
            <p:nvPr/>
          </p:nvSpPr>
          <p:spPr>
            <a:xfrm>
              <a:off x="713110" y="4940748"/>
              <a:ext cx="35568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4</a:t>
              </a:r>
              <a:r>
                <a:rPr lang="sv-SE" sz="1600" dirty="0">
                  <a:latin typeface="+mn-lt"/>
                </a:rPr>
                <a:t> är </a:t>
              </a:r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hundratalssiffra</a:t>
              </a:r>
              <a:r>
                <a:rPr lang="sv-SE" sz="1600" dirty="0">
                  <a:latin typeface="+mn-lt"/>
                </a:rPr>
                <a:t> och har värdet 400 </a:t>
              </a:r>
              <a:endParaRPr lang="sv-SE" sz="1600" dirty="0">
                <a:effectLst/>
                <a:latin typeface="+mn-lt"/>
              </a:endParaRPr>
            </a:p>
          </p:txBody>
        </p:sp>
      </p:grpSp>
      <p:grpSp>
        <p:nvGrpSpPr>
          <p:cNvPr id="122" name="Grupp 121">
            <a:extLst>
              <a:ext uri="{FF2B5EF4-FFF2-40B4-BE49-F238E27FC236}">
                <a16:creationId xmlns:a16="http://schemas.microsoft.com/office/drawing/2014/main" id="{512B455F-7553-094C-A69E-0B071B78D728}"/>
              </a:ext>
            </a:extLst>
          </p:cNvPr>
          <p:cNvGrpSpPr/>
          <p:nvPr/>
        </p:nvGrpSpPr>
        <p:grpSpPr>
          <a:xfrm>
            <a:off x="727865" y="5093339"/>
            <a:ext cx="5493298" cy="393297"/>
            <a:chOff x="722378" y="5291563"/>
            <a:chExt cx="5493298" cy="393297"/>
          </a:xfrm>
        </p:grpSpPr>
        <p:grpSp>
          <p:nvGrpSpPr>
            <p:cNvPr id="123" name="Grupp 122">
              <a:extLst>
                <a:ext uri="{FF2B5EF4-FFF2-40B4-BE49-F238E27FC236}">
                  <a16:creationId xmlns:a16="http://schemas.microsoft.com/office/drawing/2014/main" id="{3D65F802-894C-374E-B939-80C84A3BDA31}"/>
                </a:ext>
              </a:extLst>
            </p:cNvPr>
            <p:cNvGrpSpPr/>
            <p:nvPr/>
          </p:nvGrpSpPr>
          <p:grpSpPr>
            <a:xfrm>
              <a:off x="3686398" y="5291563"/>
              <a:ext cx="2529278" cy="237150"/>
              <a:chOff x="3550366" y="5350438"/>
              <a:chExt cx="513634" cy="237150"/>
            </a:xfrm>
          </p:grpSpPr>
          <p:cxnSp>
            <p:nvCxnSpPr>
              <p:cNvPr id="125" name="Rak 124">
                <a:extLst>
                  <a:ext uri="{FF2B5EF4-FFF2-40B4-BE49-F238E27FC236}">
                    <a16:creationId xmlns:a16="http://schemas.microsoft.com/office/drawing/2014/main" id="{45878D3A-36DA-174A-B7F9-61751BD6F7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0366" y="5574458"/>
                <a:ext cx="513634" cy="13129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Rak pil 125">
                <a:extLst>
                  <a:ext uri="{FF2B5EF4-FFF2-40B4-BE49-F238E27FC236}">
                    <a16:creationId xmlns:a16="http://schemas.microsoft.com/office/drawing/2014/main" id="{10CC7EC7-0B64-3041-8D09-FDFCC9E97E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000" y="5350438"/>
                <a:ext cx="0" cy="237150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Rektangel 123">
              <a:extLst>
                <a:ext uri="{FF2B5EF4-FFF2-40B4-BE49-F238E27FC236}">
                  <a16:creationId xmlns:a16="http://schemas.microsoft.com/office/drawing/2014/main" id="{F7B37BC6-614A-3540-928F-89CBE0C95880}"/>
                </a:ext>
              </a:extLst>
            </p:cNvPr>
            <p:cNvSpPr/>
            <p:nvPr/>
          </p:nvSpPr>
          <p:spPr>
            <a:xfrm>
              <a:off x="722378" y="5346306"/>
              <a:ext cx="30727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5</a:t>
              </a:r>
              <a:r>
                <a:rPr lang="sv-SE" sz="1600" dirty="0">
                  <a:latin typeface="+mn-lt"/>
                </a:rPr>
                <a:t> är </a:t>
              </a:r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tiotalssiffra</a:t>
              </a:r>
              <a:r>
                <a:rPr lang="sv-SE" sz="1600" dirty="0">
                  <a:latin typeface="+mn-lt"/>
                </a:rPr>
                <a:t> och har värdet 50 </a:t>
              </a:r>
              <a:endParaRPr lang="sv-SE" sz="1600" dirty="0">
                <a:effectLst/>
                <a:latin typeface="+mn-lt"/>
              </a:endParaRPr>
            </a:p>
          </p:txBody>
        </p:sp>
      </p:grpSp>
      <p:grpSp>
        <p:nvGrpSpPr>
          <p:cNvPr id="127" name="Grupp 126">
            <a:extLst>
              <a:ext uri="{FF2B5EF4-FFF2-40B4-BE49-F238E27FC236}">
                <a16:creationId xmlns:a16="http://schemas.microsoft.com/office/drawing/2014/main" id="{A3D72B61-31BC-3B46-8E57-21055AAF0AAF}"/>
              </a:ext>
            </a:extLst>
          </p:cNvPr>
          <p:cNvGrpSpPr/>
          <p:nvPr/>
        </p:nvGrpSpPr>
        <p:grpSpPr>
          <a:xfrm>
            <a:off x="718597" y="5515145"/>
            <a:ext cx="5978898" cy="354123"/>
            <a:chOff x="713110" y="5713369"/>
            <a:chExt cx="5978898" cy="354123"/>
          </a:xfrm>
        </p:grpSpPr>
        <p:grpSp>
          <p:nvGrpSpPr>
            <p:cNvPr id="128" name="Grupp 127">
              <a:extLst>
                <a:ext uri="{FF2B5EF4-FFF2-40B4-BE49-F238E27FC236}">
                  <a16:creationId xmlns:a16="http://schemas.microsoft.com/office/drawing/2014/main" id="{15D30DEC-2B72-B345-8DCF-572F766F6488}"/>
                </a:ext>
              </a:extLst>
            </p:cNvPr>
            <p:cNvGrpSpPr/>
            <p:nvPr/>
          </p:nvGrpSpPr>
          <p:grpSpPr>
            <a:xfrm>
              <a:off x="3545415" y="5713369"/>
              <a:ext cx="3146593" cy="184846"/>
              <a:chOff x="3542776" y="5380307"/>
              <a:chExt cx="521224" cy="207280"/>
            </a:xfrm>
          </p:grpSpPr>
          <p:cxnSp>
            <p:nvCxnSpPr>
              <p:cNvPr id="130" name="Rak 129">
                <a:extLst>
                  <a:ext uri="{FF2B5EF4-FFF2-40B4-BE49-F238E27FC236}">
                    <a16:creationId xmlns:a16="http://schemas.microsoft.com/office/drawing/2014/main" id="{CA197977-A66F-8C42-B031-7FBC15E0C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42776" y="5587587"/>
                <a:ext cx="521224" cy="0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Rak pil 130">
                <a:extLst>
                  <a:ext uri="{FF2B5EF4-FFF2-40B4-BE49-F238E27FC236}">
                    <a16:creationId xmlns:a16="http://schemas.microsoft.com/office/drawing/2014/main" id="{5BD8F306-906B-F544-95D5-BA8281C1AA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000" y="5380307"/>
                <a:ext cx="0" cy="207280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Rektangel 128">
              <a:extLst>
                <a:ext uri="{FF2B5EF4-FFF2-40B4-BE49-F238E27FC236}">
                  <a16:creationId xmlns:a16="http://schemas.microsoft.com/office/drawing/2014/main" id="{C8BFAC12-8CB9-1F41-81F2-1302E8C1757F}"/>
                </a:ext>
              </a:extLst>
            </p:cNvPr>
            <p:cNvSpPr/>
            <p:nvPr/>
          </p:nvSpPr>
          <p:spPr>
            <a:xfrm>
              <a:off x="713110" y="5728938"/>
              <a:ext cx="29489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6</a:t>
              </a:r>
              <a:r>
                <a:rPr lang="sv-SE" sz="1600" dirty="0">
                  <a:latin typeface="+mn-lt"/>
                </a:rPr>
                <a:t> är </a:t>
              </a:r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entalssiffra</a:t>
              </a:r>
              <a:r>
                <a:rPr lang="sv-SE" sz="1600" dirty="0">
                  <a:latin typeface="+mn-lt"/>
                </a:rPr>
                <a:t> och har värdet 6 </a:t>
              </a:r>
              <a:endParaRPr lang="sv-SE" sz="1600" dirty="0">
                <a:effectLst/>
                <a:latin typeface="+mn-lt"/>
              </a:endParaRPr>
            </a:p>
          </p:txBody>
        </p:sp>
      </p:grpSp>
      <p:sp>
        <p:nvSpPr>
          <p:cNvPr id="132" name="Rektangel 131">
            <a:extLst>
              <a:ext uri="{FF2B5EF4-FFF2-40B4-BE49-F238E27FC236}">
                <a16:creationId xmlns:a16="http://schemas.microsoft.com/office/drawing/2014/main" id="{039B4AD0-41AA-8040-898A-CCDA9E38DD51}"/>
              </a:ext>
            </a:extLst>
          </p:cNvPr>
          <p:cNvSpPr/>
          <p:nvPr/>
        </p:nvSpPr>
        <p:spPr>
          <a:xfrm>
            <a:off x="893370" y="1086350"/>
            <a:ext cx="8064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I vårt</a:t>
            </a:r>
            <a:r>
              <a:rPr lang="sv-SE" i="1" dirty="0">
                <a:latin typeface="+mn-lt"/>
              </a:rPr>
              <a:t> </a:t>
            </a:r>
            <a:r>
              <a:rPr lang="sv-SE" i="1" dirty="0">
                <a:solidFill>
                  <a:srgbClr val="9E2903"/>
                </a:solidFill>
                <a:latin typeface="+mn-lt"/>
              </a:rPr>
              <a:t>positionssystem </a:t>
            </a:r>
            <a:r>
              <a:rPr lang="sv-SE" dirty="0">
                <a:latin typeface="+mn-lt"/>
              </a:rPr>
              <a:t>är det en siffras plats i ett tal som avgör vilket värde den har. 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133" name="Rektangel 132">
            <a:extLst>
              <a:ext uri="{FF2B5EF4-FFF2-40B4-BE49-F238E27FC236}">
                <a16:creationId xmlns:a16="http://schemas.microsoft.com/office/drawing/2014/main" id="{8E1CD887-541C-A744-8951-53CFD62CEFCB}"/>
              </a:ext>
            </a:extLst>
          </p:cNvPr>
          <p:cNvSpPr/>
          <p:nvPr/>
        </p:nvSpPr>
        <p:spPr>
          <a:xfrm>
            <a:off x="2570822" y="1507297"/>
            <a:ext cx="3901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Man säger att siffran har ett </a:t>
            </a:r>
            <a:r>
              <a:rPr lang="sv-SE" i="1" dirty="0">
                <a:solidFill>
                  <a:srgbClr val="9E2903"/>
                </a:solidFill>
              </a:rPr>
              <a:t>platsvärde</a:t>
            </a:r>
            <a:r>
              <a:rPr lang="sv-SE" dirty="0"/>
              <a:t>.</a:t>
            </a:r>
          </a:p>
        </p:txBody>
      </p:sp>
      <p:pic>
        <p:nvPicPr>
          <p:cNvPr id="101" name="Bildobjekt 100">
            <a:extLst>
              <a:ext uri="{FF2B5EF4-FFF2-40B4-BE49-F238E27FC236}">
                <a16:creationId xmlns:a16="http://schemas.microsoft.com/office/drawing/2014/main" id="{C18E5902-E937-924B-A0C6-8C2207A24D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7116" y="2857507"/>
            <a:ext cx="2256155" cy="4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7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0007 0.063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231 L 0.0007 0.129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1888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0.00278 0.2513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116 L 0.0033 0.3134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132" grpId="0"/>
      <p:bldP spid="1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78FFEC6-00E0-A846-B388-167646B39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B4CC755E-FDE4-F440-9536-3F55143818C7}"/>
              </a:ext>
            </a:extLst>
          </p:cNvPr>
          <p:cNvGrpSpPr/>
          <p:nvPr/>
        </p:nvGrpSpPr>
        <p:grpSpPr>
          <a:xfrm>
            <a:off x="1544919" y="0"/>
            <a:ext cx="5883965" cy="6700134"/>
            <a:chOff x="1411356" y="58474"/>
            <a:chExt cx="5883965" cy="6700134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C523CC00-DE5D-324E-9270-F205D2CDBED2}"/>
                </a:ext>
              </a:extLst>
            </p:cNvPr>
            <p:cNvSpPr/>
            <p:nvPr/>
          </p:nvSpPr>
          <p:spPr>
            <a:xfrm>
              <a:off x="1411356" y="212363"/>
              <a:ext cx="5883965" cy="6546245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420A59A6-7D63-5746-974B-23DF94422C3F}"/>
                </a:ext>
              </a:extLst>
            </p:cNvPr>
            <p:cNvSpPr txBox="1"/>
            <p:nvPr/>
          </p:nvSpPr>
          <p:spPr>
            <a:xfrm>
              <a:off x="3836503" y="58474"/>
              <a:ext cx="103366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7030A0"/>
                  </a:solidFill>
                </a:rPr>
                <a:t>AKTIVITET</a:t>
              </a:r>
            </a:p>
          </p:txBody>
        </p:sp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91707CD6-5D37-4949-BBEA-911CDCC5E7D5}"/>
              </a:ext>
            </a:extLst>
          </p:cNvPr>
          <p:cNvSpPr/>
          <p:nvPr/>
        </p:nvSpPr>
        <p:spPr>
          <a:xfrm>
            <a:off x="3861003" y="355933"/>
            <a:ext cx="978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Bilda tal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2E2CC05-0F43-F741-A14F-0D20C3B3DC26}"/>
              </a:ext>
            </a:extLst>
          </p:cNvPr>
          <p:cNvSpPr/>
          <p:nvPr/>
        </p:nvSpPr>
        <p:spPr>
          <a:xfrm>
            <a:off x="2784046" y="750343"/>
            <a:ext cx="965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Materiel: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8DCCECD-53D0-E049-90A3-E8B8305CEC17}"/>
              </a:ext>
            </a:extLst>
          </p:cNvPr>
          <p:cNvSpPr/>
          <p:nvPr/>
        </p:nvSpPr>
        <p:spPr>
          <a:xfrm>
            <a:off x="2206259" y="983165"/>
            <a:ext cx="15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Antal deltagare: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B4D7B6E-87CA-DF4B-A8B3-3954599954D9}"/>
              </a:ext>
            </a:extLst>
          </p:cNvPr>
          <p:cNvSpPr/>
          <p:nvPr/>
        </p:nvSpPr>
        <p:spPr>
          <a:xfrm>
            <a:off x="3717513" y="998553"/>
            <a:ext cx="781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latin typeface="+mj-lt"/>
              </a:rPr>
              <a:t>2 – 3 </a:t>
            </a:r>
            <a:r>
              <a:rPr lang="sv-SE" sz="1600" dirty="0" err="1">
                <a:latin typeface="+mj-lt"/>
              </a:rPr>
              <a:t>st</a:t>
            </a:r>
            <a:endParaRPr lang="sv-SE" sz="1600" dirty="0">
              <a:effectLst/>
              <a:latin typeface="+mj-lt"/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EEA6005-FAE5-D740-A656-71E7F64E8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818" y="231408"/>
            <a:ext cx="1191716" cy="1065420"/>
          </a:xfrm>
          <a:prstGeom prst="rect">
            <a:avLst/>
          </a:prstGeom>
        </p:spPr>
      </p:pic>
      <p:grpSp>
        <p:nvGrpSpPr>
          <p:cNvPr id="45" name="Grupp 44">
            <a:extLst>
              <a:ext uri="{FF2B5EF4-FFF2-40B4-BE49-F238E27FC236}">
                <a16:creationId xmlns:a16="http://schemas.microsoft.com/office/drawing/2014/main" id="{B82AFCD0-98F7-5746-96E4-C8E9B7F10CD5}"/>
              </a:ext>
            </a:extLst>
          </p:cNvPr>
          <p:cNvGrpSpPr/>
          <p:nvPr/>
        </p:nvGrpSpPr>
        <p:grpSpPr>
          <a:xfrm>
            <a:off x="3704421" y="750343"/>
            <a:ext cx="1388238" cy="462879"/>
            <a:chOff x="3704421" y="750343"/>
            <a:chExt cx="1388238" cy="462879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508EE4CC-ADD1-8948-B65C-6A5AF11C1CAB}"/>
                </a:ext>
              </a:extLst>
            </p:cNvPr>
            <p:cNvSpPr/>
            <p:nvPr/>
          </p:nvSpPr>
          <p:spPr>
            <a:xfrm>
              <a:off x="3704421" y="750343"/>
              <a:ext cx="7954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dirty="0">
                  <a:latin typeface="+mj-lt"/>
                </a:rPr>
                <a:t>Tärning</a:t>
              </a:r>
              <a:endParaRPr lang="sv-SE" sz="1600" dirty="0">
                <a:effectLst/>
                <a:latin typeface="+mj-lt"/>
              </a:endParaRPr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5B913C35-5F41-A149-8225-D69615353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7826" y="844698"/>
              <a:ext cx="344833" cy="368524"/>
            </a:xfrm>
            <a:prstGeom prst="rect">
              <a:avLst/>
            </a:prstGeom>
          </p:spPr>
        </p:pic>
      </p:grpSp>
      <p:sp>
        <p:nvSpPr>
          <p:cNvPr id="15" name="Rektangel 14">
            <a:extLst>
              <a:ext uri="{FF2B5EF4-FFF2-40B4-BE49-F238E27FC236}">
                <a16:creationId xmlns:a16="http://schemas.microsoft.com/office/drawing/2014/main" id="{415DCF4E-641A-BB4D-A3B6-3C8C3E9EA607}"/>
              </a:ext>
            </a:extLst>
          </p:cNvPr>
          <p:cNvSpPr/>
          <p:nvPr/>
        </p:nvSpPr>
        <p:spPr>
          <a:xfrm>
            <a:off x="2304920" y="1514073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A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A8690C2-FFB6-454D-B4D0-23F307245A5F}"/>
              </a:ext>
            </a:extLst>
          </p:cNvPr>
          <p:cNvSpPr/>
          <p:nvPr/>
        </p:nvSpPr>
        <p:spPr>
          <a:xfrm>
            <a:off x="2600582" y="1510685"/>
            <a:ext cx="39428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j-lt"/>
              </a:rPr>
              <a:t>Här gäller det att få så stort tal som möjligt.</a:t>
            </a:r>
            <a:endParaRPr lang="sv-SE" sz="1600" dirty="0">
              <a:effectLst/>
              <a:latin typeface="+mj-lt"/>
            </a:endParaRP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EE4B9832-7DD9-D64D-B297-3C86A6EF88EB}"/>
              </a:ext>
            </a:extLst>
          </p:cNvPr>
          <p:cNvGrpSpPr/>
          <p:nvPr/>
        </p:nvGrpSpPr>
        <p:grpSpPr>
          <a:xfrm>
            <a:off x="2495350" y="1849239"/>
            <a:ext cx="4062105" cy="369332"/>
            <a:chOff x="2525285" y="1849239"/>
            <a:chExt cx="4062105" cy="369332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68FA3CCE-EC0E-D146-8708-6359BCDEFCE6}"/>
                </a:ext>
              </a:extLst>
            </p:cNvPr>
            <p:cNvSpPr/>
            <p:nvPr/>
          </p:nvSpPr>
          <p:spPr>
            <a:xfrm>
              <a:off x="2644555" y="1861378"/>
              <a:ext cx="39428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Var och en ritar av de fyra rutorna</a:t>
              </a:r>
              <a:r>
                <a:rPr lang="sv-SE" sz="1600" dirty="0">
                  <a:latin typeface="+mj-lt"/>
                </a:rPr>
                <a:t>.</a:t>
              </a:r>
              <a:endParaRPr lang="sv-SE" sz="1600" dirty="0">
                <a:effectLst/>
                <a:latin typeface="+mj-lt"/>
              </a:endParaRP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1FB5E486-346A-4544-B690-07EA95B60379}"/>
                </a:ext>
              </a:extLst>
            </p:cNvPr>
            <p:cNvSpPr txBox="1"/>
            <p:nvPr/>
          </p:nvSpPr>
          <p:spPr>
            <a:xfrm>
              <a:off x="2525285" y="1849239"/>
              <a:ext cx="238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>
                  <a:solidFill>
                    <a:srgbClr val="9E2903"/>
                  </a:solidFill>
                </a:rPr>
                <a:t> </a:t>
              </a:r>
            </a:p>
          </p:txBody>
        </p:sp>
      </p:grp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A5C05699-1C55-FC4D-9A50-8F80B8A67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9546" y="2227884"/>
            <a:ext cx="1541897" cy="406775"/>
          </a:xfrm>
          <a:prstGeom prst="rect">
            <a:avLst/>
          </a:prstGeom>
        </p:spPr>
      </p:pic>
      <p:grpSp>
        <p:nvGrpSpPr>
          <p:cNvPr id="22" name="Grupp 21">
            <a:extLst>
              <a:ext uri="{FF2B5EF4-FFF2-40B4-BE49-F238E27FC236}">
                <a16:creationId xmlns:a16="http://schemas.microsoft.com/office/drawing/2014/main" id="{E688489C-0F22-6B47-9CA3-5363B3EDD785}"/>
              </a:ext>
            </a:extLst>
          </p:cNvPr>
          <p:cNvGrpSpPr/>
          <p:nvPr/>
        </p:nvGrpSpPr>
        <p:grpSpPr>
          <a:xfrm>
            <a:off x="2487414" y="2699552"/>
            <a:ext cx="4332768" cy="596914"/>
            <a:chOff x="2525285" y="1849239"/>
            <a:chExt cx="4332768" cy="596914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3284E385-E1EE-DE43-98D3-DFC2FEADD0BB}"/>
                </a:ext>
              </a:extLst>
            </p:cNvPr>
            <p:cNvSpPr/>
            <p:nvPr/>
          </p:nvSpPr>
          <p:spPr>
            <a:xfrm>
              <a:off x="2644555" y="1861378"/>
              <a:ext cx="42134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Turas om att kasta tärningen. Skriv in det som tärningen visar i en av de fyra rutorna.</a:t>
              </a:r>
              <a:endParaRPr lang="sv-SE" sz="1600" dirty="0">
                <a:effectLst/>
                <a:latin typeface="+mj-lt"/>
              </a:endParaRPr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4CC676F4-026C-C04C-B524-B87B8D3773D0}"/>
                </a:ext>
              </a:extLst>
            </p:cNvPr>
            <p:cNvSpPr txBox="1"/>
            <p:nvPr/>
          </p:nvSpPr>
          <p:spPr>
            <a:xfrm>
              <a:off x="2525285" y="1849239"/>
              <a:ext cx="238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>
                  <a:solidFill>
                    <a:srgbClr val="9E2903"/>
                  </a:solidFill>
                </a:rPr>
                <a:t> </a:t>
              </a:r>
            </a:p>
          </p:txBody>
        </p:sp>
      </p:grpSp>
      <p:grpSp>
        <p:nvGrpSpPr>
          <p:cNvPr id="29" name="Grupp 28">
            <a:extLst>
              <a:ext uri="{FF2B5EF4-FFF2-40B4-BE49-F238E27FC236}">
                <a16:creationId xmlns:a16="http://schemas.microsoft.com/office/drawing/2014/main" id="{523A2F5D-8147-3042-8D5E-7D89E6ED7305}"/>
              </a:ext>
            </a:extLst>
          </p:cNvPr>
          <p:cNvGrpSpPr/>
          <p:nvPr/>
        </p:nvGrpSpPr>
        <p:grpSpPr>
          <a:xfrm>
            <a:off x="2487414" y="3301573"/>
            <a:ext cx="4490422" cy="596914"/>
            <a:chOff x="2525285" y="1849239"/>
            <a:chExt cx="4490422" cy="596914"/>
          </a:xfrm>
        </p:grpSpPr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4FCB6E71-D4CC-F140-9CB2-61057A3178E6}"/>
                </a:ext>
              </a:extLst>
            </p:cNvPr>
            <p:cNvSpPr/>
            <p:nvPr/>
          </p:nvSpPr>
          <p:spPr>
            <a:xfrm>
              <a:off x="2644554" y="1861378"/>
              <a:ext cx="437115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Fortsätt på samma sätt tills alla rutor är ifyllda. Det är inte tillåtet att ändra en redan inskriven siffra. </a:t>
              </a:r>
            </a:p>
          </p:txBody>
        </p:sp>
        <p:sp>
          <p:nvSpPr>
            <p:cNvPr id="31" name="textruta 30">
              <a:extLst>
                <a:ext uri="{FF2B5EF4-FFF2-40B4-BE49-F238E27FC236}">
                  <a16:creationId xmlns:a16="http://schemas.microsoft.com/office/drawing/2014/main" id="{8A469839-FE1D-1949-AB93-A79D046F6BE7}"/>
                </a:ext>
              </a:extLst>
            </p:cNvPr>
            <p:cNvSpPr txBox="1"/>
            <p:nvPr/>
          </p:nvSpPr>
          <p:spPr>
            <a:xfrm>
              <a:off x="2525285" y="1849239"/>
              <a:ext cx="238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>
                  <a:solidFill>
                    <a:srgbClr val="9E2903"/>
                  </a:solidFill>
                </a:rPr>
                <a:t> </a:t>
              </a:r>
            </a:p>
          </p:txBody>
        </p: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D5AF34F1-9438-C146-965C-1CB0248B7FE9}"/>
              </a:ext>
            </a:extLst>
          </p:cNvPr>
          <p:cNvGrpSpPr/>
          <p:nvPr/>
        </p:nvGrpSpPr>
        <p:grpSpPr>
          <a:xfrm>
            <a:off x="2520679" y="3869511"/>
            <a:ext cx="4490422" cy="369332"/>
            <a:chOff x="2525285" y="1849239"/>
            <a:chExt cx="4490422" cy="369332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CCD9F57C-63B8-5E48-BB1E-631933C44578}"/>
                </a:ext>
              </a:extLst>
            </p:cNvPr>
            <p:cNvSpPr/>
            <p:nvPr/>
          </p:nvSpPr>
          <p:spPr>
            <a:xfrm>
              <a:off x="2644554" y="1861378"/>
              <a:ext cx="43711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Vem fick det största talet? </a:t>
              </a:r>
            </a:p>
          </p:txBody>
        </p:sp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BB19176E-15E8-5443-A07F-D021C58F3B32}"/>
                </a:ext>
              </a:extLst>
            </p:cNvPr>
            <p:cNvSpPr txBox="1"/>
            <p:nvPr/>
          </p:nvSpPr>
          <p:spPr>
            <a:xfrm>
              <a:off x="2525285" y="1849239"/>
              <a:ext cx="238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>
                  <a:solidFill>
                    <a:srgbClr val="9E2903"/>
                  </a:solidFill>
                </a:rPr>
                <a:t> </a:t>
              </a:r>
            </a:p>
          </p:txBody>
        </p:sp>
      </p:grpSp>
      <p:sp>
        <p:nvSpPr>
          <p:cNvPr id="37" name="Rektangel 36">
            <a:extLst>
              <a:ext uri="{FF2B5EF4-FFF2-40B4-BE49-F238E27FC236}">
                <a16:creationId xmlns:a16="http://schemas.microsoft.com/office/drawing/2014/main" id="{86982659-80E0-8D4C-BB7D-6CCB4B0A6E0C}"/>
              </a:ext>
            </a:extLst>
          </p:cNvPr>
          <p:cNvSpPr/>
          <p:nvPr/>
        </p:nvSpPr>
        <p:spPr>
          <a:xfrm>
            <a:off x="2365829" y="4501637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B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38AEDA03-DDB9-B04E-BAC2-366F6517A18C}"/>
              </a:ext>
            </a:extLst>
          </p:cNvPr>
          <p:cNvSpPr/>
          <p:nvPr/>
        </p:nvSpPr>
        <p:spPr>
          <a:xfrm>
            <a:off x="2661491" y="4498249"/>
            <a:ext cx="4103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Gör på samma sätt men nu gäller det att få ett så litet tal som möjligt. 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07BE0BE1-535E-DF4C-BDBB-823746EF418A}"/>
              </a:ext>
            </a:extLst>
          </p:cNvPr>
          <p:cNvSpPr/>
          <p:nvPr/>
        </p:nvSpPr>
        <p:spPr>
          <a:xfrm>
            <a:off x="2379867" y="5379274"/>
            <a:ext cx="2936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C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0B0C16E6-089A-5547-AFEB-5B24953AE90B}"/>
              </a:ext>
            </a:extLst>
          </p:cNvPr>
          <p:cNvSpPr/>
          <p:nvPr/>
        </p:nvSpPr>
        <p:spPr>
          <a:xfrm>
            <a:off x="2675529" y="5375886"/>
            <a:ext cx="4371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Nu gäller det att få ett tal som ligger så nära 3 000 som möjligt. 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8D87F1E7-A869-104F-8242-CA2BBBD088FE}"/>
              </a:ext>
            </a:extLst>
          </p:cNvPr>
          <p:cNvSpPr/>
          <p:nvPr/>
        </p:nvSpPr>
        <p:spPr>
          <a:xfrm>
            <a:off x="2379867" y="6137627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D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C4A1CD04-D106-EF46-8058-E13FFD51CD1F}"/>
              </a:ext>
            </a:extLst>
          </p:cNvPr>
          <p:cNvSpPr/>
          <p:nvPr/>
        </p:nvSpPr>
        <p:spPr>
          <a:xfrm>
            <a:off x="2675529" y="6134239"/>
            <a:ext cx="4371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Hitta på en egen tävling.</a:t>
            </a:r>
          </a:p>
        </p:txBody>
      </p:sp>
    </p:spTree>
    <p:extLst>
      <p:ext uri="{BB962C8B-B14F-4D97-AF65-F5344CB8AC3E}">
        <p14:creationId xmlns:p14="http://schemas.microsoft.com/office/powerpoint/2010/main" val="42345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5" grpId="0"/>
      <p:bldP spid="16" grpId="0"/>
      <p:bldP spid="37" grpId="0"/>
      <p:bldP spid="38" grpId="0"/>
      <p:bldP spid="40" grpId="0"/>
      <p:bldP spid="41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3CB02D1-C88E-0843-A595-B83A8A54E0CD}"/>
              </a:ext>
            </a:extLst>
          </p:cNvPr>
          <p:cNvSpPr/>
          <p:nvPr/>
        </p:nvSpPr>
        <p:spPr>
          <a:xfrm>
            <a:off x="3815036" y="212364"/>
            <a:ext cx="866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Tallinje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21314AB-DE31-E846-93BF-7BCDF0C65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0C90766-4B16-2140-BD59-378927C9F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491" y="1217020"/>
            <a:ext cx="5491018" cy="96571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8CD251A-848A-3144-B3B0-B42A89FE222D}"/>
              </a:ext>
            </a:extLst>
          </p:cNvPr>
          <p:cNvSpPr/>
          <p:nvPr/>
        </p:nvSpPr>
        <p:spPr>
          <a:xfrm>
            <a:off x="3023027" y="847688"/>
            <a:ext cx="2765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+mn-lt"/>
              </a:rPr>
              <a:t>Tal kan visas på en </a:t>
            </a:r>
            <a:r>
              <a:rPr lang="sv-SE" i="1" dirty="0">
                <a:solidFill>
                  <a:srgbClr val="9E2903"/>
                </a:solidFill>
                <a:latin typeface="+mn-lt"/>
              </a:rPr>
              <a:t>tallinje</a:t>
            </a:r>
            <a:r>
              <a:rPr lang="sv-SE" dirty="0">
                <a:latin typeface="+mn-lt"/>
              </a:rPr>
              <a:t>.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0D6D575-73C2-4140-9E79-120DE98E1262}"/>
              </a:ext>
            </a:extLst>
          </p:cNvPr>
          <p:cNvSpPr/>
          <p:nvPr/>
        </p:nvSpPr>
        <p:spPr>
          <a:xfrm>
            <a:off x="863842" y="3556132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+mn-lt"/>
              </a:rPr>
              <a:t>En tallinje kan graderas på olika sätt.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D4BB7FE-686D-E542-BF6D-4F20351DE7B8}"/>
              </a:ext>
            </a:extLst>
          </p:cNvPr>
          <p:cNvSpPr/>
          <p:nvPr/>
        </p:nvSpPr>
        <p:spPr>
          <a:xfrm>
            <a:off x="4318837" y="3556132"/>
            <a:ext cx="4076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+mn-lt"/>
              </a:rPr>
              <a:t>Här har vi satt ut streck för vart femte tal.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084AD7C-6EA5-FD4D-B238-69D0574884A3}"/>
              </a:ext>
            </a:extLst>
          </p:cNvPr>
          <p:cNvSpPr/>
          <p:nvPr/>
        </p:nvSpPr>
        <p:spPr>
          <a:xfrm>
            <a:off x="3485363" y="3991227"/>
            <a:ext cx="2392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+mn-lt"/>
              </a:rPr>
              <a:t>Pilen pekar på talet 25. </a:t>
            </a:r>
            <a:endParaRPr lang="sv-SE" dirty="0">
              <a:effectLst/>
              <a:latin typeface="+mn-lt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21BDD01-8CB2-D645-B993-A425353C7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854" y="4360559"/>
            <a:ext cx="5491018" cy="105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4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21314AB-DE31-E846-93BF-7BCDF0C65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7B843C68-A219-3644-9B0E-FC48D9CAC9D6}"/>
              </a:ext>
            </a:extLst>
          </p:cNvPr>
          <p:cNvSpPr/>
          <p:nvPr/>
        </p:nvSpPr>
        <p:spPr>
          <a:xfrm>
            <a:off x="3664414" y="402369"/>
            <a:ext cx="2052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Jämna och udda tal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90DA0A42-D26D-4A40-9843-CEA7C2DAF620}"/>
              </a:ext>
            </a:extLst>
          </p:cNvPr>
          <p:cNvSpPr/>
          <p:nvPr/>
        </p:nvSpPr>
        <p:spPr>
          <a:xfrm>
            <a:off x="1225644" y="1083307"/>
            <a:ext cx="7148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Alla tal som har entalssiffran 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0</a:t>
            </a:r>
            <a:r>
              <a:rPr lang="sv-SE" dirty="0">
                <a:latin typeface="+mn-lt"/>
              </a:rPr>
              <a:t>,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 2</a:t>
            </a:r>
            <a:r>
              <a:rPr lang="sv-SE" dirty="0"/>
              <a:t>,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 4</a:t>
            </a:r>
            <a:r>
              <a:rPr lang="sv-SE" dirty="0"/>
              <a:t>,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 6 </a:t>
            </a:r>
            <a:r>
              <a:rPr lang="sv-SE" dirty="0"/>
              <a:t>eller</a:t>
            </a:r>
            <a:r>
              <a:rPr lang="sv-SE" dirty="0">
                <a:solidFill>
                  <a:srgbClr val="9E2903"/>
                </a:solidFill>
                <a:latin typeface="Bradley Hand" pitchFamily="2" charset="77"/>
              </a:rPr>
              <a:t> 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8</a:t>
            </a:r>
            <a:r>
              <a:rPr lang="sv-SE" dirty="0">
                <a:latin typeface="+mn-lt"/>
              </a:rPr>
              <a:t> kallas för </a:t>
            </a:r>
            <a:r>
              <a:rPr lang="sv-SE" i="1" dirty="0">
                <a:solidFill>
                  <a:srgbClr val="9E2903"/>
                </a:solidFill>
                <a:latin typeface="+mn-lt"/>
              </a:rPr>
              <a:t>jämna tal</a:t>
            </a:r>
            <a:r>
              <a:rPr lang="sv-SE" dirty="0">
                <a:latin typeface="+mn-lt"/>
              </a:rPr>
              <a:t>.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772DA39-1E15-DC4D-B2D6-003634B64AD2}"/>
              </a:ext>
            </a:extLst>
          </p:cNvPr>
          <p:cNvSpPr/>
          <p:nvPr/>
        </p:nvSpPr>
        <p:spPr>
          <a:xfrm>
            <a:off x="1225643" y="1547769"/>
            <a:ext cx="7148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Alla tal som har entalssiffran 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1</a:t>
            </a:r>
            <a:r>
              <a:rPr lang="sv-SE" dirty="0">
                <a:latin typeface="+mn-lt"/>
              </a:rPr>
              <a:t>,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 3</a:t>
            </a:r>
            <a:r>
              <a:rPr lang="sv-SE" dirty="0"/>
              <a:t>,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 5</a:t>
            </a:r>
            <a:r>
              <a:rPr lang="sv-SE" dirty="0"/>
              <a:t>,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 7 </a:t>
            </a:r>
            <a:r>
              <a:rPr lang="sv-SE" dirty="0"/>
              <a:t>eller</a:t>
            </a:r>
            <a:r>
              <a:rPr lang="sv-SE" dirty="0">
                <a:solidFill>
                  <a:srgbClr val="9E2903"/>
                </a:solidFill>
                <a:latin typeface="Bradley Hand" pitchFamily="2" charset="77"/>
              </a:rPr>
              <a:t> 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9</a:t>
            </a:r>
            <a:r>
              <a:rPr lang="sv-SE" dirty="0">
                <a:latin typeface="+mn-lt"/>
              </a:rPr>
              <a:t> kallas för </a:t>
            </a:r>
            <a:r>
              <a:rPr lang="sv-SE" i="1" dirty="0">
                <a:solidFill>
                  <a:srgbClr val="9E2903"/>
                </a:solidFill>
                <a:latin typeface="+mn-lt"/>
              </a:rPr>
              <a:t>udda tal</a:t>
            </a:r>
            <a:r>
              <a:rPr lang="sv-SE" dirty="0">
                <a:latin typeface="+mn-lt"/>
              </a:rPr>
              <a:t>.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E79CC49-0030-F845-A62F-4A3937FB52E1}"/>
              </a:ext>
            </a:extLst>
          </p:cNvPr>
          <p:cNvSpPr/>
          <p:nvPr/>
        </p:nvSpPr>
        <p:spPr>
          <a:xfrm>
            <a:off x="1225643" y="3788903"/>
            <a:ext cx="7148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Talen  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13</a:t>
            </a:r>
            <a:r>
              <a:rPr lang="sv-SE" dirty="0"/>
              <a:t>,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 425</a:t>
            </a:r>
            <a:r>
              <a:rPr lang="sv-SE" dirty="0"/>
              <a:t> </a:t>
            </a:r>
            <a:r>
              <a:rPr lang="sv-SE" dirty="0">
                <a:latin typeface="+mn-lt"/>
              </a:rPr>
              <a:t>och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 7 881 </a:t>
            </a:r>
            <a:r>
              <a:rPr lang="sv-SE" dirty="0">
                <a:latin typeface="+mn-lt"/>
              </a:rPr>
              <a:t>är </a:t>
            </a:r>
            <a:r>
              <a:rPr lang="sv-SE" i="1" dirty="0">
                <a:solidFill>
                  <a:srgbClr val="9E2903"/>
                </a:solidFill>
                <a:latin typeface="+mn-lt"/>
              </a:rPr>
              <a:t>udda tal </a:t>
            </a:r>
            <a:r>
              <a:rPr lang="sv-SE" dirty="0">
                <a:latin typeface="+mn-lt"/>
              </a:rPr>
              <a:t>eftersom entalssiffran är udda.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0347AFC-DE25-9C47-BDE5-7B9C82D923ED}"/>
              </a:ext>
            </a:extLst>
          </p:cNvPr>
          <p:cNvSpPr/>
          <p:nvPr/>
        </p:nvSpPr>
        <p:spPr>
          <a:xfrm>
            <a:off x="1225643" y="4484198"/>
            <a:ext cx="7490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Talen  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24</a:t>
            </a:r>
            <a:r>
              <a:rPr lang="sv-SE" dirty="0"/>
              <a:t>,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 778</a:t>
            </a:r>
            <a:r>
              <a:rPr lang="sv-SE" dirty="0"/>
              <a:t> </a:t>
            </a:r>
            <a:r>
              <a:rPr lang="sv-SE" dirty="0">
                <a:latin typeface="+mn-lt"/>
              </a:rPr>
              <a:t>och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 2 336 </a:t>
            </a:r>
            <a:r>
              <a:rPr lang="sv-SE" dirty="0">
                <a:latin typeface="+mn-lt"/>
              </a:rPr>
              <a:t>är </a:t>
            </a:r>
            <a:r>
              <a:rPr lang="sv-SE" i="1" dirty="0">
                <a:solidFill>
                  <a:srgbClr val="9E2903"/>
                </a:solidFill>
                <a:latin typeface="+mn-lt"/>
              </a:rPr>
              <a:t>jämna tal </a:t>
            </a:r>
            <a:r>
              <a:rPr lang="sv-SE" dirty="0"/>
              <a:t>eftersom entalssiffran är </a:t>
            </a:r>
            <a:r>
              <a:rPr lang="sv-SE" dirty="0">
                <a:latin typeface="+mn-lt"/>
              </a:rPr>
              <a:t>jämn.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1FA6BD0-3CD8-3B41-A1CD-6FDAA2CAEBFA}"/>
              </a:ext>
            </a:extLst>
          </p:cNvPr>
          <p:cNvSpPr/>
          <p:nvPr/>
        </p:nvSpPr>
        <p:spPr>
          <a:xfrm>
            <a:off x="4236913" y="3185941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969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490C9314-C3BE-E843-965F-B2AE8EAEA617}"/>
              </a:ext>
            </a:extLst>
          </p:cNvPr>
          <p:cNvGraphicFramePr>
            <a:graphicFrameLocks noGrp="1"/>
          </p:cNvGraphicFramePr>
          <p:nvPr/>
        </p:nvGraphicFramePr>
        <p:xfrm>
          <a:off x="2695615" y="878773"/>
          <a:ext cx="3390192" cy="274320"/>
        </p:xfrm>
        <a:graphic>
          <a:graphicData uri="http://schemas.openxmlformats.org/drawingml/2006/table">
            <a:tbl>
              <a:tblPr/>
              <a:tblGrid>
                <a:gridCol w="3390192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Vilket värde har siffran 5 i talen?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FE4D95EC-B2BF-D440-BC09-BCD949153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830634"/>
              </p:ext>
            </p:extLst>
          </p:nvPr>
        </p:nvGraphicFramePr>
        <p:xfrm>
          <a:off x="2386429" y="1407595"/>
          <a:ext cx="969818" cy="274320"/>
        </p:xfrm>
        <a:graphic>
          <a:graphicData uri="http://schemas.openxmlformats.org/drawingml/2006/table">
            <a:tbl>
              <a:tblPr/>
              <a:tblGrid>
                <a:gridCol w="969818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+mn-lt"/>
                        </a:rPr>
                        <a:t>a) 752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50A9A048-03A6-B44B-A082-30334ED9C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778133"/>
              </p:ext>
            </p:extLst>
          </p:nvPr>
        </p:nvGraphicFramePr>
        <p:xfrm>
          <a:off x="4977228" y="1407595"/>
          <a:ext cx="1721493" cy="27432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Bradley Hand" pitchFamily="2" charset="77"/>
                        </a:rPr>
                        <a:t>Svar: 50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A1AF0FA2-1A6E-CF47-AA6A-3FD2CED0B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517490"/>
              </p:ext>
            </p:extLst>
          </p:nvPr>
        </p:nvGraphicFramePr>
        <p:xfrm>
          <a:off x="2386429" y="1878650"/>
          <a:ext cx="969818" cy="274320"/>
        </p:xfrm>
        <a:graphic>
          <a:graphicData uri="http://schemas.openxmlformats.org/drawingml/2006/table">
            <a:tbl>
              <a:tblPr/>
              <a:tblGrid>
                <a:gridCol w="969818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+mn-lt"/>
                        </a:rPr>
                        <a:t>b) 5 124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F8FDF807-A6BC-DA4B-A900-5782D8F6F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588567"/>
              </p:ext>
            </p:extLst>
          </p:nvPr>
        </p:nvGraphicFramePr>
        <p:xfrm>
          <a:off x="4977228" y="1878650"/>
          <a:ext cx="1721493" cy="27432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Bradley Hand" pitchFamily="2" charset="77"/>
                        </a:rPr>
                        <a:t>Svar</a:t>
                      </a:r>
                      <a:r>
                        <a:rPr lang="sv-SE">
                          <a:effectLst/>
                          <a:latin typeface="Bradley Hand" pitchFamily="2" charset="77"/>
                        </a:rPr>
                        <a:t>: 5000</a:t>
                      </a:r>
                      <a:r>
                        <a:rPr lang="sv-SE" dirty="0">
                          <a:effectLst/>
                          <a:latin typeface="Bradley Hand" pitchFamily="2" charset="77"/>
                        </a:rPr>
                        <a:t>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1" name="Tabell 10">
            <a:extLst>
              <a:ext uri="{FF2B5EF4-FFF2-40B4-BE49-F238E27FC236}">
                <a16:creationId xmlns:a16="http://schemas.microsoft.com/office/drawing/2014/main" id="{B8C0A229-0D40-614E-BC7A-05FF6E2C4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250376"/>
              </p:ext>
            </p:extLst>
          </p:nvPr>
        </p:nvGraphicFramePr>
        <p:xfrm>
          <a:off x="2386429" y="2349705"/>
          <a:ext cx="969818" cy="274320"/>
        </p:xfrm>
        <a:graphic>
          <a:graphicData uri="http://schemas.openxmlformats.org/drawingml/2006/table">
            <a:tbl>
              <a:tblPr/>
              <a:tblGrid>
                <a:gridCol w="969818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+mn-lt"/>
                        </a:rPr>
                        <a:t>c) 3 516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2" name="Tabell 11">
            <a:extLst>
              <a:ext uri="{FF2B5EF4-FFF2-40B4-BE49-F238E27FC236}">
                <a16:creationId xmlns:a16="http://schemas.microsoft.com/office/drawing/2014/main" id="{02C7BD7E-5263-944E-97F6-BA3442262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00799"/>
              </p:ext>
            </p:extLst>
          </p:nvPr>
        </p:nvGraphicFramePr>
        <p:xfrm>
          <a:off x="4977228" y="2349705"/>
          <a:ext cx="1721493" cy="27432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Bradley Hand" pitchFamily="2" charset="77"/>
                        </a:rPr>
                        <a:t>Svar: 500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3" name="Tabell 12">
            <a:extLst>
              <a:ext uri="{FF2B5EF4-FFF2-40B4-BE49-F238E27FC236}">
                <a16:creationId xmlns:a16="http://schemas.microsoft.com/office/drawing/2014/main" id="{54D3FA36-4E45-9440-9B0D-909CF1D04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383265"/>
              </p:ext>
            </p:extLst>
          </p:nvPr>
        </p:nvGraphicFramePr>
        <p:xfrm>
          <a:off x="2526499" y="3995864"/>
          <a:ext cx="4126942" cy="274320"/>
        </p:xfrm>
        <a:graphic>
          <a:graphicData uri="http://schemas.openxmlformats.org/drawingml/2006/table">
            <a:tbl>
              <a:tblPr/>
              <a:tblGrid>
                <a:gridCol w="4126942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Vilka av talen är jämna och vilka är udda?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15" name="Tabell 14">
            <a:extLst>
              <a:ext uri="{FF2B5EF4-FFF2-40B4-BE49-F238E27FC236}">
                <a16:creationId xmlns:a16="http://schemas.microsoft.com/office/drawing/2014/main" id="{3E9502E9-5425-3847-BDCF-D2133585F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985101"/>
              </p:ext>
            </p:extLst>
          </p:nvPr>
        </p:nvGraphicFramePr>
        <p:xfrm>
          <a:off x="3109422" y="5145172"/>
          <a:ext cx="1550637" cy="383245"/>
        </p:xfrm>
        <a:graphic>
          <a:graphicData uri="http://schemas.openxmlformats.org/drawingml/2006/table">
            <a:tbl>
              <a:tblPr/>
              <a:tblGrid>
                <a:gridCol w="1550637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21785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Bradley Hand" pitchFamily="2" charset="77"/>
                        </a:rPr>
                        <a:t>Jämna tal är :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  <a:tr h="108925">
                <a:tc>
                  <a:txBody>
                    <a:bodyPr/>
                    <a:lstStyle/>
                    <a:p>
                      <a:endParaRPr lang="sv-SE" sz="700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082593"/>
                  </a:ext>
                </a:extLst>
              </a:tr>
            </a:tbl>
          </a:graphicData>
        </a:graphic>
      </p:graphicFrame>
      <p:sp>
        <p:nvSpPr>
          <p:cNvPr id="16" name="textruta 15">
            <a:extLst>
              <a:ext uri="{FF2B5EF4-FFF2-40B4-BE49-F238E27FC236}">
                <a16:creationId xmlns:a16="http://schemas.microsoft.com/office/drawing/2014/main" id="{6E445161-0337-C046-B5B5-E2349BE79C2E}"/>
              </a:ext>
            </a:extLst>
          </p:cNvPr>
          <p:cNvSpPr txBox="1"/>
          <p:nvPr/>
        </p:nvSpPr>
        <p:spPr>
          <a:xfrm>
            <a:off x="2601098" y="4523012"/>
            <a:ext cx="3941804" cy="36933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18     42        53      179       310        27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014DF2AD-0EAA-EB43-8308-A25394ECDDDA}"/>
              </a:ext>
            </a:extLst>
          </p:cNvPr>
          <p:cNvSpPr/>
          <p:nvPr/>
        </p:nvSpPr>
        <p:spPr>
          <a:xfrm>
            <a:off x="3174277" y="5517670"/>
            <a:ext cx="1459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Udda tal är :</a:t>
            </a:r>
            <a:endParaRPr lang="sv-SE" dirty="0"/>
          </a:p>
        </p:txBody>
      </p:sp>
      <p:graphicFrame>
        <p:nvGraphicFramePr>
          <p:cNvPr id="23" name="Tabell 22">
            <a:extLst>
              <a:ext uri="{FF2B5EF4-FFF2-40B4-BE49-F238E27FC236}">
                <a16:creationId xmlns:a16="http://schemas.microsoft.com/office/drawing/2014/main" id="{D4CFF808-D6BC-BB4E-AEDB-1E53D0EEB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18186"/>
              </p:ext>
            </p:extLst>
          </p:nvPr>
        </p:nvGraphicFramePr>
        <p:xfrm>
          <a:off x="4572000" y="5145172"/>
          <a:ext cx="1754828" cy="383245"/>
        </p:xfrm>
        <a:graphic>
          <a:graphicData uri="http://schemas.openxmlformats.org/drawingml/2006/table">
            <a:tbl>
              <a:tblPr/>
              <a:tblGrid>
                <a:gridCol w="1754828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21785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Bradley Hand" pitchFamily="2" charset="77"/>
                        </a:rPr>
                        <a:t>18, 42 och 310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  <a:tr h="108925">
                <a:tc>
                  <a:txBody>
                    <a:bodyPr/>
                    <a:lstStyle/>
                    <a:p>
                      <a:endParaRPr lang="sv-SE" sz="700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082593"/>
                  </a:ext>
                </a:extLst>
              </a:tr>
            </a:tbl>
          </a:graphicData>
        </a:graphic>
      </p:graphicFrame>
      <p:sp>
        <p:nvSpPr>
          <p:cNvPr id="24" name="Rektangel 23">
            <a:extLst>
              <a:ext uri="{FF2B5EF4-FFF2-40B4-BE49-F238E27FC236}">
                <a16:creationId xmlns:a16="http://schemas.microsoft.com/office/drawing/2014/main" id="{A4F4EABD-8BA9-9C47-B88D-DD7A5705FC6A}"/>
              </a:ext>
            </a:extLst>
          </p:cNvPr>
          <p:cNvSpPr/>
          <p:nvPr/>
        </p:nvSpPr>
        <p:spPr>
          <a:xfrm>
            <a:off x="4572000" y="5524098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53, 179 och 27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256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20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957107"/>
              </p:ext>
            </p:extLst>
          </p:nvPr>
        </p:nvGraphicFramePr>
        <p:xfrm>
          <a:off x="2918274" y="965559"/>
          <a:ext cx="2886404" cy="274320"/>
        </p:xfrm>
        <a:graphic>
          <a:graphicData uri="http://schemas.openxmlformats.org/drawingml/2006/table">
            <a:tbl>
              <a:tblPr/>
              <a:tblGrid>
                <a:gridCol w="2886404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Vilka tal pekar pilarna på?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A5D615E7-E3A8-E74A-9BD1-50A37557B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203298"/>
              </p:ext>
            </p:extLst>
          </p:nvPr>
        </p:nvGraphicFramePr>
        <p:xfrm>
          <a:off x="2868705" y="3258432"/>
          <a:ext cx="1492771" cy="548640"/>
        </p:xfrm>
        <a:graphic>
          <a:graphicData uri="http://schemas.openxmlformats.org/drawingml/2006/table">
            <a:tbl>
              <a:tblPr/>
              <a:tblGrid>
                <a:gridCol w="1492771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156743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Bradley Hand" pitchFamily="2" charset="77"/>
                        </a:rPr>
                        <a:t>Svar:   a)  10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  <a:tr h="103562">
                <a:tc>
                  <a:txBody>
                    <a:bodyPr/>
                    <a:lstStyle/>
                    <a:p>
                      <a:endParaRPr lang="sv-SE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082593"/>
                  </a:ext>
                </a:extLst>
              </a:tr>
            </a:tbl>
          </a:graphicData>
        </a:graphic>
      </p:graphicFrame>
      <p:pic>
        <p:nvPicPr>
          <p:cNvPr id="19" name="Bildobjekt 18">
            <a:extLst>
              <a:ext uri="{FF2B5EF4-FFF2-40B4-BE49-F238E27FC236}">
                <a16:creationId xmlns:a16="http://schemas.microsoft.com/office/drawing/2014/main" id="{7009B924-F7F4-FD41-84ED-8C521EAED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480" y="1613448"/>
            <a:ext cx="5603400" cy="1271415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4607724" y="3186251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 50</a:t>
            </a:r>
            <a:endParaRPr lang="sv-SE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76FF6A4-4771-5A4F-B64E-E76CCD5D888C}"/>
              </a:ext>
            </a:extLst>
          </p:cNvPr>
          <p:cNvSpPr/>
          <p:nvPr/>
        </p:nvSpPr>
        <p:spPr>
          <a:xfrm>
            <a:off x="5640401" y="3186251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c)  75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134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19597</TotalTime>
  <Words>422</Words>
  <Application>Microsoft Macintosh PowerPoint</Application>
  <PresentationFormat>Bildspel på skärmen (4:3)</PresentationFormat>
  <Paragraphs>69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184</cp:revision>
  <dcterms:created xsi:type="dcterms:W3CDTF">2017-04-10T07:17:33Z</dcterms:created>
  <dcterms:modified xsi:type="dcterms:W3CDTF">2019-08-06T12:59:21Z</dcterms:modified>
</cp:coreProperties>
</file>