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69" r:id="rId3"/>
    <p:sldId id="259" r:id="rId4"/>
    <p:sldId id="270" r:id="rId5"/>
    <p:sldId id="271" r:id="rId6"/>
    <p:sldId id="272" r:id="rId7"/>
    <p:sldId id="273" r:id="rId8"/>
    <p:sldId id="274" r:id="rId9"/>
    <p:sldId id="275" r:id="rId10"/>
    <p:sldId id="27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4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8089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08898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3623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897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8740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2019-08-07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9913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2019-08-07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3503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2019-08-07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3869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2019-08-07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1768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2019-08-07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3991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2019-08-07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6598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2019-08-07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1681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914698" y="2767280"/>
            <a:ext cx="83626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RESONEMANG OCH KOMMUNIKATION KAPITEL 2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259347" y="567106"/>
            <a:ext cx="367330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5</a:t>
            </a:r>
          </a:p>
          <a:p>
            <a:endParaRPr lang="sv-SE" sz="2800" dirty="0"/>
          </a:p>
          <a:p>
            <a:r>
              <a:rPr lang="sv-SE" sz="2800" dirty="0"/>
              <a:t>Hitta på egna uppgifter. </a:t>
            </a:r>
          </a:p>
          <a:p>
            <a:r>
              <a:rPr lang="sv-SE" sz="2800" dirty="0"/>
              <a:t>Byt med en kamrat.</a:t>
            </a:r>
          </a:p>
        </p:txBody>
      </p:sp>
      <p:graphicFrame>
        <p:nvGraphicFramePr>
          <p:cNvPr id="2" name="Tabell 1">
            <a:extLst>
              <a:ext uri="{FF2B5EF4-FFF2-40B4-BE49-F238E27FC236}">
                <a16:creationId xmlns:a16="http://schemas.microsoft.com/office/drawing/2014/main" id="{0DEC2E3A-3A34-4F9B-B92B-75A6D73C0C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0791491"/>
              </p:ext>
            </p:extLst>
          </p:nvPr>
        </p:nvGraphicFramePr>
        <p:xfrm>
          <a:off x="3354648" y="2952378"/>
          <a:ext cx="5482704" cy="237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7568">
                  <a:extLst>
                    <a:ext uri="{9D8B030D-6E8A-4147-A177-3AD203B41FA5}">
                      <a16:colId xmlns:a16="http://schemas.microsoft.com/office/drawing/2014/main" val="2118645578"/>
                    </a:ext>
                  </a:extLst>
                </a:gridCol>
                <a:gridCol w="1827568">
                  <a:extLst>
                    <a:ext uri="{9D8B030D-6E8A-4147-A177-3AD203B41FA5}">
                      <a16:colId xmlns:a16="http://schemas.microsoft.com/office/drawing/2014/main" val="3798012483"/>
                    </a:ext>
                  </a:extLst>
                </a:gridCol>
                <a:gridCol w="1827568">
                  <a:extLst>
                    <a:ext uri="{9D8B030D-6E8A-4147-A177-3AD203B41FA5}">
                      <a16:colId xmlns:a16="http://schemas.microsoft.com/office/drawing/2014/main" val="13006272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000" b="1" dirty="0"/>
                        <a:t>In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1" dirty="0"/>
                        <a:t>I lådan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1" dirty="0"/>
                        <a:t>Ut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518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sv-S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86036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sv-S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62918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sv-S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1875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sv-S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2118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sv-S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941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1714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595187" y="3075057"/>
            <a:ext cx="50016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b="1" dirty="0"/>
              <a:t>DEN MYSTISKA LÅDAN</a:t>
            </a:r>
          </a:p>
        </p:txBody>
      </p:sp>
    </p:spTree>
    <p:extLst>
      <p:ext uri="{BB962C8B-B14F-4D97-AF65-F5344CB8AC3E}">
        <p14:creationId xmlns:p14="http://schemas.microsoft.com/office/powerpoint/2010/main" val="2870636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945788" y="977641"/>
            <a:ext cx="647656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Tänk dig en låda som kan göra beräkningar.</a:t>
            </a:r>
          </a:p>
          <a:p>
            <a:r>
              <a:rPr lang="sv-SE" sz="2800" dirty="0"/>
              <a:t>Du stoppar in ett tal i lådan</a:t>
            </a:r>
          </a:p>
          <a:p>
            <a:r>
              <a:rPr lang="sv-SE" sz="2800" dirty="0"/>
              <a:t>och ut kommer ett annat.</a:t>
            </a:r>
          </a:p>
          <a:p>
            <a:r>
              <a:rPr lang="sv-SE" sz="2800" dirty="0"/>
              <a:t>Vilket tal som kommer ut beror på hur lådan är programmerad (inställd).</a:t>
            </a:r>
          </a:p>
          <a:p>
            <a:endParaRPr lang="sv-SE" sz="2800" dirty="0"/>
          </a:p>
          <a:p>
            <a:r>
              <a:rPr lang="sv-SE" sz="2800" dirty="0"/>
              <a:t>Rita av följande tabeller i ditt räknehäfte och fyll i de tomma rutorna.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FBA9778B-01BA-49A5-9884-467E2FC1FA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0860" y="2113284"/>
            <a:ext cx="4023707" cy="3003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77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078792" y="567106"/>
            <a:ext cx="635278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1</a:t>
            </a:r>
          </a:p>
          <a:p>
            <a:endParaRPr lang="sv-SE" sz="2800" dirty="0"/>
          </a:p>
          <a:p>
            <a:r>
              <a:rPr lang="sv-SE" sz="2800" dirty="0"/>
              <a:t>Vi tänker oss att lådan är programmerad så att den multiplicerar alla tal med </a:t>
            </a:r>
            <a:r>
              <a:rPr lang="sv-SE" sz="2800" dirty="0">
                <a:solidFill>
                  <a:srgbClr val="FF0000"/>
                </a:solidFill>
              </a:rPr>
              <a:t>7</a:t>
            </a:r>
            <a:r>
              <a:rPr lang="sv-SE" sz="2800" dirty="0"/>
              <a:t>.</a:t>
            </a:r>
          </a:p>
          <a:p>
            <a:endParaRPr lang="sv-SE" sz="2800" dirty="0"/>
          </a:p>
          <a:p>
            <a:r>
              <a:rPr lang="sv-SE" sz="2800" dirty="0"/>
              <a:t>Vilka tal kommer ut från lådan?</a:t>
            </a:r>
          </a:p>
        </p:txBody>
      </p:sp>
      <p:graphicFrame>
        <p:nvGraphicFramePr>
          <p:cNvPr id="2" name="Tabell 1">
            <a:extLst>
              <a:ext uri="{FF2B5EF4-FFF2-40B4-BE49-F238E27FC236}">
                <a16:creationId xmlns:a16="http://schemas.microsoft.com/office/drawing/2014/main" id="{0DEC2E3A-3A34-4F9B-B92B-75A6D73C0C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6215980"/>
              </p:ext>
            </p:extLst>
          </p:nvPr>
        </p:nvGraphicFramePr>
        <p:xfrm>
          <a:off x="5905734" y="3517643"/>
          <a:ext cx="5482704" cy="237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7568">
                  <a:extLst>
                    <a:ext uri="{9D8B030D-6E8A-4147-A177-3AD203B41FA5}">
                      <a16:colId xmlns:a16="http://schemas.microsoft.com/office/drawing/2014/main" val="2118645578"/>
                    </a:ext>
                  </a:extLst>
                </a:gridCol>
                <a:gridCol w="1827568">
                  <a:extLst>
                    <a:ext uri="{9D8B030D-6E8A-4147-A177-3AD203B41FA5}">
                      <a16:colId xmlns:a16="http://schemas.microsoft.com/office/drawing/2014/main" val="3798012483"/>
                    </a:ext>
                  </a:extLst>
                </a:gridCol>
                <a:gridCol w="1827568">
                  <a:extLst>
                    <a:ext uri="{9D8B030D-6E8A-4147-A177-3AD203B41FA5}">
                      <a16:colId xmlns:a16="http://schemas.microsoft.com/office/drawing/2014/main" val="13006272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000" b="1" dirty="0"/>
                        <a:t>In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1" dirty="0"/>
                        <a:t>I lådan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1" dirty="0"/>
                        <a:t>Ut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518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0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86036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000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62918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000" b="1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1875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000" b="1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2118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000" b="1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94164"/>
                  </a:ext>
                </a:extLst>
              </a:tr>
            </a:tbl>
          </a:graphicData>
        </a:graphic>
      </p:graphicFrame>
      <p:sp>
        <p:nvSpPr>
          <p:cNvPr id="5" name="textruta 4">
            <a:extLst>
              <a:ext uri="{FF2B5EF4-FFF2-40B4-BE49-F238E27FC236}">
                <a16:creationId xmlns:a16="http://schemas.microsoft.com/office/drawing/2014/main" id="{DC0CEAFB-5675-D74F-A467-A630F56A5485}"/>
              </a:ext>
            </a:extLst>
          </p:cNvPr>
          <p:cNvSpPr txBox="1"/>
          <p:nvPr/>
        </p:nvSpPr>
        <p:spPr>
          <a:xfrm>
            <a:off x="10261600" y="3921760"/>
            <a:ext cx="751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14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8FD068D7-535E-8844-A7A3-7BF40A3762B9}"/>
              </a:ext>
            </a:extLst>
          </p:cNvPr>
          <p:cNvSpPr txBox="1"/>
          <p:nvPr/>
        </p:nvSpPr>
        <p:spPr>
          <a:xfrm>
            <a:off x="8271166" y="4306253"/>
            <a:ext cx="751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defRPr/>
            </a:pPr>
            <a:r>
              <a:rPr lang="sv-SE" sz="2000" b="1" dirty="0"/>
              <a:t>5 ∙ </a:t>
            </a:r>
            <a:r>
              <a:rPr lang="sv-SE" sz="2000" b="1" dirty="0">
                <a:solidFill>
                  <a:srgbClr val="FF0000"/>
                </a:solidFill>
              </a:rPr>
              <a:t>7</a:t>
            </a:r>
            <a:endParaRPr lang="sv-SE" sz="2000" b="1" dirty="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12823DCF-775F-074D-84B0-89955CB1CE9D}"/>
              </a:ext>
            </a:extLst>
          </p:cNvPr>
          <p:cNvSpPr/>
          <p:nvPr/>
        </p:nvSpPr>
        <p:spPr>
          <a:xfrm>
            <a:off x="10242622" y="4321870"/>
            <a:ext cx="4443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>
              <a:defRPr/>
            </a:pPr>
            <a:r>
              <a:rPr lang="sv-SE" sz="2000" b="1" dirty="0"/>
              <a:t>35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8F311AFF-502E-D446-8369-6CAF3D35B686}"/>
              </a:ext>
            </a:extLst>
          </p:cNvPr>
          <p:cNvSpPr txBox="1"/>
          <p:nvPr/>
        </p:nvSpPr>
        <p:spPr>
          <a:xfrm>
            <a:off x="8271166" y="4700558"/>
            <a:ext cx="751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defRPr/>
            </a:pPr>
            <a:r>
              <a:rPr lang="sv-SE" sz="2000" b="1" dirty="0"/>
              <a:t>9 ∙ </a:t>
            </a:r>
            <a:r>
              <a:rPr lang="sv-SE" sz="2000" b="1" dirty="0">
                <a:solidFill>
                  <a:srgbClr val="FF0000"/>
                </a:solidFill>
              </a:rPr>
              <a:t>7</a:t>
            </a:r>
            <a:endParaRPr lang="sv-SE" sz="2000" b="1" dirty="0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82C715BA-761A-C04D-A0E4-C48C5B38E7AA}"/>
              </a:ext>
            </a:extLst>
          </p:cNvPr>
          <p:cNvSpPr/>
          <p:nvPr/>
        </p:nvSpPr>
        <p:spPr>
          <a:xfrm>
            <a:off x="10242622" y="4700558"/>
            <a:ext cx="4443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>
              <a:defRPr/>
            </a:pPr>
            <a:r>
              <a:rPr lang="sv-SE" sz="2000" b="1" dirty="0"/>
              <a:t>63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5FF832DD-7A1B-A945-8CBC-3CEEC4DA991F}"/>
              </a:ext>
            </a:extLst>
          </p:cNvPr>
          <p:cNvSpPr txBox="1"/>
          <p:nvPr/>
        </p:nvSpPr>
        <p:spPr>
          <a:xfrm>
            <a:off x="8252390" y="5100668"/>
            <a:ext cx="751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defRPr/>
            </a:pPr>
            <a:r>
              <a:rPr lang="sv-SE" sz="2000" b="1" dirty="0"/>
              <a:t>30 ∙ </a:t>
            </a:r>
            <a:r>
              <a:rPr lang="sv-SE" sz="2000" b="1" dirty="0">
                <a:solidFill>
                  <a:srgbClr val="FF0000"/>
                </a:solidFill>
              </a:rPr>
              <a:t>7</a:t>
            </a:r>
            <a:endParaRPr lang="sv-SE" sz="2000" b="1" dirty="0"/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3147ADC7-59B5-614B-81F7-45E823941FAF}"/>
              </a:ext>
            </a:extLst>
          </p:cNvPr>
          <p:cNvSpPr txBox="1"/>
          <p:nvPr/>
        </p:nvSpPr>
        <p:spPr>
          <a:xfrm>
            <a:off x="10079781" y="5100668"/>
            <a:ext cx="751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defRPr/>
            </a:pPr>
            <a:r>
              <a:rPr lang="sv-SE" sz="2000" b="1" dirty="0"/>
              <a:t>210</a:t>
            </a:r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E7C9DBB5-6F63-2147-8F6B-297417DB5AFB}"/>
              </a:ext>
            </a:extLst>
          </p:cNvPr>
          <p:cNvSpPr txBox="1"/>
          <p:nvPr/>
        </p:nvSpPr>
        <p:spPr>
          <a:xfrm>
            <a:off x="8101209" y="5492071"/>
            <a:ext cx="10542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defRPr/>
            </a:pPr>
            <a:r>
              <a:rPr lang="sv-SE" sz="2000" b="1" dirty="0"/>
              <a:t>200 ∙ </a:t>
            </a:r>
            <a:r>
              <a:rPr lang="sv-SE" sz="2000" b="1" dirty="0">
                <a:solidFill>
                  <a:srgbClr val="FF0000"/>
                </a:solidFill>
              </a:rPr>
              <a:t>7</a:t>
            </a:r>
            <a:endParaRPr lang="sv-SE" sz="2000" b="1" dirty="0"/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C1FD20B7-3F36-0145-8CE4-ED4CFFA5CF93}"/>
              </a:ext>
            </a:extLst>
          </p:cNvPr>
          <p:cNvSpPr txBox="1"/>
          <p:nvPr/>
        </p:nvSpPr>
        <p:spPr>
          <a:xfrm>
            <a:off x="9897962" y="5504454"/>
            <a:ext cx="9336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defRPr/>
            </a:pPr>
            <a:r>
              <a:rPr lang="sv-SE" sz="2000" b="1" dirty="0"/>
              <a:t>1 400</a:t>
            </a:r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C3BC7952-33B8-9A45-A5F8-64F907662292}"/>
              </a:ext>
            </a:extLst>
          </p:cNvPr>
          <p:cNvSpPr txBox="1"/>
          <p:nvPr/>
        </p:nvSpPr>
        <p:spPr>
          <a:xfrm>
            <a:off x="8271166" y="3896662"/>
            <a:ext cx="751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defRPr/>
            </a:pPr>
            <a:r>
              <a:rPr lang="sv-SE" sz="2000" b="1" dirty="0"/>
              <a:t>2 ∙ </a:t>
            </a:r>
            <a:r>
              <a:rPr lang="sv-SE" sz="2000" b="1" dirty="0">
                <a:solidFill>
                  <a:srgbClr val="FF0000"/>
                </a:solidFill>
              </a:rPr>
              <a:t>7</a:t>
            </a:r>
            <a:endParaRPr lang="sv-SE" sz="2000" b="1" dirty="0"/>
          </a:p>
        </p:txBody>
      </p:sp>
    </p:spTree>
    <p:extLst>
      <p:ext uri="{BB962C8B-B14F-4D97-AF65-F5344CB8AC3E}">
        <p14:creationId xmlns:p14="http://schemas.microsoft.com/office/powerpoint/2010/main" val="2549483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  <p:bldP spid="12" grpId="0"/>
      <p:bldP spid="14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078792" y="567106"/>
            <a:ext cx="801533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2</a:t>
            </a:r>
          </a:p>
          <a:p>
            <a:endParaRPr lang="sv-SE" sz="2800" dirty="0"/>
          </a:p>
          <a:p>
            <a:r>
              <a:rPr lang="sv-SE" sz="2800" dirty="0"/>
              <a:t>Nu tänker vi oss att lådan är programmerad så att den först multiplicerar med </a:t>
            </a:r>
            <a:r>
              <a:rPr lang="sv-SE" sz="2800" dirty="0">
                <a:solidFill>
                  <a:srgbClr val="FF0000"/>
                </a:solidFill>
              </a:rPr>
              <a:t>2 </a:t>
            </a:r>
          </a:p>
          <a:p>
            <a:r>
              <a:rPr lang="sv-SE" sz="2800" dirty="0"/>
              <a:t>och sedan adderar med </a:t>
            </a:r>
            <a:r>
              <a:rPr lang="sv-SE" sz="2800" dirty="0">
                <a:solidFill>
                  <a:srgbClr val="FF0000"/>
                </a:solidFill>
              </a:rPr>
              <a:t>5</a:t>
            </a:r>
            <a:r>
              <a:rPr lang="sv-SE" sz="2800" dirty="0"/>
              <a:t>.</a:t>
            </a:r>
          </a:p>
          <a:p>
            <a:endParaRPr lang="sv-SE" sz="2800" dirty="0"/>
          </a:p>
          <a:p>
            <a:r>
              <a:rPr lang="sv-SE" sz="2800" dirty="0"/>
              <a:t>Vilka tal kommer ut från lådan?</a:t>
            </a:r>
          </a:p>
        </p:txBody>
      </p:sp>
      <p:pic>
        <p:nvPicPr>
          <p:cNvPr id="17" name="Bildobjekt 16">
            <a:extLst>
              <a:ext uri="{FF2B5EF4-FFF2-40B4-BE49-F238E27FC236}">
                <a16:creationId xmlns:a16="http://schemas.microsoft.com/office/drawing/2014/main" id="{035044F5-B4D0-0E48-A695-A9282F7E67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graphicFrame>
        <p:nvGraphicFramePr>
          <p:cNvPr id="18" name="Tabell 17">
            <a:extLst>
              <a:ext uri="{FF2B5EF4-FFF2-40B4-BE49-F238E27FC236}">
                <a16:creationId xmlns:a16="http://schemas.microsoft.com/office/drawing/2014/main" id="{461BA16C-7586-BE47-8DEF-5B9BDE5950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818723"/>
              </p:ext>
            </p:extLst>
          </p:nvPr>
        </p:nvGraphicFramePr>
        <p:xfrm>
          <a:off x="5905734" y="3517643"/>
          <a:ext cx="5482704" cy="237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7568">
                  <a:extLst>
                    <a:ext uri="{9D8B030D-6E8A-4147-A177-3AD203B41FA5}">
                      <a16:colId xmlns:a16="http://schemas.microsoft.com/office/drawing/2014/main" val="2118645578"/>
                    </a:ext>
                  </a:extLst>
                </a:gridCol>
                <a:gridCol w="1827568">
                  <a:extLst>
                    <a:ext uri="{9D8B030D-6E8A-4147-A177-3AD203B41FA5}">
                      <a16:colId xmlns:a16="http://schemas.microsoft.com/office/drawing/2014/main" val="3798012483"/>
                    </a:ext>
                  </a:extLst>
                </a:gridCol>
                <a:gridCol w="1827568">
                  <a:extLst>
                    <a:ext uri="{9D8B030D-6E8A-4147-A177-3AD203B41FA5}">
                      <a16:colId xmlns:a16="http://schemas.microsoft.com/office/drawing/2014/main" val="13006272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000" b="1" dirty="0"/>
                        <a:t>In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1" dirty="0"/>
                        <a:t>I lådan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1" dirty="0"/>
                        <a:t>Ut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518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0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86036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000" b="1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62918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000" b="1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1875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000" b="1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2118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000" b="1" dirty="0"/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94164"/>
                  </a:ext>
                </a:extLst>
              </a:tr>
            </a:tbl>
          </a:graphicData>
        </a:graphic>
      </p:graphicFrame>
      <p:sp>
        <p:nvSpPr>
          <p:cNvPr id="19" name="textruta 18">
            <a:extLst>
              <a:ext uri="{FF2B5EF4-FFF2-40B4-BE49-F238E27FC236}">
                <a16:creationId xmlns:a16="http://schemas.microsoft.com/office/drawing/2014/main" id="{52D2285F-CB0B-E646-9F54-5519E17D3FD3}"/>
              </a:ext>
            </a:extLst>
          </p:cNvPr>
          <p:cNvSpPr txBox="1"/>
          <p:nvPr/>
        </p:nvSpPr>
        <p:spPr>
          <a:xfrm>
            <a:off x="10261600" y="3921760"/>
            <a:ext cx="751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11</a:t>
            </a:r>
          </a:p>
        </p:txBody>
      </p:sp>
      <p:sp>
        <p:nvSpPr>
          <p:cNvPr id="20" name="textruta 19">
            <a:extLst>
              <a:ext uri="{FF2B5EF4-FFF2-40B4-BE49-F238E27FC236}">
                <a16:creationId xmlns:a16="http://schemas.microsoft.com/office/drawing/2014/main" id="{57E6C168-4588-244B-9C57-B1C14964E744}"/>
              </a:ext>
            </a:extLst>
          </p:cNvPr>
          <p:cNvSpPr txBox="1"/>
          <p:nvPr/>
        </p:nvSpPr>
        <p:spPr>
          <a:xfrm>
            <a:off x="7968805" y="4306253"/>
            <a:ext cx="10542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defRPr/>
            </a:pPr>
            <a:r>
              <a:rPr lang="sv-SE" sz="2000" b="1" dirty="0">
                <a:solidFill>
                  <a:srgbClr val="FF0000"/>
                </a:solidFill>
              </a:rPr>
              <a:t>2</a:t>
            </a:r>
            <a:r>
              <a:rPr lang="sv-SE" sz="2000" b="1" dirty="0"/>
              <a:t> ∙ 7 + </a:t>
            </a:r>
            <a:r>
              <a:rPr lang="sv-SE" sz="2000" b="1" dirty="0">
                <a:solidFill>
                  <a:srgbClr val="FF0000"/>
                </a:solidFill>
              </a:rPr>
              <a:t>5</a:t>
            </a:r>
            <a:endParaRPr lang="sv-SE" sz="2000" b="1" dirty="0"/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5B23E81A-3534-D942-83F7-A5BBF50A7307}"/>
              </a:ext>
            </a:extLst>
          </p:cNvPr>
          <p:cNvSpPr/>
          <p:nvPr/>
        </p:nvSpPr>
        <p:spPr>
          <a:xfrm>
            <a:off x="10242623" y="4321870"/>
            <a:ext cx="4443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>
              <a:defRPr/>
            </a:pPr>
            <a:r>
              <a:rPr lang="sv-SE" sz="2000" b="1" dirty="0"/>
              <a:t>19</a:t>
            </a:r>
          </a:p>
        </p:txBody>
      </p:sp>
      <p:sp>
        <p:nvSpPr>
          <p:cNvPr id="22" name="textruta 21">
            <a:extLst>
              <a:ext uri="{FF2B5EF4-FFF2-40B4-BE49-F238E27FC236}">
                <a16:creationId xmlns:a16="http://schemas.microsoft.com/office/drawing/2014/main" id="{DBA9DE60-FC00-F643-B7C4-105C29B2A47C}"/>
              </a:ext>
            </a:extLst>
          </p:cNvPr>
          <p:cNvSpPr txBox="1"/>
          <p:nvPr/>
        </p:nvSpPr>
        <p:spPr>
          <a:xfrm>
            <a:off x="7950420" y="4746421"/>
            <a:ext cx="12460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defRPr/>
            </a:pPr>
            <a:r>
              <a:rPr lang="sv-SE" sz="2000" b="1" dirty="0">
                <a:solidFill>
                  <a:srgbClr val="FF0000"/>
                </a:solidFill>
              </a:rPr>
              <a:t>2</a:t>
            </a:r>
            <a:r>
              <a:rPr lang="sv-SE" sz="2000" b="1" dirty="0"/>
              <a:t> ∙ 20 + </a:t>
            </a:r>
            <a:r>
              <a:rPr lang="sv-SE" sz="2000" b="1" dirty="0">
                <a:solidFill>
                  <a:srgbClr val="FF0000"/>
                </a:solidFill>
              </a:rPr>
              <a:t>5</a:t>
            </a:r>
            <a:endParaRPr lang="sv-SE" sz="2000" b="1" dirty="0"/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15519F7C-8BBB-A84A-A5D3-6CD07177218B}"/>
              </a:ext>
            </a:extLst>
          </p:cNvPr>
          <p:cNvSpPr/>
          <p:nvPr/>
        </p:nvSpPr>
        <p:spPr>
          <a:xfrm>
            <a:off x="10242623" y="4700558"/>
            <a:ext cx="4443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>
              <a:defRPr/>
            </a:pPr>
            <a:r>
              <a:rPr lang="sv-SE" sz="2000" b="1" dirty="0"/>
              <a:t>45</a:t>
            </a:r>
          </a:p>
        </p:txBody>
      </p:sp>
      <p:sp>
        <p:nvSpPr>
          <p:cNvPr id="24" name="textruta 23">
            <a:extLst>
              <a:ext uri="{FF2B5EF4-FFF2-40B4-BE49-F238E27FC236}">
                <a16:creationId xmlns:a16="http://schemas.microsoft.com/office/drawing/2014/main" id="{365C40C7-4350-9746-BF3A-D698A26EFC33}"/>
              </a:ext>
            </a:extLst>
          </p:cNvPr>
          <p:cNvSpPr txBox="1"/>
          <p:nvPr/>
        </p:nvSpPr>
        <p:spPr>
          <a:xfrm>
            <a:off x="8013794" y="5146531"/>
            <a:ext cx="11639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defRPr/>
            </a:pPr>
            <a:r>
              <a:rPr lang="sv-SE" sz="2000" b="1" dirty="0">
                <a:solidFill>
                  <a:srgbClr val="FF0000"/>
                </a:solidFill>
              </a:rPr>
              <a:t>2</a:t>
            </a:r>
            <a:r>
              <a:rPr lang="sv-SE" sz="2000" b="1" dirty="0"/>
              <a:t> ∙ 60 + </a:t>
            </a:r>
            <a:r>
              <a:rPr lang="sv-SE" sz="2000" b="1" dirty="0">
                <a:solidFill>
                  <a:srgbClr val="FF0000"/>
                </a:solidFill>
              </a:rPr>
              <a:t>5</a:t>
            </a:r>
            <a:endParaRPr lang="sv-SE" sz="2000" b="1" dirty="0"/>
          </a:p>
        </p:txBody>
      </p:sp>
      <p:sp>
        <p:nvSpPr>
          <p:cNvPr id="25" name="textruta 24">
            <a:extLst>
              <a:ext uri="{FF2B5EF4-FFF2-40B4-BE49-F238E27FC236}">
                <a16:creationId xmlns:a16="http://schemas.microsoft.com/office/drawing/2014/main" id="{DCB74D1D-A988-6A44-A1A0-34E7557EC5BB}"/>
              </a:ext>
            </a:extLst>
          </p:cNvPr>
          <p:cNvSpPr txBox="1"/>
          <p:nvPr/>
        </p:nvSpPr>
        <p:spPr>
          <a:xfrm>
            <a:off x="10079781" y="5100668"/>
            <a:ext cx="751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defRPr/>
            </a:pPr>
            <a:r>
              <a:rPr lang="sv-SE" sz="2000" b="1" dirty="0"/>
              <a:t>125</a:t>
            </a:r>
          </a:p>
        </p:txBody>
      </p:sp>
      <p:sp>
        <p:nvSpPr>
          <p:cNvPr id="26" name="textruta 25">
            <a:extLst>
              <a:ext uri="{FF2B5EF4-FFF2-40B4-BE49-F238E27FC236}">
                <a16:creationId xmlns:a16="http://schemas.microsoft.com/office/drawing/2014/main" id="{293671B2-1D31-9B4C-B12E-172FFF7B7CC9}"/>
              </a:ext>
            </a:extLst>
          </p:cNvPr>
          <p:cNvSpPr txBox="1"/>
          <p:nvPr/>
        </p:nvSpPr>
        <p:spPr>
          <a:xfrm>
            <a:off x="8013794" y="5537934"/>
            <a:ext cx="13151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defRPr/>
            </a:pPr>
            <a:r>
              <a:rPr lang="sv-SE" sz="2000" b="1" dirty="0">
                <a:solidFill>
                  <a:srgbClr val="FF0000"/>
                </a:solidFill>
              </a:rPr>
              <a:t>2</a:t>
            </a:r>
            <a:r>
              <a:rPr lang="sv-SE" sz="2000" b="1" dirty="0"/>
              <a:t> ∙ 300 + </a:t>
            </a:r>
            <a:r>
              <a:rPr lang="sv-SE" sz="2000" b="1" dirty="0">
                <a:solidFill>
                  <a:srgbClr val="FF0000"/>
                </a:solidFill>
              </a:rPr>
              <a:t>5</a:t>
            </a:r>
            <a:endParaRPr lang="sv-SE" sz="2000" b="1" dirty="0"/>
          </a:p>
        </p:txBody>
      </p:sp>
      <p:sp>
        <p:nvSpPr>
          <p:cNvPr id="27" name="textruta 26">
            <a:extLst>
              <a:ext uri="{FF2B5EF4-FFF2-40B4-BE49-F238E27FC236}">
                <a16:creationId xmlns:a16="http://schemas.microsoft.com/office/drawing/2014/main" id="{DD8E0AFD-33ED-FF47-9FA8-8B5FAB3508CD}"/>
              </a:ext>
            </a:extLst>
          </p:cNvPr>
          <p:cNvSpPr txBox="1"/>
          <p:nvPr/>
        </p:nvSpPr>
        <p:spPr>
          <a:xfrm>
            <a:off x="9997969" y="5516347"/>
            <a:ext cx="9336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defRPr/>
            </a:pPr>
            <a:r>
              <a:rPr lang="sv-SE" sz="2000" b="1" dirty="0"/>
              <a:t>605</a:t>
            </a:r>
          </a:p>
        </p:txBody>
      </p:sp>
      <p:sp>
        <p:nvSpPr>
          <p:cNvPr id="28" name="textruta 27">
            <a:extLst>
              <a:ext uri="{FF2B5EF4-FFF2-40B4-BE49-F238E27FC236}">
                <a16:creationId xmlns:a16="http://schemas.microsoft.com/office/drawing/2014/main" id="{BE1DD59F-8369-A84A-BC1A-D90F8933E4C0}"/>
              </a:ext>
            </a:extLst>
          </p:cNvPr>
          <p:cNvSpPr txBox="1"/>
          <p:nvPr/>
        </p:nvSpPr>
        <p:spPr>
          <a:xfrm>
            <a:off x="7968805" y="3896662"/>
            <a:ext cx="10542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000" b="1" dirty="0">
                <a:solidFill>
                  <a:srgbClr val="FF0000"/>
                </a:solidFill>
              </a:rPr>
              <a:t>2</a:t>
            </a:r>
            <a:r>
              <a:rPr lang="sv-SE" sz="2000" b="1" dirty="0"/>
              <a:t> ∙ 3 + </a:t>
            </a:r>
            <a:r>
              <a:rPr lang="sv-SE" sz="2000" b="1" dirty="0">
                <a:solidFill>
                  <a:srgbClr val="FF0000"/>
                </a:solidFill>
              </a:rPr>
              <a:t>5</a:t>
            </a:r>
            <a:endParaRPr lang="sv-SE" sz="2000" b="1" dirty="0"/>
          </a:p>
        </p:txBody>
      </p:sp>
    </p:spTree>
    <p:extLst>
      <p:ext uri="{BB962C8B-B14F-4D97-AF65-F5344CB8AC3E}">
        <p14:creationId xmlns:p14="http://schemas.microsoft.com/office/powerpoint/2010/main" val="3040248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945788" y="567106"/>
            <a:ext cx="568776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3</a:t>
            </a:r>
          </a:p>
          <a:p>
            <a:endParaRPr lang="sv-SE" sz="2800" dirty="0"/>
          </a:p>
          <a:p>
            <a:r>
              <a:rPr lang="sv-SE" sz="2800" dirty="0"/>
              <a:t>Nu är lådan programmerad så att den </a:t>
            </a:r>
          </a:p>
          <a:p>
            <a:r>
              <a:rPr lang="sv-SE" sz="2800" dirty="0"/>
              <a:t>först dividerar med </a:t>
            </a:r>
            <a:r>
              <a:rPr lang="sv-SE" sz="2800" dirty="0">
                <a:solidFill>
                  <a:srgbClr val="FF0000"/>
                </a:solidFill>
              </a:rPr>
              <a:t>3 </a:t>
            </a:r>
          </a:p>
          <a:p>
            <a:r>
              <a:rPr lang="sv-SE" sz="2800" dirty="0"/>
              <a:t>och sedan subtraherar med </a:t>
            </a:r>
            <a:r>
              <a:rPr lang="sv-SE" sz="2800" dirty="0">
                <a:solidFill>
                  <a:srgbClr val="FF0000"/>
                </a:solidFill>
              </a:rPr>
              <a:t>1</a:t>
            </a:r>
            <a:r>
              <a:rPr lang="sv-SE" sz="2800" dirty="0"/>
              <a:t>.</a:t>
            </a:r>
          </a:p>
          <a:p>
            <a:endParaRPr lang="sv-SE" sz="2800" dirty="0"/>
          </a:p>
          <a:p>
            <a:r>
              <a:rPr lang="sv-SE" sz="2800" dirty="0"/>
              <a:t>Vilka tal kommer ut från lådan?</a:t>
            </a:r>
          </a:p>
        </p:txBody>
      </p:sp>
      <p:graphicFrame>
        <p:nvGraphicFramePr>
          <p:cNvPr id="6" name="Tabell 5">
            <a:extLst>
              <a:ext uri="{FF2B5EF4-FFF2-40B4-BE49-F238E27FC236}">
                <a16:creationId xmlns:a16="http://schemas.microsoft.com/office/drawing/2014/main" id="{6DE04C51-3372-3F42-9159-C41E0CCE96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09330"/>
              </p:ext>
            </p:extLst>
          </p:nvPr>
        </p:nvGraphicFramePr>
        <p:xfrm>
          <a:off x="5905734" y="3517643"/>
          <a:ext cx="5482704" cy="237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7568">
                  <a:extLst>
                    <a:ext uri="{9D8B030D-6E8A-4147-A177-3AD203B41FA5}">
                      <a16:colId xmlns:a16="http://schemas.microsoft.com/office/drawing/2014/main" val="2118645578"/>
                    </a:ext>
                  </a:extLst>
                </a:gridCol>
                <a:gridCol w="1827568">
                  <a:extLst>
                    <a:ext uri="{9D8B030D-6E8A-4147-A177-3AD203B41FA5}">
                      <a16:colId xmlns:a16="http://schemas.microsoft.com/office/drawing/2014/main" val="3798012483"/>
                    </a:ext>
                  </a:extLst>
                </a:gridCol>
                <a:gridCol w="1827568">
                  <a:extLst>
                    <a:ext uri="{9D8B030D-6E8A-4147-A177-3AD203B41FA5}">
                      <a16:colId xmlns:a16="http://schemas.microsoft.com/office/drawing/2014/main" val="13006272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000" b="1" dirty="0"/>
                        <a:t>In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1" dirty="0"/>
                        <a:t>I lådan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1" dirty="0"/>
                        <a:t>Ut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518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0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86036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000" b="1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62918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000" b="1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1875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000" b="1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2118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000" b="1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94164"/>
                  </a:ext>
                </a:extLst>
              </a:tr>
            </a:tbl>
          </a:graphicData>
        </a:graphic>
      </p:graphicFrame>
      <p:sp>
        <p:nvSpPr>
          <p:cNvPr id="7" name="textruta 6">
            <a:extLst>
              <a:ext uri="{FF2B5EF4-FFF2-40B4-BE49-F238E27FC236}">
                <a16:creationId xmlns:a16="http://schemas.microsoft.com/office/drawing/2014/main" id="{708090B8-0B63-224F-A4D7-D3F3A4569F48}"/>
              </a:ext>
            </a:extLst>
          </p:cNvPr>
          <p:cNvSpPr txBox="1"/>
          <p:nvPr/>
        </p:nvSpPr>
        <p:spPr>
          <a:xfrm>
            <a:off x="10369176" y="3909046"/>
            <a:ext cx="751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0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12292105-C57D-B64B-BD89-A626E00F7136}"/>
              </a:ext>
            </a:extLst>
          </p:cNvPr>
          <p:cNvSpPr txBox="1"/>
          <p:nvPr/>
        </p:nvSpPr>
        <p:spPr>
          <a:xfrm>
            <a:off x="8078533" y="4307064"/>
            <a:ext cx="10542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000" b="1" dirty="0"/>
              <a:t>9 / </a:t>
            </a:r>
            <a:r>
              <a:rPr lang="sv-SE" sz="2000" b="1" dirty="0">
                <a:solidFill>
                  <a:srgbClr val="FF0000"/>
                </a:solidFill>
              </a:rPr>
              <a:t>3</a:t>
            </a:r>
            <a:r>
              <a:rPr lang="sv-SE" sz="2000" b="1" dirty="0"/>
              <a:t> – </a:t>
            </a:r>
            <a:r>
              <a:rPr lang="sv-SE" sz="2000" b="1" dirty="0">
                <a:solidFill>
                  <a:srgbClr val="FF0000"/>
                </a:solidFill>
              </a:rPr>
              <a:t>1</a:t>
            </a:r>
            <a:endParaRPr lang="sv-SE" sz="2000" b="1" dirty="0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C6A5ADA2-35DD-C94E-9DAB-4946D68167D3}"/>
              </a:ext>
            </a:extLst>
          </p:cNvPr>
          <p:cNvSpPr/>
          <p:nvPr/>
        </p:nvSpPr>
        <p:spPr>
          <a:xfrm>
            <a:off x="10372466" y="4324725"/>
            <a:ext cx="3145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>
              <a:defRPr/>
            </a:pPr>
            <a:r>
              <a:rPr lang="sv-SE" sz="2000" b="1" dirty="0"/>
              <a:t>2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CED1483E-5E9C-5A4F-9055-CA32FDB6F41E}"/>
              </a:ext>
            </a:extLst>
          </p:cNvPr>
          <p:cNvSpPr txBox="1"/>
          <p:nvPr/>
        </p:nvSpPr>
        <p:spPr>
          <a:xfrm>
            <a:off x="7927728" y="4696841"/>
            <a:ext cx="12460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000" b="1" dirty="0"/>
              <a:t>15 / </a:t>
            </a:r>
            <a:r>
              <a:rPr lang="sv-SE" sz="2000" b="1" dirty="0">
                <a:solidFill>
                  <a:srgbClr val="FF0000"/>
                </a:solidFill>
              </a:rPr>
              <a:t>3</a:t>
            </a:r>
            <a:r>
              <a:rPr lang="sv-SE" sz="2000" b="1" dirty="0"/>
              <a:t> – </a:t>
            </a:r>
            <a:r>
              <a:rPr lang="sv-SE" sz="2000" b="1" dirty="0">
                <a:solidFill>
                  <a:srgbClr val="FF0000"/>
                </a:solidFill>
              </a:rPr>
              <a:t>1</a:t>
            </a:r>
            <a:endParaRPr lang="sv-SE" sz="2000" b="1" dirty="0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07745467-D932-7D47-A6D1-FA8D258C5188}"/>
              </a:ext>
            </a:extLst>
          </p:cNvPr>
          <p:cNvSpPr/>
          <p:nvPr/>
        </p:nvSpPr>
        <p:spPr>
          <a:xfrm>
            <a:off x="10369176" y="4692774"/>
            <a:ext cx="3145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>
              <a:defRPr/>
            </a:pPr>
            <a:r>
              <a:rPr lang="sv-SE" sz="2000" b="1" dirty="0"/>
              <a:t>4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CD92B5D6-6C70-464C-95D2-C32F401C93D9}"/>
              </a:ext>
            </a:extLst>
          </p:cNvPr>
          <p:cNvSpPr txBox="1"/>
          <p:nvPr/>
        </p:nvSpPr>
        <p:spPr>
          <a:xfrm>
            <a:off x="7968805" y="5100668"/>
            <a:ext cx="11639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000" b="1" dirty="0"/>
              <a:t>24 / </a:t>
            </a:r>
            <a:r>
              <a:rPr lang="sv-SE" sz="2000" b="1" dirty="0">
                <a:solidFill>
                  <a:srgbClr val="FF0000"/>
                </a:solidFill>
              </a:rPr>
              <a:t>3</a:t>
            </a:r>
            <a:r>
              <a:rPr lang="sv-SE" sz="2000" b="1" dirty="0"/>
              <a:t> – </a:t>
            </a:r>
            <a:r>
              <a:rPr lang="sv-SE" sz="2000" b="1" dirty="0">
                <a:solidFill>
                  <a:srgbClr val="FF0000"/>
                </a:solidFill>
              </a:rPr>
              <a:t>1</a:t>
            </a:r>
            <a:endParaRPr lang="sv-SE" sz="2000" b="1" dirty="0"/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63822B20-286C-714E-8951-4A52F25334D2}"/>
              </a:ext>
            </a:extLst>
          </p:cNvPr>
          <p:cNvSpPr txBox="1"/>
          <p:nvPr/>
        </p:nvSpPr>
        <p:spPr>
          <a:xfrm>
            <a:off x="10179788" y="5112913"/>
            <a:ext cx="751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defRPr/>
            </a:pPr>
            <a:r>
              <a:rPr lang="sv-SE" sz="2000" b="1" dirty="0"/>
              <a:t>7</a:t>
            </a:r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BB522178-7CAF-CD4B-99BD-2B075C3171D0}"/>
              </a:ext>
            </a:extLst>
          </p:cNvPr>
          <p:cNvSpPr txBox="1"/>
          <p:nvPr/>
        </p:nvSpPr>
        <p:spPr>
          <a:xfrm>
            <a:off x="7893214" y="5483405"/>
            <a:ext cx="13151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000" b="1" dirty="0"/>
              <a:t>30 / </a:t>
            </a:r>
            <a:r>
              <a:rPr lang="sv-SE" sz="2000" b="1" dirty="0">
                <a:solidFill>
                  <a:srgbClr val="FF0000"/>
                </a:solidFill>
              </a:rPr>
              <a:t>3</a:t>
            </a:r>
            <a:r>
              <a:rPr lang="sv-SE" sz="2000" b="1" dirty="0"/>
              <a:t> – </a:t>
            </a:r>
            <a:r>
              <a:rPr lang="sv-SE" sz="2000" b="1" dirty="0">
                <a:solidFill>
                  <a:srgbClr val="FF0000"/>
                </a:solidFill>
              </a:rPr>
              <a:t>1</a:t>
            </a:r>
            <a:endParaRPr lang="sv-SE" sz="2000" b="1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4D141FB5-ACF2-EB44-B1FA-5CD35CBB4BBF}"/>
              </a:ext>
            </a:extLst>
          </p:cNvPr>
          <p:cNvSpPr txBox="1"/>
          <p:nvPr/>
        </p:nvSpPr>
        <p:spPr>
          <a:xfrm>
            <a:off x="10088878" y="5515002"/>
            <a:ext cx="9336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defRPr/>
            </a:pPr>
            <a:r>
              <a:rPr lang="sv-SE" sz="2000" b="1" dirty="0"/>
              <a:t>9</a:t>
            </a:r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D2959592-A694-5B4F-A47B-116A83EDDDF7}"/>
              </a:ext>
            </a:extLst>
          </p:cNvPr>
          <p:cNvSpPr txBox="1"/>
          <p:nvPr/>
        </p:nvSpPr>
        <p:spPr>
          <a:xfrm>
            <a:off x="7936633" y="3896940"/>
            <a:ext cx="13600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000" b="1" dirty="0"/>
              <a:t>3 / </a:t>
            </a:r>
            <a:r>
              <a:rPr lang="sv-SE" sz="2000" b="1" dirty="0">
                <a:solidFill>
                  <a:srgbClr val="FF0000"/>
                </a:solidFill>
              </a:rPr>
              <a:t>3</a:t>
            </a:r>
            <a:r>
              <a:rPr lang="sv-SE" sz="2000" b="1" dirty="0"/>
              <a:t> – </a:t>
            </a:r>
            <a:r>
              <a:rPr lang="sv-SE" sz="2000" b="1" dirty="0">
                <a:solidFill>
                  <a:srgbClr val="FF0000"/>
                </a:solidFill>
              </a:rPr>
              <a:t>1</a:t>
            </a:r>
            <a:endParaRPr lang="sv-SE" sz="2000" b="1" dirty="0"/>
          </a:p>
        </p:txBody>
      </p:sp>
    </p:spTree>
    <p:extLst>
      <p:ext uri="{BB962C8B-B14F-4D97-AF65-F5344CB8AC3E}">
        <p14:creationId xmlns:p14="http://schemas.microsoft.com/office/powerpoint/2010/main" val="1790998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495657" y="567106"/>
            <a:ext cx="720068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4</a:t>
            </a:r>
          </a:p>
          <a:p>
            <a:endParaRPr lang="sv-SE" sz="2800" dirty="0"/>
          </a:p>
          <a:p>
            <a:r>
              <a:rPr lang="sv-SE" sz="2800" dirty="0"/>
              <a:t>a) Försök att lista ut hur lådan är programmerad.</a:t>
            </a:r>
          </a:p>
        </p:txBody>
      </p:sp>
      <p:graphicFrame>
        <p:nvGraphicFramePr>
          <p:cNvPr id="6" name="Tabell 5">
            <a:extLst>
              <a:ext uri="{FF2B5EF4-FFF2-40B4-BE49-F238E27FC236}">
                <a16:creationId xmlns:a16="http://schemas.microsoft.com/office/drawing/2014/main" id="{2DA9B514-8355-3A41-87BF-686D411019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561338"/>
              </p:ext>
            </p:extLst>
          </p:nvPr>
        </p:nvGraphicFramePr>
        <p:xfrm>
          <a:off x="3354648" y="2800350"/>
          <a:ext cx="5482704" cy="237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7568">
                  <a:extLst>
                    <a:ext uri="{9D8B030D-6E8A-4147-A177-3AD203B41FA5}">
                      <a16:colId xmlns:a16="http://schemas.microsoft.com/office/drawing/2014/main" val="2118645578"/>
                    </a:ext>
                  </a:extLst>
                </a:gridCol>
                <a:gridCol w="1827568">
                  <a:extLst>
                    <a:ext uri="{9D8B030D-6E8A-4147-A177-3AD203B41FA5}">
                      <a16:colId xmlns:a16="http://schemas.microsoft.com/office/drawing/2014/main" val="3798012483"/>
                    </a:ext>
                  </a:extLst>
                </a:gridCol>
                <a:gridCol w="1827568">
                  <a:extLst>
                    <a:ext uri="{9D8B030D-6E8A-4147-A177-3AD203B41FA5}">
                      <a16:colId xmlns:a16="http://schemas.microsoft.com/office/drawing/2014/main" val="13006272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000" b="1" dirty="0"/>
                        <a:t>In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1" dirty="0"/>
                        <a:t>I lådan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1" dirty="0"/>
                        <a:t>Ut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518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0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86036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000" b="1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62918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000" b="1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1875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000" b="1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2118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000" b="1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94164"/>
                  </a:ext>
                </a:extLst>
              </a:tr>
            </a:tbl>
          </a:graphicData>
        </a:graphic>
      </p:graphicFrame>
      <p:sp>
        <p:nvSpPr>
          <p:cNvPr id="7" name="textruta 6">
            <a:extLst>
              <a:ext uri="{FF2B5EF4-FFF2-40B4-BE49-F238E27FC236}">
                <a16:creationId xmlns:a16="http://schemas.microsoft.com/office/drawing/2014/main" id="{474E33EA-1485-F54B-8523-24424BCF04E9}"/>
              </a:ext>
            </a:extLst>
          </p:cNvPr>
          <p:cNvSpPr txBox="1"/>
          <p:nvPr/>
        </p:nvSpPr>
        <p:spPr>
          <a:xfrm>
            <a:off x="7537792" y="3205343"/>
            <a:ext cx="751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defRPr/>
            </a:pPr>
            <a:r>
              <a:rPr lang="sv-SE" sz="2000" b="1" dirty="0"/>
              <a:t>24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94B75D61-F905-9B44-8872-0BACFDAF28D5}"/>
              </a:ext>
            </a:extLst>
          </p:cNvPr>
          <p:cNvSpPr txBox="1"/>
          <p:nvPr/>
        </p:nvSpPr>
        <p:spPr>
          <a:xfrm>
            <a:off x="5527447" y="3589771"/>
            <a:ext cx="10542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000" b="1" dirty="0"/>
              <a:t>6 ∙ </a:t>
            </a:r>
            <a:r>
              <a:rPr lang="sv-SE" sz="2000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67D084EB-2016-FB4A-8850-94A771AA917D}"/>
              </a:ext>
            </a:extLst>
          </p:cNvPr>
          <p:cNvSpPr/>
          <p:nvPr/>
        </p:nvSpPr>
        <p:spPr>
          <a:xfrm>
            <a:off x="7658859" y="3598975"/>
            <a:ext cx="4443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>
              <a:defRPr/>
            </a:pPr>
            <a:r>
              <a:rPr lang="sv-SE" sz="2000" b="1" dirty="0"/>
              <a:t>36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D848F28F-C9A4-174A-B286-CC60A5019BD6}"/>
              </a:ext>
            </a:extLst>
          </p:cNvPr>
          <p:cNvSpPr txBox="1"/>
          <p:nvPr/>
        </p:nvSpPr>
        <p:spPr>
          <a:xfrm>
            <a:off x="5431507" y="3979930"/>
            <a:ext cx="12460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000" b="1" dirty="0"/>
              <a:t>8 ∙ </a:t>
            </a:r>
            <a:r>
              <a:rPr lang="sv-SE" sz="2000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86657E7D-E166-7E44-BA02-E9432CC45780}"/>
              </a:ext>
            </a:extLst>
          </p:cNvPr>
          <p:cNvSpPr/>
          <p:nvPr/>
        </p:nvSpPr>
        <p:spPr>
          <a:xfrm>
            <a:off x="7658859" y="3982653"/>
            <a:ext cx="4443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>
              <a:defRPr/>
            </a:pPr>
            <a:r>
              <a:rPr lang="sv-SE" sz="2000" b="1" dirty="0"/>
              <a:t>48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EF778CA8-421F-7D42-8EA6-058BD206F25E}"/>
              </a:ext>
            </a:extLst>
          </p:cNvPr>
          <p:cNvSpPr txBox="1"/>
          <p:nvPr/>
        </p:nvSpPr>
        <p:spPr>
          <a:xfrm>
            <a:off x="5417719" y="4383375"/>
            <a:ext cx="11639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000" b="1" dirty="0"/>
              <a:t>20 ∙ </a:t>
            </a:r>
            <a:r>
              <a:rPr lang="sv-SE" sz="2000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C1C7FCDF-24B6-3B4E-AC93-D24A86A32B33}"/>
              </a:ext>
            </a:extLst>
          </p:cNvPr>
          <p:cNvSpPr txBox="1"/>
          <p:nvPr/>
        </p:nvSpPr>
        <p:spPr>
          <a:xfrm>
            <a:off x="7505115" y="4380040"/>
            <a:ext cx="751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defRPr/>
            </a:pPr>
            <a:r>
              <a:rPr lang="sv-SE" sz="2000" b="1" dirty="0"/>
              <a:t>120</a:t>
            </a:r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76715CF2-92BD-DA40-A30C-2A8759CC9689}"/>
              </a:ext>
            </a:extLst>
          </p:cNvPr>
          <p:cNvSpPr txBox="1"/>
          <p:nvPr/>
        </p:nvSpPr>
        <p:spPr>
          <a:xfrm>
            <a:off x="5342128" y="4766112"/>
            <a:ext cx="13151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000" b="1" dirty="0"/>
              <a:t>70 ∙ </a:t>
            </a:r>
            <a:r>
              <a:rPr lang="sv-SE" sz="2000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5A834B1F-209C-2140-AD4A-2581CBE1C387}"/>
              </a:ext>
            </a:extLst>
          </p:cNvPr>
          <p:cNvSpPr txBox="1"/>
          <p:nvPr/>
        </p:nvSpPr>
        <p:spPr>
          <a:xfrm>
            <a:off x="7414205" y="4785033"/>
            <a:ext cx="9336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defRPr/>
            </a:pPr>
            <a:r>
              <a:rPr lang="sv-SE" sz="2000" b="1" dirty="0"/>
              <a:t>420</a:t>
            </a:r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3C3164BD-47BB-9E4A-BC76-F30715671F9E}"/>
              </a:ext>
            </a:extLst>
          </p:cNvPr>
          <p:cNvSpPr txBox="1"/>
          <p:nvPr/>
        </p:nvSpPr>
        <p:spPr>
          <a:xfrm>
            <a:off x="5385547" y="3179647"/>
            <a:ext cx="13600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000" b="1" dirty="0"/>
              <a:t>4 ∙ </a:t>
            </a:r>
            <a:r>
              <a:rPr lang="sv-SE" sz="2000" b="1" dirty="0">
                <a:solidFill>
                  <a:srgbClr val="FF0000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415931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422694" y="567106"/>
            <a:ext cx="73466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4</a:t>
            </a:r>
          </a:p>
          <a:p>
            <a:endParaRPr lang="sv-SE" sz="2800" dirty="0"/>
          </a:p>
          <a:p>
            <a:r>
              <a:rPr lang="sv-SE" sz="2800" dirty="0"/>
              <a:t>b) Försök att lista ut hur lådan är programmerad.</a:t>
            </a:r>
          </a:p>
        </p:txBody>
      </p:sp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09610F33-64F0-0C43-8845-6F2067D5FB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6883569"/>
              </p:ext>
            </p:extLst>
          </p:nvPr>
        </p:nvGraphicFramePr>
        <p:xfrm>
          <a:off x="3354648" y="2800350"/>
          <a:ext cx="5482704" cy="237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7568">
                  <a:extLst>
                    <a:ext uri="{9D8B030D-6E8A-4147-A177-3AD203B41FA5}">
                      <a16:colId xmlns:a16="http://schemas.microsoft.com/office/drawing/2014/main" val="2118645578"/>
                    </a:ext>
                  </a:extLst>
                </a:gridCol>
                <a:gridCol w="1827568">
                  <a:extLst>
                    <a:ext uri="{9D8B030D-6E8A-4147-A177-3AD203B41FA5}">
                      <a16:colId xmlns:a16="http://schemas.microsoft.com/office/drawing/2014/main" val="3798012483"/>
                    </a:ext>
                  </a:extLst>
                </a:gridCol>
                <a:gridCol w="1827568">
                  <a:extLst>
                    <a:ext uri="{9D8B030D-6E8A-4147-A177-3AD203B41FA5}">
                      <a16:colId xmlns:a16="http://schemas.microsoft.com/office/drawing/2014/main" val="13006272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000" b="1" dirty="0"/>
                        <a:t>In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1" dirty="0"/>
                        <a:t>I lådan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1" dirty="0"/>
                        <a:t>Ut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518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0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86036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0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62918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0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1875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000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2118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000" b="1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94164"/>
                  </a:ext>
                </a:extLst>
              </a:tr>
            </a:tbl>
          </a:graphicData>
        </a:graphic>
      </p:graphicFrame>
      <p:sp>
        <p:nvSpPr>
          <p:cNvPr id="6" name="textruta 5">
            <a:extLst>
              <a:ext uri="{FF2B5EF4-FFF2-40B4-BE49-F238E27FC236}">
                <a16:creationId xmlns:a16="http://schemas.microsoft.com/office/drawing/2014/main" id="{C443EFAA-8A00-CB4E-B7DD-206C7A97C60F}"/>
              </a:ext>
            </a:extLst>
          </p:cNvPr>
          <p:cNvSpPr txBox="1"/>
          <p:nvPr/>
        </p:nvSpPr>
        <p:spPr>
          <a:xfrm>
            <a:off x="5527447" y="3589771"/>
            <a:ext cx="10542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000" b="1" dirty="0"/>
              <a:t>3 ∙ </a:t>
            </a:r>
            <a:r>
              <a:rPr lang="sv-SE" sz="2000" b="1" dirty="0">
                <a:solidFill>
                  <a:srgbClr val="FF0000"/>
                </a:solidFill>
              </a:rPr>
              <a:t>2 </a:t>
            </a:r>
            <a:r>
              <a:rPr lang="sv-SE" sz="2000" b="1" dirty="0"/>
              <a:t>+ </a:t>
            </a:r>
            <a:r>
              <a:rPr lang="sv-SE" sz="20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BB236549-4C9B-6844-8E86-F050BC1C856D}"/>
              </a:ext>
            </a:extLst>
          </p:cNvPr>
          <p:cNvSpPr txBox="1"/>
          <p:nvPr/>
        </p:nvSpPr>
        <p:spPr>
          <a:xfrm>
            <a:off x="5431507" y="3979930"/>
            <a:ext cx="12460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000" b="1" dirty="0"/>
              <a:t>4 ∙ </a:t>
            </a:r>
            <a:r>
              <a:rPr lang="sv-SE" sz="2000" b="1" dirty="0">
                <a:solidFill>
                  <a:srgbClr val="FF0000"/>
                </a:solidFill>
              </a:rPr>
              <a:t>2 </a:t>
            </a:r>
            <a:r>
              <a:rPr lang="sv-SE" sz="2000" b="1" dirty="0"/>
              <a:t>+ </a:t>
            </a:r>
            <a:r>
              <a:rPr lang="sv-SE" sz="20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BE54BD1C-2C61-9849-BAA7-AFC73DB6BF21}"/>
              </a:ext>
            </a:extLst>
          </p:cNvPr>
          <p:cNvSpPr txBox="1"/>
          <p:nvPr/>
        </p:nvSpPr>
        <p:spPr>
          <a:xfrm>
            <a:off x="5493308" y="4373021"/>
            <a:ext cx="11639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000" b="1" dirty="0"/>
              <a:t>5 ∙ </a:t>
            </a:r>
            <a:r>
              <a:rPr lang="sv-SE" sz="2000" b="1" dirty="0">
                <a:solidFill>
                  <a:srgbClr val="FF0000"/>
                </a:solidFill>
              </a:rPr>
              <a:t>2 </a:t>
            </a:r>
            <a:r>
              <a:rPr lang="sv-SE" sz="2000" b="1" dirty="0"/>
              <a:t>+ </a:t>
            </a:r>
            <a:r>
              <a:rPr lang="sv-SE" sz="20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AD5698EB-7DD1-8049-9ED0-D559A57DF6C3}"/>
              </a:ext>
            </a:extLst>
          </p:cNvPr>
          <p:cNvSpPr txBox="1"/>
          <p:nvPr/>
        </p:nvSpPr>
        <p:spPr>
          <a:xfrm>
            <a:off x="5430536" y="4766112"/>
            <a:ext cx="13151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000" b="1" dirty="0"/>
              <a:t>6 ∙ </a:t>
            </a:r>
            <a:r>
              <a:rPr lang="sv-SE" sz="2000" b="1" dirty="0">
                <a:solidFill>
                  <a:srgbClr val="FF0000"/>
                </a:solidFill>
              </a:rPr>
              <a:t>2 </a:t>
            </a:r>
            <a:r>
              <a:rPr lang="sv-SE" sz="2000" b="1" dirty="0"/>
              <a:t>+ </a:t>
            </a:r>
            <a:r>
              <a:rPr lang="sv-SE" sz="2000" b="1" dirty="0">
                <a:solidFill>
                  <a:srgbClr val="FF0000"/>
                </a:solidFill>
              </a:rPr>
              <a:t>1</a:t>
            </a:r>
          </a:p>
        </p:txBody>
      </p:sp>
      <p:grpSp>
        <p:nvGrpSpPr>
          <p:cNvPr id="10" name="Grupp 9">
            <a:extLst>
              <a:ext uri="{FF2B5EF4-FFF2-40B4-BE49-F238E27FC236}">
                <a16:creationId xmlns:a16="http://schemas.microsoft.com/office/drawing/2014/main" id="{0D4C6D29-6BBE-3643-AA67-6D14C0AF0977}"/>
              </a:ext>
            </a:extLst>
          </p:cNvPr>
          <p:cNvGrpSpPr/>
          <p:nvPr/>
        </p:nvGrpSpPr>
        <p:grpSpPr>
          <a:xfrm>
            <a:off x="7414205" y="3218020"/>
            <a:ext cx="933659" cy="1967123"/>
            <a:chOff x="7414205" y="3218020"/>
            <a:chExt cx="933659" cy="1967123"/>
          </a:xfrm>
        </p:grpSpPr>
        <p:sp>
          <p:nvSpPr>
            <p:cNvPr id="11" name="textruta 10">
              <a:extLst>
                <a:ext uri="{FF2B5EF4-FFF2-40B4-BE49-F238E27FC236}">
                  <a16:creationId xmlns:a16="http://schemas.microsoft.com/office/drawing/2014/main" id="{53D451DD-C333-8E4A-8475-160265910A07}"/>
                </a:ext>
              </a:extLst>
            </p:cNvPr>
            <p:cNvSpPr txBox="1"/>
            <p:nvPr/>
          </p:nvSpPr>
          <p:spPr>
            <a:xfrm>
              <a:off x="7505115" y="3218020"/>
              <a:ext cx="7518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defTabSz="914400">
                <a:defRPr/>
              </a:pPr>
              <a:r>
                <a:rPr lang="sv-SE" sz="2000" b="1" dirty="0"/>
                <a:t>5</a:t>
              </a:r>
            </a:p>
          </p:txBody>
        </p:sp>
        <p:sp>
          <p:nvSpPr>
            <p:cNvPr id="12" name="Rektangel 11">
              <a:extLst>
                <a:ext uri="{FF2B5EF4-FFF2-40B4-BE49-F238E27FC236}">
                  <a16:creationId xmlns:a16="http://schemas.microsoft.com/office/drawing/2014/main" id="{00CC72C5-9DBF-D048-96C5-A4DCBC216A8D}"/>
                </a:ext>
              </a:extLst>
            </p:cNvPr>
            <p:cNvSpPr/>
            <p:nvPr/>
          </p:nvSpPr>
          <p:spPr>
            <a:xfrm>
              <a:off x="7723780" y="3598975"/>
              <a:ext cx="31450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914400">
                <a:defRPr/>
              </a:pPr>
              <a:r>
                <a:rPr lang="sv-SE" sz="2000" b="1" dirty="0"/>
                <a:t>7</a:t>
              </a:r>
            </a:p>
          </p:txBody>
        </p:sp>
        <p:sp>
          <p:nvSpPr>
            <p:cNvPr id="13" name="Rektangel 12">
              <a:extLst>
                <a:ext uri="{FF2B5EF4-FFF2-40B4-BE49-F238E27FC236}">
                  <a16:creationId xmlns:a16="http://schemas.microsoft.com/office/drawing/2014/main" id="{2DD14A7E-B26F-D644-B05A-954DC7E3F3B2}"/>
                </a:ext>
              </a:extLst>
            </p:cNvPr>
            <p:cNvSpPr/>
            <p:nvPr/>
          </p:nvSpPr>
          <p:spPr>
            <a:xfrm>
              <a:off x="7723780" y="3982653"/>
              <a:ext cx="31450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914400">
                <a:defRPr/>
              </a:pPr>
              <a:r>
                <a:rPr lang="sv-SE" sz="2000" b="1" dirty="0"/>
                <a:t>9</a:t>
              </a:r>
            </a:p>
          </p:txBody>
        </p:sp>
        <p:sp>
          <p:nvSpPr>
            <p:cNvPr id="14" name="textruta 13">
              <a:extLst>
                <a:ext uri="{FF2B5EF4-FFF2-40B4-BE49-F238E27FC236}">
                  <a16:creationId xmlns:a16="http://schemas.microsoft.com/office/drawing/2014/main" id="{B2A2F9D4-A556-9D4F-B64C-97D66BCCFE51}"/>
                </a:ext>
              </a:extLst>
            </p:cNvPr>
            <p:cNvSpPr txBox="1"/>
            <p:nvPr/>
          </p:nvSpPr>
          <p:spPr>
            <a:xfrm>
              <a:off x="7505115" y="4380040"/>
              <a:ext cx="7518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defTabSz="914400">
                <a:defRPr/>
              </a:pPr>
              <a:r>
                <a:rPr lang="sv-SE" sz="2000" b="1" dirty="0"/>
                <a:t>11</a:t>
              </a:r>
            </a:p>
          </p:txBody>
        </p:sp>
        <p:sp>
          <p:nvSpPr>
            <p:cNvPr id="15" name="textruta 14">
              <a:extLst>
                <a:ext uri="{FF2B5EF4-FFF2-40B4-BE49-F238E27FC236}">
                  <a16:creationId xmlns:a16="http://schemas.microsoft.com/office/drawing/2014/main" id="{B5332D20-FB72-F948-9D33-B5629CD57852}"/>
                </a:ext>
              </a:extLst>
            </p:cNvPr>
            <p:cNvSpPr txBox="1"/>
            <p:nvPr/>
          </p:nvSpPr>
          <p:spPr>
            <a:xfrm>
              <a:off x="7414205" y="4785033"/>
              <a:ext cx="93365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defTabSz="914400">
                <a:defRPr/>
              </a:pPr>
              <a:r>
                <a:rPr lang="sv-SE" sz="2000" b="1" dirty="0"/>
                <a:t>13</a:t>
              </a:r>
            </a:p>
          </p:txBody>
        </p:sp>
      </p:grpSp>
      <p:sp>
        <p:nvSpPr>
          <p:cNvPr id="16" name="textruta 15">
            <a:extLst>
              <a:ext uri="{FF2B5EF4-FFF2-40B4-BE49-F238E27FC236}">
                <a16:creationId xmlns:a16="http://schemas.microsoft.com/office/drawing/2014/main" id="{635BB91D-A32F-AF43-BC7B-BCC6112F6817}"/>
              </a:ext>
            </a:extLst>
          </p:cNvPr>
          <p:cNvSpPr txBox="1"/>
          <p:nvPr/>
        </p:nvSpPr>
        <p:spPr>
          <a:xfrm>
            <a:off x="5385547" y="3179647"/>
            <a:ext cx="13600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000" b="1" dirty="0"/>
              <a:t>2 ∙ </a:t>
            </a:r>
            <a:r>
              <a:rPr lang="sv-SE" sz="2000" b="1" dirty="0">
                <a:solidFill>
                  <a:srgbClr val="FF0000"/>
                </a:solidFill>
              </a:rPr>
              <a:t>2 </a:t>
            </a:r>
            <a:r>
              <a:rPr lang="sv-SE" sz="2000" b="1" dirty="0"/>
              <a:t>+ </a:t>
            </a:r>
            <a:r>
              <a:rPr lang="sv-SE" sz="2000" b="1" dirty="0">
                <a:solidFill>
                  <a:srgbClr val="FF000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458107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422694" y="567106"/>
            <a:ext cx="73466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4</a:t>
            </a:r>
          </a:p>
          <a:p>
            <a:endParaRPr lang="sv-SE" sz="2800" dirty="0"/>
          </a:p>
          <a:p>
            <a:r>
              <a:rPr lang="sv-SE" sz="2800" dirty="0"/>
              <a:t>c) Försök att lista ut hur lådan är programmerad.</a:t>
            </a:r>
          </a:p>
        </p:txBody>
      </p:sp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B28010C1-D357-9245-87B8-A08A617812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5397805"/>
              </p:ext>
            </p:extLst>
          </p:nvPr>
        </p:nvGraphicFramePr>
        <p:xfrm>
          <a:off x="3354648" y="2800350"/>
          <a:ext cx="5482704" cy="237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7568">
                  <a:extLst>
                    <a:ext uri="{9D8B030D-6E8A-4147-A177-3AD203B41FA5}">
                      <a16:colId xmlns:a16="http://schemas.microsoft.com/office/drawing/2014/main" val="2118645578"/>
                    </a:ext>
                  </a:extLst>
                </a:gridCol>
                <a:gridCol w="1827568">
                  <a:extLst>
                    <a:ext uri="{9D8B030D-6E8A-4147-A177-3AD203B41FA5}">
                      <a16:colId xmlns:a16="http://schemas.microsoft.com/office/drawing/2014/main" val="3798012483"/>
                    </a:ext>
                  </a:extLst>
                </a:gridCol>
                <a:gridCol w="1827568">
                  <a:extLst>
                    <a:ext uri="{9D8B030D-6E8A-4147-A177-3AD203B41FA5}">
                      <a16:colId xmlns:a16="http://schemas.microsoft.com/office/drawing/2014/main" val="13006272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000" b="1" dirty="0"/>
                        <a:t>In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1" dirty="0"/>
                        <a:t>I lådan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1" dirty="0"/>
                        <a:t>Ut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518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000" b="1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86036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000" b="1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62918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000" b="1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1875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000" b="1" dirty="0"/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2118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000" b="1" dirty="0"/>
                        <a:t>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94164"/>
                  </a:ext>
                </a:extLst>
              </a:tr>
            </a:tbl>
          </a:graphicData>
        </a:graphic>
      </p:graphicFrame>
      <p:sp>
        <p:nvSpPr>
          <p:cNvPr id="6" name="textruta 5">
            <a:extLst>
              <a:ext uri="{FF2B5EF4-FFF2-40B4-BE49-F238E27FC236}">
                <a16:creationId xmlns:a16="http://schemas.microsoft.com/office/drawing/2014/main" id="{9124FC9F-034D-2E41-8063-5AAE328CB90D}"/>
              </a:ext>
            </a:extLst>
          </p:cNvPr>
          <p:cNvSpPr txBox="1"/>
          <p:nvPr/>
        </p:nvSpPr>
        <p:spPr>
          <a:xfrm>
            <a:off x="5420577" y="3574735"/>
            <a:ext cx="12460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000" b="1" dirty="0"/>
              <a:t>18 / </a:t>
            </a:r>
            <a:r>
              <a:rPr lang="sv-SE" sz="2000" b="1" dirty="0">
                <a:solidFill>
                  <a:srgbClr val="FF0000"/>
                </a:solidFill>
              </a:rPr>
              <a:t>6</a:t>
            </a:r>
            <a:r>
              <a:rPr lang="sv-SE" sz="2000" b="1" dirty="0"/>
              <a:t> – </a:t>
            </a:r>
            <a:r>
              <a:rPr lang="sv-SE" sz="2000" b="1" dirty="0">
                <a:solidFill>
                  <a:srgbClr val="FF0000"/>
                </a:solidFill>
              </a:rPr>
              <a:t>1</a:t>
            </a:r>
            <a:endParaRPr lang="sv-SE" sz="2000" b="1" dirty="0"/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20BE1B44-C991-994C-A81B-9C5E827D1A0B}"/>
              </a:ext>
            </a:extLst>
          </p:cNvPr>
          <p:cNvSpPr txBox="1"/>
          <p:nvPr/>
        </p:nvSpPr>
        <p:spPr>
          <a:xfrm>
            <a:off x="5431507" y="3979930"/>
            <a:ext cx="12460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000" b="1" dirty="0"/>
              <a:t>30 / </a:t>
            </a:r>
            <a:r>
              <a:rPr lang="sv-SE" sz="2000" b="1" dirty="0">
                <a:solidFill>
                  <a:srgbClr val="FF0000"/>
                </a:solidFill>
              </a:rPr>
              <a:t>6</a:t>
            </a:r>
            <a:r>
              <a:rPr lang="sv-SE" sz="2000" b="1" dirty="0"/>
              <a:t> – </a:t>
            </a:r>
            <a:r>
              <a:rPr lang="sv-SE" sz="2000" b="1" dirty="0">
                <a:solidFill>
                  <a:srgbClr val="FF0000"/>
                </a:solidFill>
              </a:rPr>
              <a:t>1</a:t>
            </a:r>
            <a:endParaRPr lang="sv-SE" sz="2000" b="1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1700E24C-1A3C-B04E-8EED-7EFD846370DE}"/>
              </a:ext>
            </a:extLst>
          </p:cNvPr>
          <p:cNvSpPr txBox="1"/>
          <p:nvPr/>
        </p:nvSpPr>
        <p:spPr>
          <a:xfrm>
            <a:off x="5469991" y="4382128"/>
            <a:ext cx="11639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000" b="1" dirty="0"/>
              <a:t>42 / </a:t>
            </a:r>
            <a:r>
              <a:rPr lang="sv-SE" sz="2000" b="1" dirty="0">
                <a:solidFill>
                  <a:srgbClr val="FF0000"/>
                </a:solidFill>
              </a:rPr>
              <a:t>6</a:t>
            </a:r>
            <a:r>
              <a:rPr lang="sv-SE" sz="2000" b="1" dirty="0"/>
              <a:t> – </a:t>
            </a:r>
            <a:r>
              <a:rPr lang="sv-SE" sz="2000" b="1" dirty="0">
                <a:solidFill>
                  <a:srgbClr val="FF0000"/>
                </a:solidFill>
              </a:rPr>
              <a:t>1</a:t>
            </a:r>
            <a:endParaRPr lang="sv-SE" sz="2000" b="1" dirty="0"/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B900FF80-6E48-674D-A841-A0F5606AEE3A}"/>
              </a:ext>
            </a:extLst>
          </p:cNvPr>
          <p:cNvSpPr txBox="1"/>
          <p:nvPr/>
        </p:nvSpPr>
        <p:spPr>
          <a:xfrm>
            <a:off x="5408041" y="4778724"/>
            <a:ext cx="13151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000" b="1" dirty="0"/>
              <a:t>54 / </a:t>
            </a:r>
            <a:r>
              <a:rPr lang="sv-SE" sz="2000" b="1" dirty="0">
                <a:solidFill>
                  <a:srgbClr val="FF0000"/>
                </a:solidFill>
              </a:rPr>
              <a:t>6</a:t>
            </a:r>
            <a:r>
              <a:rPr lang="sv-SE" sz="2000" b="1" dirty="0"/>
              <a:t> – </a:t>
            </a:r>
            <a:r>
              <a:rPr lang="sv-SE" sz="2000" b="1" dirty="0">
                <a:solidFill>
                  <a:srgbClr val="FF0000"/>
                </a:solidFill>
              </a:rPr>
              <a:t>1</a:t>
            </a:r>
            <a:endParaRPr lang="sv-SE" sz="2000" b="1" dirty="0"/>
          </a:p>
        </p:txBody>
      </p:sp>
      <p:grpSp>
        <p:nvGrpSpPr>
          <p:cNvPr id="10" name="Grupp 9">
            <a:extLst>
              <a:ext uri="{FF2B5EF4-FFF2-40B4-BE49-F238E27FC236}">
                <a16:creationId xmlns:a16="http://schemas.microsoft.com/office/drawing/2014/main" id="{D5E204AF-7C0A-9047-AE94-114C6CD71836}"/>
              </a:ext>
            </a:extLst>
          </p:cNvPr>
          <p:cNvGrpSpPr/>
          <p:nvPr/>
        </p:nvGrpSpPr>
        <p:grpSpPr>
          <a:xfrm>
            <a:off x="7406667" y="3218020"/>
            <a:ext cx="933659" cy="1979800"/>
            <a:chOff x="7406667" y="3218020"/>
            <a:chExt cx="933659" cy="1979800"/>
          </a:xfrm>
        </p:grpSpPr>
        <p:sp>
          <p:nvSpPr>
            <p:cNvPr id="11" name="textruta 10">
              <a:extLst>
                <a:ext uri="{FF2B5EF4-FFF2-40B4-BE49-F238E27FC236}">
                  <a16:creationId xmlns:a16="http://schemas.microsoft.com/office/drawing/2014/main" id="{1CB974E6-40E2-7C44-9100-1A88053E5DBC}"/>
                </a:ext>
              </a:extLst>
            </p:cNvPr>
            <p:cNvSpPr txBox="1"/>
            <p:nvPr/>
          </p:nvSpPr>
          <p:spPr>
            <a:xfrm>
              <a:off x="7497577" y="3218020"/>
              <a:ext cx="7518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defTabSz="914400">
                <a:defRPr/>
              </a:pPr>
              <a:r>
                <a:rPr lang="sv-SE" sz="2000" b="1" dirty="0"/>
                <a:t>1</a:t>
              </a:r>
            </a:p>
          </p:txBody>
        </p:sp>
        <p:sp>
          <p:nvSpPr>
            <p:cNvPr id="12" name="Rektangel 11">
              <a:extLst>
                <a:ext uri="{FF2B5EF4-FFF2-40B4-BE49-F238E27FC236}">
                  <a16:creationId xmlns:a16="http://schemas.microsoft.com/office/drawing/2014/main" id="{E24FF2FE-BF4F-A646-B9BE-A78F77F7335A}"/>
                </a:ext>
              </a:extLst>
            </p:cNvPr>
            <p:cNvSpPr/>
            <p:nvPr/>
          </p:nvSpPr>
          <p:spPr>
            <a:xfrm>
              <a:off x="7723780" y="3598975"/>
              <a:ext cx="31450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914400">
                <a:defRPr/>
              </a:pPr>
              <a:r>
                <a:rPr lang="sv-SE" sz="2000" b="1" dirty="0"/>
                <a:t>2</a:t>
              </a:r>
            </a:p>
          </p:txBody>
        </p:sp>
        <p:sp>
          <p:nvSpPr>
            <p:cNvPr id="13" name="Rektangel 12">
              <a:extLst>
                <a:ext uri="{FF2B5EF4-FFF2-40B4-BE49-F238E27FC236}">
                  <a16:creationId xmlns:a16="http://schemas.microsoft.com/office/drawing/2014/main" id="{EACF7C6D-2AE9-9E40-AC76-600BD2728ABF}"/>
                </a:ext>
              </a:extLst>
            </p:cNvPr>
            <p:cNvSpPr/>
            <p:nvPr/>
          </p:nvSpPr>
          <p:spPr>
            <a:xfrm>
              <a:off x="7723780" y="3982653"/>
              <a:ext cx="31450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914400">
                <a:defRPr/>
              </a:pPr>
              <a:r>
                <a:rPr lang="sv-SE" sz="2000" b="1" dirty="0"/>
                <a:t>4</a:t>
              </a:r>
            </a:p>
          </p:txBody>
        </p:sp>
        <p:sp>
          <p:nvSpPr>
            <p:cNvPr id="14" name="textruta 13">
              <a:extLst>
                <a:ext uri="{FF2B5EF4-FFF2-40B4-BE49-F238E27FC236}">
                  <a16:creationId xmlns:a16="http://schemas.microsoft.com/office/drawing/2014/main" id="{83E72929-9339-044F-A928-228D9B8067DA}"/>
                </a:ext>
              </a:extLst>
            </p:cNvPr>
            <p:cNvSpPr txBox="1"/>
            <p:nvPr/>
          </p:nvSpPr>
          <p:spPr>
            <a:xfrm>
              <a:off x="7505115" y="4380040"/>
              <a:ext cx="7518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defTabSz="914400">
                <a:defRPr/>
              </a:pPr>
              <a:r>
                <a:rPr lang="sv-SE" sz="2000" b="1" dirty="0"/>
                <a:t>6</a:t>
              </a:r>
            </a:p>
          </p:txBody>
        </p:sp>
        <p:sp>
          <p:nvSpPr>
            <p:cNvPr id="15" name="textruta 14">
              <a:extLst>
                <a:ext uri="{FF2B5EF4-FFF2-40B4-BE49-F238E27FC236}">
                  <a16:creationId xmlns:a16="http://schemas.microsoft.com/office/drawing/2014/main" id="{9E92B167-7DF2-864B-A554-D7A5DA8CCD3F}"/>
                </a:ext>
              </a:extLst>
            </p:cNvPr>
            <p:cNvSpPr txBox="1"/>
            <p:nvPr/>
          </p:nvSpPr>
          <p:spPr>
            <a:xfrm>
              <a:off x="7406667" y="4797710"/>
              <a:ext cx="93365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defTabSz="914400">
                <a:defRPr/>
              </a:pPr>
              <a:r>
                <a:rPr lang="sv-SE" sz="2000" b="1" dirty="0"/>
                <a:t>8</a:t>
              </a:r>
            </a:p>
          </p:txBody>
        </p:sp>
      </p:grpSp>
      <p:sp>
        <p:nvSpPr>
          <p:cNvPr id="16" name="textruta 15">
            <a:extLst>
              <a:ext uri="{FF2B5EF4-FFF2-40B4-BE49-F238E27FC236}">
                <a16:creationId xmlns:a16="http://schemas.microsoft.com/office/drawing/2014/main" id="{1998B6D7-7871-8B4C-832F-C78DDAA5806D}"/>
              </a:ext>
            </a:extLst>
          </p:cNvPr>
          <p:cNvSpPr txBox="1"/>
          <p:nvPr/>
        </p:nvSpPr>
        <p:spPr>
          <a:xfrm>
            <a:off x="5385547" y="3179647"/>
            <a:ext cx="13600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000" b="1" dirty="0"/>
              <a:t>12 / </a:t>
            </a:r>
            <a:r>
              <a:rPr lang="sv-SE" sz="2000" b="1" dirty="0">
                <a:solidFill>
                  <a:srgbClr val="FF0000"/>
                </a:solidFill>
              </a:rPr>
              <a:t>6</a:t>
            </a:r>
            <a:r>
              <a:rPr lang="sv-SE" sz="2000" b="1" dirty="0"/>
              <a:t> – </a:t>
            </a:r>
            <a:r>
              <a:rPr lang="sv-SE" sz="2000" b="1" dirty="0">
                <a:solidFill>
                  <a:srgbClr val="FF0000"/>
                </a:solidFill>
              </a:rPr>
              <a:t>1</a:t>
            </a:r>
            <a:endParaRPr lang="sv-SE" sz="2000" b="1" dirty="0"/>
          </a:p>
        </p:txBody>
      </p:sp>
    </p:spTree>
    <p:extLst>
      <p:ext uri="{BB962C8B-B14F-4D97-AF65-F5344CB8AC3E}">
        <p14:creationId xmlns:p14="http://schemas.microsoft.com/office/powerpoint/2010/main" val="2074210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6" grpId="0"/>
    </p:bldLst>
  </p:timing>
</p:sld>
</file>

<file path=ppt/theme/theme1.xml><?xml version="1.0" encoding="utf-8"?>
<a:theme xmlns:a="http://schemas.openxmlformats.org/drawingml/2006/main" name="Återblick">
  <a:themeElements>
    <a:clrScheme name="Återblick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479</TotalTime>
  <Words>402</Words>
  <Application>Microsoft Macintosh PowerPoint</Application>
  <PresentationFormat>Bredbild</PresentationFormat>
  <Paragraphs>150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3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Kristina Johnson</cp:lastModifiedBy>
  <cp:revision>30</cp:revision>
  <dcterms:created xsi:type="dcterms:W3CDTF">2019-08-04T10:07:00Z</dcterms:created>
  <dcterms:modified xsi:type="dcterms:W3CDTF">2019-08-07T17:09:42Z</dcterms:modified>
</cp:coreProperties>
</file>