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39" r:id="rId3"/>
    <p:sldId id="324" r:id="rId4"/>
    <p:sldId id="340" r:id="rId5"/>
    <p:sldId id="328" r:id="rId6"/>
    <p:sldId id="338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9052" autoAdjust="0"/>
  </p:normalViewPr>
  <p:slideViewPr>
    <p:cSldViewPr snapToGrid="0" snapToObjects="1">
      <p:cViewPr varScale="1">
        <p:scale>
          <a:sx n="115" d="100"/>
          <a:sy n="115" d="100"/>
        </p:scale>
        <p:origin x="37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2.2			                     Subtraktion med uppställning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644927" y="852365"/>
            <a:ext cx="461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subtraktion kan beräknas med uppställning.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FBF782-D669-B147-A8A4-61ACCBC27622}"/>
              </a:ext>
            </a:extLst>
          </p:cNvPr>
          <p:cNvSpPr/>
          <p:nvPr/>
        </p:nvSpPr>
        <p:spPr>
          <a:xfrm>
            <a:off x="1327539" y="1465917"/>
            <a:ext cx="381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Låt oss se på subtraktionen </a:t>
            </a:r>
            <a:r>
              <a:rPr lang="sv-SE" dirty="0">
                <a:solidFill>
                  <a:srgbClr val="8E2503"/>
                </a:solidFill>
              </a:rPr>
              <a:t>472 – 145</a:t>
            </a:r>
            <a:r>
              <a:rPr lang="sv-SE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5FBBAF-374A-3847-AE33-60B79C147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rcRect l="65782"/>
          <a:stretch/>
        </p:blipFill>
        <p:spPr>
          <a:xfrm>
            <a:off x="3785616" y="3982472"/>
            <a:ext cx="1068512" cy="91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A22D813-9EC4-FE4C-86DF-7F9D56561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5" b="97436" l="3369" r="98848">
                        <a14:foregroundMark x1="2128" y1="16484" x2="4078" y2="71795"/>
                        <a14:foregroundMark x1="4078" y1="71795" x2="10284" y2="78388"/>
                        <a14:foregroundMark x1="10284" y1="78388" x2="11436" y2="78022"/>
                        <a14:foregroundMark x1="3546" y1="17582" x2="11613" y2="17949"/>
                        <a14:foregroundMark x1="20922" y1="11355" x2="27216" y2="11355"/>
                        <a14:foregroundMark x1="27216" y1="11355" x2="33156" y2="6960"/>
                        <a14:foregroundMark x1="33156" y1="6960" x2="35816" y2="6960"/>
                        <a14:foregroundMark x1="36613" y1="55311" x2="34043" y2="70330"/>
                        <a14:foregroundMark x1="34309" y1="74359" x2="37411" y2="54579"/>
                        <a14:foregroundMark x1="37411" y1="61172" x2="36082" y2="68864"/>
                        <a14:foregroundMark x1="37323" y1="20513" x2="38918" y2="45421"/>
                        <a14:foregroundMark x1="38918" y1="45421" x2="37500" y2="50549"/>
                        <a14:foregroundMark x1="36525" y1="17216" x2="38918" y2="41392"/>
                        <a14:foregroundMark x1="38918" y1="41392" x2="38652" y2="24908"/>
                        <a14:foregroundMark x1="39007" y1="27839" x2="39450" y2="41758"/>
                        <a14:foregroundMark x1="39450" y1="30769" x2="39539" y2="40659"/>
                        <a14:foregroundMark x1="39362" y1="31502" x2="39539" y2="41392"/>
                        <a14:foregroundMark x1="39273" y1="30037" x2="39273" y2="31868"/>
                        <a14:foregroundMark x1="48670" y1="19780" x2="52394" y2="40659"/>
                        <a14:foregroundMark x1="52394" y1="40659" x2="49113" y2="23443"/>
                        <a14:foregroundMark x1="46011" y1="62637" x2="44326" y2="61905"/>
                        <a14:foregroundMark x1="56028" y1="66667" x2="55230" y2="80586"/>
                        <a14:foregroundMark x1="67642" y1="21978" x2="71454" y2="42857"/>
                        <a14:foregroundMark x1="71454" y1="42857" x2="70479" y2="41758"/>
                        <a14:foregroundMark x1="76596" y1="64103" x2="76064" y2="73626"/>
                        <a14:foregroundMark x1="76596" y1="69597" x2="77216" y2="59341"/>
                        <a14:foregroundMark x1="82270" y1="38095" x2="87589" y2="50183"/>
                        <a14:foregroundMark x1="87589" y1="50183" x2="84309" y2="37363"/>
                        <a14:foregroundMark x1="93440" y1="51282" x2="94149" y2="76190"/>
                        <a14:foregroundMark x1="94149" y1="76190" x2="92730" y2="54579"/>
                        <a14:foregroundMark x1="96365" y1="59341" x2="97252" y2="52015"/>
                        <a14:foregroundMark x1="95390" y1="86081" x2="98316" y2="71429"/>
                        <a14:foregroundMark x1="98316" y1="71062" x2="94060" y2="86813"/>
                        <a14:foregroundMark x1="95390" y1="86081" x2="95390" y2="86081"/>
                        <a14:foregroundMark x1="96188" y1="83516" x2="98670" y2="69963"/>
                        <a14:foregroundMark x1="98670" y1="69597" x2="96543" y2="83883"/>
                        <a14:foregroundMark x1="96543" y1="83516" x2="96543" y2="83883"/>
                        <a14:foregroundMark x1="96543" y1="83516" x2="97518" y2="80952"/>
                        <a14:foregroundMark x1="97518" y1="81319" x2="97252" y2="82418"/>
                        <a14:foregroundMark x1="97340" y1="82051" x2="98936" y2="70330"/>
                        <a14:foregroundMark x1="94326" y1="41758" x2="97429" y2="28571"/>
                        <a14:foregroundMark x1="97429" y1="28205" x2="96986" y2="31502"/>
                        <a14:foregroundMark x1="96986" y1="31136" x2="95124" y2="40659"/>
                        <a14:foregroundMark x1="78635" y1="90842" x2="79787" y2="87546"/>
                        <a14:foregroundMark x1="80053" y1="89744" x2="81649" y2="77289"/>
                        <a14:foregroundMark x1="74734" y1="29670" x2="74911" y2="38828"/>
                        <a14:foregroundMark x1="52128" y1="65568" x2="57535" y2="53846"/>
                        <a14:foregroundMark x1="57535" y1="53846" x2="60018" y2="59707"/>
                        <a14:foregroundMark x1="60018" y1="60073" x2="61525" y2="75824"/>
                        <a14:foregroundMark x1="54433" y1="97436" x2="60461" y2="89744"/>
                        <a14:foregroundMark x1="60461" y1="89744" x2="60816" y2="82784"/>
                        <a14:foregroundMark x1="60727" y1="88645" x2="61613" y2="73626"/>
                        <a14:foregroundMark x1="61613" y1="82418" x2="61702" y2="83150"/>
                        <a14:foregroundMark x1="59663" y1="60806" x2="61525" y2="69597"/>
                        <a14:foregroundMark x1="51241" y1="83150" x2="53191" y2="58974"/>
                        <a14:foregroundMark x1="53191" y1="58974" x2="57004" y2="53846"/>
                        <a14:foregroundMark x1="57004" y1="53480" x2="52482" y2="66667"/>
                        <a14:foregroundMark x1="52195" y1="67391" x2="55053" y2="53480"/>
                        <a14:foregroundMark x1="51064" y1="72894" x2="51461" y2="70963"/>
                        <a14:foregroundMark x1="55053" y1="53480" x2="57358" y2="52747"/>
                        <a14:foregroundMark x1="52081" y1="71159" x2="51507" y2="75824"/>
                        <a14:foregroundMark x1="54255" y1="53480" x2="52132" y2="70742"/>
                        <a14:foregroundMark x1="51423" y1="66160" x2="51418" y2="65568"/>
                        <a14:foregroundMark x1="51507" y1="75824" x2="51465" y2="70964"/>
                        <a14:foregroundMark x1="51354" y1="70929" x2="51241" y2="80952"/>
                        <a14:foregroundMark x1="51418" y1="65201" x2="51407" y2="66155"/>
                        <a14:foregroundMark x1="51170" y1="70870" x2="51241" y2="84249"/>
                        <a14:foregroundMark x1="51025" y1="77773" x2="50776" y2="70745"/>
                        <a14:foregroundMark x1="51241" y1="83883" x2="51078" y2="79278"/>
                        <a14:foregroundMark x1="42553" y1="89744" x2="48404" y2="82051"/>
                        <a14:foregroundMark x1="48404" y1="82051" x2="49468" y2="78022"/>
                        <a14:foregroundMark x1="39450" y1="72894" x2="42021" y2="49817"/>
                        <a14:foregroundMark x1="42021" y1="49817" x2="47288" y2="49502"/>
                        <a14:foregroundMark x1="53812" y1="47253" x2="53457" y2="49084"/>
                        <a14:foregroundMark x1="53546" y1="49084" x2="56649" y2="26740"/>
                        <a14:foregroundMark x1="56649" y1="26740" x2="56294" y2="21245"/>
                        <a14:foregroundMark x1="46365" y1="41758" x2="46099" y2="16850"/>
                        <a14:foregroundMark x1="46099" y1="16850" x2="45656" y2="36630"/>
                        <a14:foregroundMark x1="45833" y1="19414" x2="51241" y2="7326"/>
                        <a14:foregroundMark x1="51241" y1="7326" x2="56294" y2="21245"/>
                        <a14:foregroundMark x1="56294" y1="21245" x2="56294" y2="21612"/>
                        <a14:foregroundMark x1="56294" y1="21245" x2="51064" y2="7326"/>
                        <a14:foregroundMark x1="51064" y1="7326" x2="46986" y2="14652"/>
                        <a14:foregroundMark x1="46986" y1="14286" x2="53280" y2="6960"/>
                        <a14:foregroundMark x1="53280" y1="6960" x2="56028" y2="18681"/>
                        <a14:foregroundMark x1="53014" y1="6960" x2="52926" y2="6227"/>
                        <a14:foregroundMark x1="49823" y1="5861" x2="50975" y2="5495"/>
                        <a14:foregroundMark x1="56206" y1="22711" x2="56206" y2="21612"/>
                        <a14:foregroundMark x1="49645" y1="79121" x2="49645" y2="69231"/>
                        <a14:foregroundMark x1="49645" y1="73626" x2="49911" y2="71795"/>
                        <a14:foregroundMark x1="47784" y1="52381" x2="49734" y2="72161"/>
                        <a14:foregroundMark x1="48848" y1="48718" x2="52748" y2="49084"/>
                        <a14:backgroundMark x1="50709" y1="58974" x2="50709" y2="63370"/>
                        <a14:backgroundMark x1="50621" y1="76190" x2="50621" y2="72527"/>
                        <a14:backgroundMark x1="47429" y1="48718" x2="48582" y2="49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327" y="3142581"/>
            <a:ext cx="2973477" cy="71964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C4328BA-423F-C242-ABE6-83E8D538B859}"/>
              </a:ext>
            </a:extLst>
          </p:cNvPr>
          <p:cNvSpPr/>
          <p:nvPr/>
        </p:nvSpPr>
        <p:spPr>
          <a:xfrm>
            <a:off x="1052927" y="3116002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/>
              <a:t>–  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0F8D72C2-9521-BC46-A9AF-804FC3F0C329}"/>
              </a:ext>
            </a:extLst>
          </p:cNvPr>
          <p:cNvCxnSpPr>
            <a:cxnSpLocks/>
          </p:cNvCxnSpPr>
          <p:nvPr/>
        </p:nvCxnSpPr>
        <p:spPr>
          <a:xfrm>
            <a:off x="1133061" y="3935872"/>
            <a:ext cx="3986062" cy="126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AED4E6-2AAD-8945-8699-988E298D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8115" y="2000935"/>
            <a:ext cx="3339548" cy="11273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5219733" y="2168886"/>
            <a:ext cx="36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växlar en tia till enkronor, då kan vi subtrahera med 5 enkronor.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E415A06-EF0C-1443-B615-BBB2A6A44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67CD8C3-CAFC-6441-8E90-F30D3E7D9987}"/>
              </a:ext>
            </a:extLst>
          </p:cNvPr>
          <p:cNvSpPr/>
          <p:nvPr/>
        </p:nvSpPr>
        <p:spPr>
          <a:xfrm>
            <a:off x="3978505" y="2197900"/>
            <a:ext cx="921299" cy="85841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1A9A2D4-B9D8-EF48-9453-E394E66C7177}"/>
              </a:ext>
            </a:extLst>
          </p:cNvPr>
          <p:cNvSpPr/>
          <p:nvPr/>
        </p:nvSpPr>
        <p:spPr>
          <a:xfrm>
            <a:off x="5253758" y="2957915"/>
            <a:ext cx="365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kronor – 5 kronor = 7 kronor.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69C5FB9-3F1D-EF44-8699-5621C50BFF84}"/>
              </a:ext>
            </a:extLst>
          </p:cNvPr>
          <p:cNvSpPr/>
          <p:nvPr/>
        </p:nvSpPr>
        <p:spPr>
          <a:xfrm>
            <a:off x="5253758" y="3469945"/>
            <a:ext cx="3069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Kvar finns nu 6 tiokronor.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AA45951-0B30-3D43-B31B-D752434274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5413" y1="54552" x2="65474" y2="54987"/>
                        <a14:foregroundMark x1="63460" y1="40741" x2="64260" y2="46398"/>
                        <a14:foregroundMark x1="65167" y1="55026" x2="65192" y2="54593"/>
                        <a14:foregroundMark x1="62607" y1="64550" x2="64236" y2="60847"/>
                        <a14:foregroundMark x1="56932" y1="49819" x2="58728" y2="38624"/>
                        <a14:foregroundMark x1="49711" y1="81812" x2="53142" y2="82011"/>
                        <a14:foregroundMark x1="49375" y1="81793" x2="49534" y2="81802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8332" y1="71217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5358" y2="47102"/>
                        <a14:foregroundMark x1="42281" y1="83862" x2="45257" y2="83486"/>
                        <a14:foregroundMark x1="2172" y1="29894" x2="4344" y2="24868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foregroundMark x1="65012" y1="50794" x2="65012" y2="53704"/>
                        <a14:foregroundMark x1="64934" y1="48148" x2="64934" y2="49471"/>
                        <a14:foregroundMark x1="64779" y1="44974" x2="64779" y2="50265"/>
                        <a14:foregroundMark x1="64779" y1="49735" x2="64779" y2="54233"/>
                        <a14:foregroundMark x1="64779" y1="47619" x2="64779" y2="50794"/>
                        <a14:foregroundMark x1="64701" y1="46296" x2="64779" y2="53175"/>
                        <a14:foregroundMark x1="64779" y1="53704" x2="64779" y2="46561"/>
                        <a14:foregroundMark x1="64779" y1="46296" x2="64779" y2="52116"/>
                        <a14:foregroundMark x1="64934" y1="47090" x2="64934" y2="51852"/>
                        <a14:foregroundMark x1="64934" y1="47354" x2="64934" y2="52646"/>
                        <a14:foregroundMark x1="64934" y1="54233" x2="64934" y2="48413"/>
                        <a14:foregroundMark x1="64934" y1="54233" x2="64934" y2="47619"/>
                        <a14:foregroundMark x1="65012" y1="50265" x2="65167" y2="53968"/>
                        <a14:foregroundMark x1="64934" y1="45238" x2="65322" y2="50794"/>
                        <a14:foregroundMark x1="65089" y1="44974" x2="65400" y2="51852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  <a14:backgroundMark x1="48487" y1="50529" x2="48410" y2="37831"/>
                        <a14:backgroundMark x1="47013" y1="45503" x2="46936" y2="52646"/>
                        <a14:backgroundMark x1="46548" y1="57937" x2="46548" y2="45503"/>
                        <a14:backgroundMark x1="46548" y1="54233" x2="46315" y2="59524"/>
                        <a14:backgroundMark x1="46393" y1="45767" x2="46548" y2="42593"/>
                        <a14:backgroundMark x1="46936" y1="47090" x2="45462" y2="47619"/>
                        <a14:backgroundMark x1="46936" y1="44180" x2="46082" y2="44974"/>
                        <a14:backgroundMark x1="46625" y1="46561" x2="45306" y2="41270"/>
                        <a14:backgroundMark x1="45694" y1="78571" x2="47013" y2="82011"/>
                        <a14:backgroundMark x1="47013" y1="81746" x2="47789" y2="83862"/>
                        <a14:backgroundMark x1="46625" y1="82275" x2="46315" y2="76190"/>
                        <a14:backgroundMark x1="46936" y1="83069" x2="48798" y2="85979"/>
                        <a14:backgroundMark x1="48798" y1="85450" x2="50737" y2="86243"/>
                        <a14:backgroundMark x1="45617" y1="59524" x2="45617" y2="59524"/>
                        <a14:backgroundMark x1="46005" y1="58201" x2="46005" y2="63757"/>
                        <a14:backgroundMark x1="66020" y1="66667" x2="65787" y2="75926"/>
                        <a14:backgroundMark x1="65710" y1="73016" x2="65710" y2="65608"/>
                        <a14:backgroundMark x1="65710" y1="65079" x2="65787" y2="80952"/>
                        <a14:backgroundMark x1="66020" y1="80952" x2="66563" y2="57407"/>
                        <a14:backgroundMark x1="47013" y1="46561" x2="47013" y2="41005"/>
                        <a14:backgroundMark x1="47013" y1="41270" x2="47013" y2="46561"/>
                        <a14:backgroundMark x1="47401" y1="47354" x2="46858" y2="52381"/>
                        <a14:backgroundMark x1="46858" y1="52116" x2="45927" y2="53704"/>
                        <a14:backgroundMark x1="66230" y1="44380" x2="66563" y2="37831"/>
                        <a14:backgroundMark x1="65555" y1="57672" x2="65730" y2="54233"/>
                        <a14:backgroundMark x1="66563" y1="37566" x2="67106" y2="78307"/>
                      </a14:backgroundRemoval>
                    </a14:imgEffect>
                  </a14:imgLayer>
                </a14:imgProps>
              </a:ext>
            </a:extLst>
          </a:blip>
          <a:srcRect l="46412" t="31625" r="33703" b="15623"/>
          <a:stretch/>
        </p:blipFill>
        <p:spPr>
          <a:xfrm>
            <a:off x="3234760" y="4225874"/>
            <a:ext cx="620943" cy="48305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1566EDE-C668-8646-B9CB-A2DD1E02F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rcRect l="1" r="48164"/>
          <a:stretch/>
        </p:blipFill>
        <p:spPr>
          <a:xfrm>
            <a:off x="1794431" y="3935872"/>
            <a:ext cx="1618634" cy="91571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3368A29-7039-184F-8539-4E719D59BB05}"/>
              </a:ext>
            </a:extLst>
          </p:cNvPr>
          <p:cNvSpPr/>
          <p:nvPr/>
        </p:nvSpPr>
        <p:spPr>
          <a:xfrm>
            <a:off x="5253758" y="3926431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tiokronor – 4 tiokronor = 2 tiokronor.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17454D2-2A5E-6D4D-B60E-20A41E835331}"/>
              </a:ext>
            </a:extLst>
          </p:cNvPr>
          <p:cNvSpPr/>
          <p:nvPr/>
        </p:nvSpPr>
        <p:spPr>
          <a:xfrm>
            <a:off x="5253758" y="4438461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sist subtraherar vi hundralapparna.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EF79490-95BD-6C46-BE28-19A18A33E850}"/>
              </a:ext>
            </a:extLst>
          </p:cNvPr>
          <p:cNvSpPr/>
          <p:nvPr/>
        </p:nvSpPr>
        <p:spPr>
          <a:xfrm>
            <a:off x="5313826" y="4813676"/>
            <a:ext cx="365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hundra kronor – 1 hundra kronor  = 3 hundra kronor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7" grpId="0"/>
      <p:bldP spid="4" grpId="0" animBg="1"/>
      <p:bldP spid="13" grpId="0"/>
      <p:bldP spid="14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440" y="105682"/>
            <a:ext cx="1161498" cy="38489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114846" y="149502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472 –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1649313" y="2288549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4  7  2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1339278" y="2778824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1518023" y="341395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3891230" y="1745326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Subtrahera först entalen.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3884486" y="2581179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Växla ner </a:t>
            </a:r>
            <a:r>
              <a:rPr lang="sv-SE" dirty="0"/>
              <a:t>1 tiotal till 10 ental.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3891350" y="2931384"/>
            <a:ext cx="436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över tiotals-7:an och skriv de 10 entalen ovanför entals-2:an.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2612207" y="2352107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3849079" y="34149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2612260" y="1888072"/>
            <a:ext cx="502586" cy="461665"/>
            <a:chOff x="3541329" y="2386347"/>
            <a:chExt cx="502586" cy="461665"/>
          </a:xfrm>
        </p:grpSpPr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3891229" y="3507271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12 ental i den övre termen: 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2118574" y="228854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7463271" y="3502750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– 5 = 7 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2138764" y="3313937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3891229" y="403247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tiotalen. 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1674802" y="2338340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1678174" y="3318223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002699" y="670510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564170" y="1046995"/>
            <a:ext cx="524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Entalsiffror</a:t>
            </a:r>
            <a:r>
              <a:rPr lang="sv-SE" dirty="0"/>
              <a:t> rakt under entalssiffror, tiotalssiffror rakt under tiotalssiffror och så vidare. 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83A38C58-684C-6847-BD0C-9029688201F3}"/>
              </a:ext>
            </a:extLst>
          </p:cNvPr>
          <p:cNvCxnSpPr>
            <a:cxnSpLocks/>
          </p:cNvCxnSpPr>
          <p:nvPr/>
        </p:nvCxnSpPr>
        <p:spPr>
          <a:xfrm flipV="1">
            <a:off x="2240613" y="2515450"/>
            <a:ext cx="266358" cy="230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4AE4B47-0D5B-474D-AEFE-0C38EF7E8795}"/>
              </a:ext>
            </a:extLst>
          </p:cNvPr>
          <p:cNvSpPr/>
          <p:nvPr/>
        </p:nvSpPr>
        <p:spPr>
          <a:xfrm>
            <a:off x="3891229" y="2063251"/>
            <a:ext cx="514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2 ental och ska ta bort 5 ental. Det går inte.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FC48D66-973F-224A-A7EE-7CC11C0038ED}"/>
              </a:ext>
            </a:extLst>
          </p:cNvPr>
          <p:cNvSpPr/>
          <p:nvPr/>
        </p:nvSpPr>
        <p:spPr>
          <a:xfrm>
            <a:off x="2627687" y="331443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431B5-802A-634B-8A3B-31E8E851420D}"/>
              </a:ext>
            </a:extLst>
          </p:cNvPr>
          <p:cNvSpPr/>
          <p:nvPr/>
        </p:nvSpPr>
        <p:spPr>
          <a:xfrm>
            <a:off x="3891229" y="4362356"/>
            <a:ext cx="388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6 tiotal kvar i den övre termen: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5B32E3-6BAF-794A-B4E4-12ECD2E94819}"/>
              </a:ext>
            </a:extLst>
          </p:cNvPr>
          <p:cNvSpPr/>
          <p:nvPr/>
        </p:nvSpPr>
        <p:spPr>
          <a:xfrm>
            <a:off x="3924922" y="4880284"/>
            <a:ext cx="324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744907A-E9EB-E641-87F8-CF1CE10EC6AB}"/>
              </a:ext>
            </a:extLst>
          </p:cNvPr>
          <p:cNvSpPr/>
          <p:nvPr/>
        </p:nvSpPr>
        <p:spPr>
          <a:xfrm>
            <a:off x="7553402" y="4362356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– 4 = 2   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29" grpId="0"/>
      <p:bldP spid="32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06755"/>
              </p:ext>
            </p:extLst>
          </p:nvPr>
        </p:nvGraphicFramePr>
        <p:xfrm>
          <a:off x="2463955" y="965559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75 – 49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029533" y="2039842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7 5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76744"/>
              </p:ext>
            </p:extLst>
          </p:nvPr>
        </p:nvGraphicFramePr>
        <p:xfrm>
          <a:off x="5532407" y="949293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526 – 43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220217" y="1848424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ental – 9 ental går inte. Vi växlar ner ett tiotal till 10 ental.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4 9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7173" y="269015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295463" y="1868272"/>
            <a:ext cx="538029" cy="369332"/>
            <a:chOff x="3033361" y="1861271"/>
            <a:chExt cx="538029" cy="369332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182" y="263128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151505" y="186017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148133" y="442913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832BEB4-E18B-EF41-AFC3-E5D4AAEC183F}"/>
              </a:ext>
            </a:extLst>
          </p:cNvPr>
          <p:cNvSpPr/>
          <p:nvPr/>
        </p:nvSpPr>
        <p:spPr>
          <a:xfrm>
            <a:off x="5220217" y="244221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Nu har du 15 ental i den övre termen: 15 – 9 = 6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8DA15E1-54C1-3D4C-8812-13D82C055C92}"/>
              </a:ext>
            </a:extLst>
          </p:cNvPr>
          <p:cNvSpPr/>
          <p:nvPr/>
        </p:nvSpPr>
        <p:spPr>
          <a:xfrm>
            <a:off x="5220217" y="3099589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6 tiotal kvar i den övre termen: 6 – 4 = 2 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3D6F287F-4BF8-4943-816F-4FD527E71464}"/>
              </a:ext>
            </a:extLst>
          </p:cNvPr>
          <p:cNvCxnSpPr>
            <a:cxnSpLocks/>
          </p:cNvCxnSpPr>
          <p:nvPr/>
        </p:nvCxnSpPr>
        <p:spPr>
          <a:xfrm flipV="1">
            <a:off x="3115661" y="221465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40E4654A-0720-4C41-897A-2199CA270258}"/>
              </a:ext>
            </a:extLst>
          </p:cNvPr>
          <p:cNvSpPr/>
          <p:nvPr/>
        </p:nvSpPr>
        <p:spPr>
          <a:xfrm>
            <a:off x="3216101" y="263134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776946" y="4599296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5 2 6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5220217" y="4379666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– 3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575818" y="486470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4 3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739474" y="5232531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3029028" y="4425229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3051591" y="5160935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219955" y="4794561"/>
            <a:ext cx="35518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2 tiotal och ska ta bort 4 tiotal. Det går inte. Växla ner ett hundratal till 10 tiotal.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5220217" y="541951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12 tiotal i den övre termen: </a:t>
            </a:r>
          </a:p>
          <a:p>
            <a:r>
              <a:rPr lang="sv-SE" sz="1400" dirty="0"/>
              <a:t>12 – 4 = 8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 flipV="1">
            <a:off x="2878798" y="478047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3327633" y="516252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95E21B8E-D191-F644-932B-14317A5DC422}"/>
              </a:ext>
            </a:extLst>
          </p:cNvPr>
          <p:cNvSpPr/>
          <p:nvPr/>
        </p:nvSpPr>
        <p:spPr>
          <a:xfrm>
            <a:off x="5220217" y="6044465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4 hundratal kvar.  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782445" y="516093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4" grpId="0"/>
      <p:bldP spid="27" grpId="0"/>
      <p:bldP spid="42" grpId="0"/>
      <p:bldP spid="30" grpId="0" animBg="1"/>
      <p:bldP spid="32" grpId="0" animBg="1"/>
      <p:bldP spid="44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05715"/>
              </p:ext>
            </p:extLst>
          </p:nvPr>
        </p:nvGraphicFramePr>
        <p:xfrm>
          <a:off x="2762428" y="1115363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724 – 368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27392" y="205771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7 2 4</a:t>
            </a:r>
            <a:endParaRPr lang="sv-SE" sz="24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4639468" y="2134661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350316" y="23063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3 6 8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7173" y="269015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307900" y="1865601"/>
            <a:ext cx="538029" cy="369332"/>
            <a:chOff x="3033361" y="1861271"/>
            <a:chExt cx="538029" cy="369332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46489" y="261091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3D6F287F-4BF8-4943-816F-4FD527E71464}"/>
              </a:ext>
            </a:extLst>
          </p:cNvPr>
          <p:cNvCxnSpPr>
            <a:cxnSpLocks/>
          </p:cNvCxnSpPr>
          <p:nvPr/>
        </p:nvCxnSpPr>
        <p:spPr>
          <a:xfrm flipV="1">
            <a:off x="3080483" y="2233828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40E4654A-0720-4C41-897A-2199CA270258}"/>
              </a:ext>
            </a:extLst>
          </p:cNvPr>
          <p:cNvSpPr/>
          <p:nvPr/>
        </p:nvSpPr>
        <p:spPr>
          <a:xfrm>
            <a:off x="3216100" y="260016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A6037255-10C7-7948-9431-7E84D5957019}"/>
              </a:ext>
            </a:extLst>
          </p:cNvPr>
          <p:cNvGrpSpPr/>
          <p:nvPr/>
        </p:nvGrpSpPr>
        <p:grpSpPr>
          <a:xfrm>
            <a:off x="3001336" y="1865525"/>
            <a:ext cx="538029" cy="369332"/>
            <a:chOff x="3033361" y="1861271"/>
            <a:chExt cx="538029" cy="369332"/>
          </a:xfrm>
        </p:grpSpPr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87BDA21D-B1AF-3247-88E8-2AC45B9A8F8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9B06E22-6566-A441-86D0-B82F6CFE8F40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37" name="Rak 36">
            <a:extLst>
              <a:ext uri="{FF2B5EF4-FFF2-40B4-BE49-F238E27FC236}">
                <a16:creationId xmlns:a16="http://schemas.microsoft.com/office/drawing/2014/main" id="{0B420F3E-1977-314B-A08D-F1404027B718}"/>
              </a:ext>
            </a:extLst>
          </p:cNvPr>
          <p:cNvCxnSpPr>
            <a:cxnSpLocks/>
          </p:cNvCxnSpPr>
          <p:nvPr/>
        </p:nvCxnSpPr>
        <p:spPr>
          <a:xfrm flipV="1">
            <a:off x="2814345" y="2251512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B4605BA3-6097-A94B-8A5B-69C3245CBD58}"/>
              </a:ext>
            </a:extLst>
          </p:cNvPr>
          <p:cNvSpPr/>
          <p:nvPr/>
        </p:nvSpPr>
        <p:spPr>
          <a:xfrm>
            <a:off x="2690969" y="259310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12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4" grpId="0"/>
      <p:bldP spid="4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20027"/>
              </p:ext>
            </p:extLst>
          </p:nvPr>
        </p:nvGraphicFramePr>
        <p:xfrm>
          <a:off x="1768049" y="1089828"/>
          <a:ext cx="5827205" cy="274320"/>
        </p:xfrm>
        <a:graphic>
          <a:graphicData uri="http://schemas.openxmlformats.org/drawingml/2006/table">
            <a:tbl>
              <a:tblPr/>
              <a:tblGrid>
                <a:gridCol w="582720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92049"/>
              </p:ext>
            </p:extLst>
          </p:nvPr>
        </p:nvGraphicFramePr>
        <p:xfrm>
          <a:off x="1768049" y="1354261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+mn-lt"/>
                        </a:rPr>
                        <a:t>Han har läst 48 sidor.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9523"/>
              </p:ext>
            </p:extLst>
          </p:nvPr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0577"/>
              </p:ext>
            </p:extLst>
          </p:nvPr>
        </p:nvGraphicFramePr>
        <p:xfrm>
          <a:off x="2920482" y="4784161"/>
          <a:ext cx="5663681" cy="365760"/>
        </p:xfrm>
        <a:graphic>
          <a:graphicData uri="http://schemas.openxmlformats.org/drawingml/2006/table">
            <a:tbl>
              <a:tblPr/>
              <a:tblGrid>
                <a:gridCol w="5663681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Johannes har 227 sidor kvar att läsa.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19867"/>
              </p:ext>
            </p:extLst>
          </p:nvPr>
        </p:nvGraphicFramePr>
        <p:xfrm>
          <a:off x="1768049" y="1767642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</a:t>
                      </a:r>
                      <a:r>
                        <a:rPr lang="sv-SE" b="1" dirty="0">
                          <a:latin typeface="+mn-lt"/>
                        </a:rPr>
                        <a:t>många sidor har han kvar?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13" name="Grupp 12">
            <a:extLst>
              <a:ext uri="{FF2B5EF4-FFF2-40B4-BE49-F238E27FC236}">
                <a16:creationId xmlns:a16="http://schemas.microsoft.com/office/drawing/2014/main" id="{73441508-C5D6-D545-9D83-0B77BB26E396}"/>
              </a:ext>
            </a:extLst>
          </p:cNvPr>
          <p:cNvGrpSpPr/>
          <p:nvPr/>
        </p:nvGrpSpPr>
        <p:grpSpPr>
          <a:xfrm>
            <a:off x="1744442" y="797670"/>
            <a:ext cx="5804871" cy="1113182"/>
            <a:chOff x="1744442" y="797670"/>
            <a:chExt cx="5804871" cy="111318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744442" y="838131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Johannes läser en bok som har 275 sidor. 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E8EA616E-8CD2-5C4B-90FA-A9ACE0817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17476" t="18337" r="26237"/>
            <a:stretch/>
          </p:blipFill>
          <p:spPr>
            <a:xfrm>
              <a:off x="6094811" y="797670"/>
              <a:ext cx="1454502" cy="1113182"/>
            </a:xfrm>
            <a:prstGeom prst="ellipse">
              <a:avLst/>
            </a:prstGeom>
          </p:spPr>
        </p:pic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10910160-68B3-1543-9E3F-C206B7A258FA}"/>
              </a:ext>
            </a:extLst>
          </p:cNvPr>
          <p:cNvSpPr/>
          <p:nvPr/>
        </p:nvSpPr>
        <p:spPr>
          <a:xfrm>
            <a:off x="5051373" y="27133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2 7 5</a:t>
            </a:r>
            <a:endParaRPr lang="sv-SE" sz="24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4860DFC-6895-0541-8F75-68FD4ACC053C}"/>
              </a:ext>
            </a:extLst>
          </p:cNvPr>
          <p:cNvSpPr/>
          <p:nvPr/>
        </p:nvSpPr>
        <p:spPr>
          <a:xfrm>
            <a:off x="4914488" y="296733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4 8</a:t>
            </a:r>
            <a:endParaRPr lang="sv-SE" sz="2400" dirty="0"/>
          </a:p>
        </p:txBody>
      </p:sp>
      <p:cxnSp>
        <p:nvCxnSpPr>
          <p:cNvPr id="33" name="Rak 32">
            <a:extLst>
              <a:ext uri="{FF2B5EF4-FFF2-40B4-BE49-F238E27FC236}">
                <a16:creationId xmlns:a16="http://schemas.microsoft.com/office/drawing/2014/main" id="{542C3384-3D6F-7040-814C-574B029289FC}"/>
              </a:ext>
            </a:extLst>
          </p:cNvPr>
          <p:cNvCxnSpPr>
            <a:cxnSpLocks/>
          </p:cNvCxnSpPr>
          <p:nvPr/>
        </p:nvCxnSpPr>
        <p:spPr>
          <a:xfrm>
            <a:off x="4979726" y="33784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1C953C1-1E8C-8847-A6DB-313B7096E378}"/>
              </a:ext>
            </a:extLst>
          </p:cNvPr>
          <p:cNvGrpSpPr/>
          <p:nvPr/>
        </p:nvGrpSpPr>
        <p:grpSpPr>
          <a:xfrm>
            <a:off x="5600318" y="2541338"/>
            <a:ext cx="538029" cy="369332"/>
            <a:chOff x="3033361" y="1861271"/>
            <a:chExt cx="538029" cy="369332"/>
          </a:xfrm>
        </p:grpSpPr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3ED8725B-7B30-EB4E-B091-B64EF56300F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C957B59-F590-BE4C-A7D1-99DADEA74066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004E43E-A9A1-0644-8227-B7916BB7845E}"/>
              </a:ext>
            </a:extLst>
          </p:cNvPr>
          <p:cNvSpPr/>
          <p:nvPr/>
        </p:nvSpPr>
        <p:spPr>
          <a:xfrm>
            <a:off x="5305163" y="331217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1A037C65-8F47-4549-B822-FD56982C2221}"/>
              </a:ext>
            </a:extLst>
          </p:cNvPr>
          <p:cNvCxnSpPr>
            <a:cxnSpLocks/>
          </p:cNvCxnSpPr>
          <p:nvPr/>
        </p:nvCxnSpPr>
        <p:spPr>
          <a:xfrm flipV="1">
            <a:off x="5388214" y="290298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6F4F6000-2C7D-ED49-B8C8-E128899923C1}"/>
              </a:ext>
            </a:extLst>
          </p:cNvPr>
          <p:cNvSpPr/>
          <p:nvPr/>
        </p:nvSpPr>
        <p:spPr>
          <a:xfrm>
            <a:off x="5533384" y="33121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9DEC42F-36BB-1B49-8580-D50956CEB6B1}"/>
              </a:ext>
            </a:extLst>
          </p:cNvPr>
          <p:cNvSpPr/>
          <p:nvPr/>
        </p:nvSpPr>
        <p:spPr>
          <a:xfrm>
            <a:off x="5067964" y="33121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15AF175-7277-C946-8514-CCE18F4838D3}"/>
              </a:ext>
            </a:extLst>
          </p:cNvPr>
          <p:cNvSpPr/>
          <p:nvPr/>
        </p:nvSpPr>
        <p:spPr>
          <a:xfrm>
            <a:off x="1768049" y="2736502"/>
            <a:ext cx="1796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275 </a:t>
            </a:r>
            <a:r>
              <a:rPr lang="sv-SE" sz="2400" dirty="0">
                <a:latin typeface="+mn-lt"/>
              </a:rPr>
              <a:t>–</a:t>
            </a:r>
            <a:r>
              <a:rPr lang="sv-SE" sz="2400" dirty="0">
                <a:latin typeface="Bradley Hand" pitchFamily="2" charset="77"/>
              </a:rPr>
              <a:t> 48</a:t>
            </a:r>
            <a:r>
              <a:rPr lang="sv-SE" sz="2400" dirty="0">
                <a:latin typeface="+mn-lt"/>
              </a:rPr>
              <a:t> =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1400AA3C-B59B-9247-B054-62ECF2E347DB}"/>
              </a:ext>
            </a:extLst>
          </p:cNvPr>
          <p:cNvSpPr/>
          <p:nvPr/>
        </p:nvSpPr>
        <p:spPr>
          <a:xfrm>
            <a:off x="3412001" y="2720564"/>
            <a:ext cx="90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227</a:t>
            </a:r>
            <a:endParaRPr 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7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75530"/>
              </p:ext>
            </p:extLst>
          </p:nvPr>
        </p:nvGraphicFramePr>
        <p:xfrm>
          <a:off x="1658378" y="489135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38194"/>
              </p:ext>
            </p:extLst>
          </p:nvPr>
        </p:nvGraphicFramePr>
        <p:xfrm>
          <a:off x="2633021" y="4906770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Astrid får 130 kr tillbaka.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6572283" y="1902446"/>
            <a:ext cx="1044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3 2 9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6456885" y="2156305"/>
            <a:ext cx="1146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 4 1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6531936" y="2560738"/>
            <a:ext cx="7548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795B9-B77B-F743-9A79-0E8ADEA3FB90}"/>
              </a:ext>
            </a:extLst>
          </p:cNvPr>
          <p:cNvSpPr/>
          <p:nvPr/>
        </p:nvSpPr>
        <p:spPr>
          <a:xfrm>
            <a:off x="6812533" y="2494062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55F0BD1-B7D6-A044-BDEF-399CE2C99AF8}"/>
              </a:ext>
            </a:extLst>
          </p:cNvPr>
          <p:cNvSpPr/>
          <p:nvPr/>
        </p:nvSpPr>
        <p:spPr>
          <a:xfrm>
            <a:off x="6572283" y="2479651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9368"/>
              </p:ext>
            </p:extLst>
          </p:nvPr>
        </p:nvGraphicFramePr>
        <p:xfrm>
          <a:off x="2653498" y="2026707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329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41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94921"/>
              </p:ext>
            </p:extLst>
          </p:nvPr>
        </p:nvGraphicFramePr>
        <p:xfrm>
          <a:off x="4237117" y="2020153"/>
          <a:ext cx="1146736" cy="365760"/>
        </p:xfrm>
        <a:graphic>
          <a:graphicData uri="http://schemas.openxmlformats.org/drawingml/2006/table">
            <a:tbl>
              <a:tblPr/>
              <a:tblGrid>
                <a:gridCol w="1146736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370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9" name="Grupp 8">
            <a:extLst>
              <a:ext uri="{FF2B5EF4-FFF2-40B4-BE49-F238E27FC236}">
                <a16:creationId xmlns:a16="http://schemas.microsoft.com/office/drawing/2014/main" id="{7E433A6B-98D1-5F4A-8495-BD94D76D105A}"/>
              </a:ext>
            </a:extLst>
          </p:cNvPr>
          <p:cNvGrpSpPr/>
          <p:nvPr/>
        </p:nvGrpSpPr>
        <p:grpSpPr>
          <a:xfrm>
            <a:off x="6866422" y="1738047"/>
            <a:ext cx="494503" cy="1217680"/>
            <a:chOff x="5527749" y="2713533"/>
            <a:chExt cx="494503" cy="1217680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692843" y="3469548"/>
              <a:ext cx="329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0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6692035E-DFB8-1C41-8367-202CF9DC00A1}"/>
                </a:ext>
              </a:extLst>
            </p:cNvPr>
            <p:cNvCxnSpPr>
              <a:cxnSpLocks/>
            </p:cNvCxnSpPr>
            <p:nvPr/>
          </p:nvCxnSpPr>
          <p:spPr>
            <a:xfrm>
              <a:off x="5604110" y="2976206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5C84ECF8-46DD-3E45-89D6-81773DB2718C}"/>
                </a:ext>
              </a:extLst>
            </p:cNvPr>
            <p:cNvSpPr/>
            <p:nvPr/>
          </p:nvSpPr>
          <p:spPr>
            <a:xfrm>
              <a:off x="5527749" y="2713533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CCE54273-0DF5-5542-92F7-8BEC041AF30E}"/>
              </a:ext>
            </a:extLst>
          </p:cNvPr>
          <p:cNvSpPr/>
          <p:nvPr/>
        </p:nvSpPr>
        <p:spPr>
          <a:xfrm>
            <a:off x="415600" y="1220062"/>
            <a:ext cx="655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Hur mycket får hon tillbaka om hon betalar med en 500-lapp?</a:t>
            </a:r>
            <a:r>
              <a:rPr lang="sv-SE" dirty="0"/>
              <a:t>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8A9ED78-6438-964F-B8CB-1E0C5F0C4B12}"/>
              </a:ext>
            </a:extLst>
          </p:cNvPr>
          <p:cNvGrpSpPr/>
          <p:nvPr/>
        </p:nvGrpSpPr>
        <p:grpSpPr>
          <a:xfrm>
            <a:off x="415601" y="881650"/>
            <a:ext cx="8241850" cy="735166"/>
            <a:chOff x="415601" y="881650"/>
            <a:chExt cx="8241850" cy="73516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415601" y="881650"/>
              <a:ext cx="65500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Astrid köper ett par fotbollskor för 329 kr och en fotboll för 41 kr.</a:t>
              </a:r>
              <a:r>
                <a:rPr lang="sv-SE" dirty="0"/>
                <a:t> 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1D43009-0D8B-DB44-AF27-0C1444B3C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93" b="77679" l="18304" r="91071">
                          <a14:foregroundMark x1="18304" y1="66964" x2="18304" y2="66964"/>
                          <a14:foregroundMark x1="20536" y1="62054" x2="20536" y2="62054"/>
                          <a14:foregroundMark x1="18304" y1="63393" x2="18304" y2="63393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2393" t="33741" b="17036"/>
            <a:stretch/>
          </p:blipFill>
          <p:spPr>
            <a:xfrm>
              <a:off x="6965689" y="924675"/>
              <a:ext cx="1161499" cy="652614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677CAC12-5871-2243-A8E4-C9A329C7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6667" y1="12889" x2="46667" y2="12889"/>
                          <a14:foregroundMark x1="20444" y1="21778" x2="20444" y2="21778"/>
                          <a14:foregroundMark x1="25778" y1="15556" x2="25778" y2="15556"/>
                          <a14:foregroundMark x1="23556" y1="20444" x2="23556" y2="20444"/>
                          <a14:foregroundMark x1="24444" y1="17333" x2="24444" y2="17333"/>
                          <a14:foregroundMark x1="27556" y1="15111" x2="41333" y2="12000"/>
                          <a14:foregroundMark x1="37333" y1="11556" x2="44444" y2="13778"/>
                          <a14:foregroundMark x1="40889" y1="11556" x2="37333" y2="12000"/>
                          <a14:foregroundMark x1="40444" y1="11556" x2="42667" y2="11556"/>
                          <a14:foregroundMark x1="42667" y1="11111" x2="32000" y2="13333"/>
                          <a14:foregroundMark x1="12889" y1="33333" x2="12889" y2="40889"/>
                        </a14:backgroundRemoval>
                      </a14:imgEffect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5783" y="885148"/>
              <a:ext cx="731668" cy="731668"/>
            </a:xfrm>
            <a:prstGeom prst="rect">
              <a:avLst/>
            </a:prstGeom>
          </p:spPr>
        </p:pic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F1B62433-A63F-3141-AE4E-7538FAEB57FE}"/>
              </a:ext>
            </a:extLst>
          </p:cNvPr>
          <p:cNvSpPr/>
          <p:nvPr/>
        </p:nvSpPr>
        <p:spPr>
          <a:xfrm>
            <a:off x="866613" y="1976090"/>
            <a:ext cx="200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Hon betalar: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7E6E0FA-E136-844A-A3EF-EDC7DA637E0C}"/>
              </a:ext>
            </a:extLst>
          </p:cNvPr>
          <p:cNvSpPr/>
          <p:nvPr/>
        </p:nvSpPr>
        <p:spPr>
          <a:xfrm>
            <a:off x="231660" y="2714582"/>
            <a:ext cx="2958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Hon får tillbaka: 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2304F1C-8E94-DE43-AA94-D0BE95B498CF}"/>
              </a:ext>
            </a:extLst>
          </p:cNvPr>
          <p:cNvSpPr/>
          <p:nvPr/>
        </p:nvSpPr>
        <p:spPr>
          <a:xfrm>
            <a:off x="6562794" y="3318220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5 0 0</a:t>
            </a:r>
            <a:endParaRPr lang="sv-SE" sz="24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8A5622D-CC83-8D40-940E-29DD66B00AA5}"/>
              </a:ext>
            </a:extLst>
          </p:cNvPr>
          <p:cNvSpPr/>
          <p:nvPr/>
        </p:nvSpPr>
        <p:spPr>
          <a:xfrm>
            <a:off x="6136266" y="3554848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–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3 7 0</a:t>
            </a:r>
            <a:endParaRPr lang="sv-SE" sz="2400" dirty="0"/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220EB01C-EA3B-CE40-B3D8-138EAD56A27C}"/>
              </a:ext>
            </a:extLst>
          </p:cNvPr>
          <p:cNvCxnSpPr>
            <a:cxnSpLocks/>
          </p:cNvCxnSpPr>
          <p:nvPr/>
        </p:nvCxnSpPr>
        <p:spPr>
          <a:xfrm>
            <a:off x="6400800" y="3933690"/>
            <a:ext cx="9827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9167563E-2030-E54E-A3B5-88251D747D28}"/>
              </a:ext>
            </a:extLst>
          </p:cNvPr>
          <p:cNvSpPr/>
          <p:nvPr/>
        </p:nvSpPr>
        <p:spPr>
          <a:xfrm>
            <a:off x="6757115" y="38637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495042F-045C-9B4B-A5A9-055819CC0D41}"/>
              </a:ext>
            </a:extLst>
          </p:cNvPr>
          <p:cNvSpPr/>
          <p:nvPr/>
        </p:nvSpPr>
        <p:spPr>
          <a:xfrm>
            <a:off x="7025044" y="385775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E1D8A135-2AAD-104D-BA64-1EF5A0FB8D01}"/>
              </a:ext>
            </a:extLst>
          </p:cNvPr>
          <p:cNvGrpSpPr/>
          <p:nvPr/>
        </p:nvGrpSpPr>
        <p:grpSpPr>
          <a:xfrm>
            <a:off x="6820213" y="3128380"/>
            <a:ext cx="538029" cy="369332"/>
            <a:chOff x="3033361" y="1861271"/>
            <a:chExt cx="538029" cy="369332"/>
          </a:xfrm>
        </p:grpSpPr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F929B24F-F308-E640-BED7-20C12CE73353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30EF4DE-094F-BE4D-AF18-EC91E702640F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48" name="Rak 47">
            <a:extLst>
              <a:ext uri="{FF2B5EF4-FFF2-40B4-BE49-F238E27FC236}">
                <a16:creationId xmlns:a16="http://schemas.microsoft.com/office/drawing/2014/main" id="{8096F844-689F-8B4D-B775-B2E03FF9F314}"/>
              </a:ext>
            </a:extLst>
          </p:cNvPr>
          <p:cNvCxnSpPr>
            <a:cxnSpLocks/>
          </p:cNvCxnSpPr>
          <p:nvPr/>
        </p:nvCxnSpPr>
        <p:spPr>
          <a:xfrm flipV="1">
            <a:off x="6623289" y="3509104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ktangel 48">
            <a:extLst>
              <a:ext uri="{FF2B5EF4-FFF2-40B4-BE49-F238E27FC236}">
                <a16:creationId xmlns:a16="http://schemas.microsoft.com/office/drawing/2014/main" id="{E02E3E4F-4F19-B84D-929C-60F313686139}"/>
              </a:ext>
            </a:extLst>
          </p:cNvPr>
          <p:cNvSpPr/>
          <p:nvPr/>
        </p:nvSpPr>
        <p:spPr>
          <a:xfrm>
            <a:off x="6501175" y="386850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3CAA8D6-8A2A-A044-87DD-03F266920775}"/>
              </a:ext>
            </a:extLst>
          </p:cNvPr>
          <p:cNvSpPr/>
          <p:nvPr/>
        </p:nvSpPr>
        <p:spPr>
          <a:xfrm>
            <a:off x="2665137" y="2710483"/>
            <a:ext cx="2184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500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 370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D91324E-96B3-F843-B0CB-409158363894}"/>
              </a:ext>
            </a:extLst>
          </p:cNvPr>
          <p:cNvSpPr/>
          <p:nvPr/>
        </p:nvSpPr>
        <p:spPr>
          <a:xfrm>
            <a:off x="4442903" y="2706537"/>
            <a:ext cx="118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8845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5" grpId="0"/>
      <p:bldP spid="26" grpId="0"/>
      <p:bldP spid="23" grpId="0"/>
      <p:bldP spid="30" grpId="0"/>
      <p:bldP spid="31" grpId="0"/>
      <p:bldP spid="35" grpId="0"/>
      <p:bldP spid="37" grpId="0"/>
      <p:bldP spid="42" grpId="0"/>
      <p:bldP spid="44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35276</TotalTime>
  <Words>458</Words>
  <Application>Microsoft Macintosh PowerPoint</Application>
  <PresentationFormat>Bildspel på skärmen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245</cp:revision>
  <dcterms:created xsi:type="dcterms:W3CDTF">2017-04-10T07:17:33Z</dcterms:created>
  <dcterms:modified xsi:type="dcterms:W3CDTF">2019-09-25T18:42:06Z</dcterms:modified>
</cp:coreProperties>
</file>