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69" r:id="rId3"/>
    <p:sldId id="259" r:id="rId4"/>
    <p:sldId id="270" r:id="rId5"/>
    <p:sldId id="271" r:id="rId6"/>
    <p:sldId id="272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300" r:id="rId24"/>
    <p:sldId id="301" r:id="rId25"/>
    <p:sldId id="302" r:id="rId26"/>
    <p:sldId id="303" r:id="rId27"/>
    <p:sldId id="304" r:id="rId28"/>
    <p:sldId id="290" r:id="rId29"/>
    <p:sldId id="291" r:id="rId30"/>
    <p:sldId id="305" r:id="rId31"/>
    <p:sldId id="292" r:id="rId32"/>
    <p:sldId id="293" r:id="rId33"/>
    <p:sldId id="294" r:id="rId34"/>
    <p:sldId id="295" r:id="rId35"/>
    <p:sldId id="306" r:id="rId36"/>
    <p:sldId id="307" r:id="rId37"/>
    <p:sldId id="296" r:id="rId38"/>
    <p:sldId id="297" r:id="rId39"/>
    <p:sldId id="308" r:id="rId40"/>
    <p:sldId id="309" r:id="rId41"/>
    <p:sldId id="299" r:id="rId42"/>
    <p:sldId id="298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1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9123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450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860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647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515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161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2019-08-11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6130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2019-08-11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8930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2019-08-11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7246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2019-08-11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789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872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2019-08-11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0131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50169" y="2767280"/>
            <a:ext cx="74916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RESONEMANGSUPPGIFTER MED * KAPITEL 3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994610" y="2521059"/>
            <a:ext cx="1020277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53</a:t>
            </a:r>
          </a:p>
          <a:p>
            <a:endParaRPr lang="sv-SE" sz="2800" b="1" dirty="0"/>
          </a:p>
          <a:p>
            <a:r>
              <a:rPr lang="sv-SE" sz="2800" dirty="0"/>
              <a:t>Beskriv hur man kan räkna ut hur många minuter det går på ett dygn.</a:t>
            </a:r>
          </a:p>
          <a:p>
            <a:r>
              <a:rPr lang="sv-SE" sz="2800" dirty="0"/>
              <a:t>Du behöver inte räkna ut ett svar.</a:t>
            </a:r>
          </a:p>
        </p:txBody>
      </p:sp>
    </p:spTree>
    <p:extLst>
      <p:ext uri="{BB962C8B-B14F-4D97-AF65-F5344CB8AC3E}">
        <p14:creationId xmlns:p14="http://schemas.microsoft.com/office/powerpoint/2010/main" val="84626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493135" y="2767280"/>
            <a:ext cx="52057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3.3</a:t>
            </a:r>
          </a:p>
          <a:p>
            <a:pPr algn="ctr"/>
            <a:r>
              <a:rPr lang="sv-SE" sz="4000" b="1" dirty="0"/>
              <a:t>FLER ENHETER FÖR TID</a:t>
            </a:r>
          </a:p>
        </p:txBody>
      </p:sp>
    </p:spTree>
    <p:extLst>
      <p:ext uri="{BB962C8B-B14F-4D97-AF65-F5344CB8AC3E}">
        <p14:creationId xmlns:p14="http://schemas.microsoft.com/office/powerpoint/2010/main" val="3936102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406316" y="2090172"/>
            <a:ext cx="73793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60</a:t>
            </a:r>
          </a:p>
          <a:p>
            <a:endParaRPr lang="sv-SE" sz="2800" b="1" dirty="0"/>
          </a:p>
          <a:p>
            <a:r>
              <a:rPr lang="sv-SE" sz="2800" dirty="0"/>
              <a:t>Om man är född den 29 februari kan man bara ha kalas på sin födelsedag vart fjärde år.</a:t>
            </a:r>
          </a:p>
          <a:p>
            <a:endParaRPr lang="sv-SE" sz="2800" dirty="0"/>
          </a:p>
          <a:p>
            <a:r>
              <a:rPr lang="sv-SE" sz="2800" dirty="0"/>
              <a:t>Förklara varför.</a:t>
            </a:r>
          </a:p>
        </p:txBody>
      </p:sp>
    </p:spTree>
    <p:extLst>
      <p:ext uri="{BB962C8B-B14F-4D97-AF65-F5344CB8AC3E}">
        <p14:creationId xmlns:p14="http://schemas.microsoft.com/office/powerpoint/2010/main" val="180244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36513" y="2090172"/>
            <a:ext cx="751897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65</a:t>
            </a:r>
          </a:p>
          <a:p>
            <a:endParaRPr lang="sv-SE" sz="2800" b="1" dirty="0"/>
          </a:p>
          <a:p>
            <a:r>
              <a:rPr lang="sv-SE" sz="2800" dirty="0"/>
              <a:t>”En månad är fyra veckor” säger </a:t>
            </a:r>
            <a:r>
              <a:rPr lang="sv-SE" sz="2800" dirty="0" err="1"/>
              <a:t>Mapule</a:t>
            </a:r>
            <a:r>
              <a:rPr lang="sv-SE" sz="2800" dirty="0"/>
              <a:t>.</a:t>
            </a:r>
          </a:p>
          <a:p>
            <a:endParaRPr lang="sv-SE" sz="2800" dirty="0"/>
          </a:p>
          <a:p>
            <a:r>
              <a:rPr lang="sv-SE" sz="2800" dirty="0"/>
              <a:t>Stämmer det?</a:t>
            </a:r>
          </a:p>
          <a:p>
            <a:r>
              <a:rPr lang="sv-SE" sz="2800" dirty="0"/>
              <a:t>Förklara hur du tänker.</a:t>
            </a:r>
          </a:p>
        </p:txBody>
      </p:sp>
    </p:spTree>
    <p:extLst>
      <p:ext uri="{BB962C8B-B14F-4D97-AF65-F5344CB8AC3E}">
        <p14:creationId xmlns:p14="http://schemas.microsoft.com/office/powerpoint/2010/main" val="2172368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741791" y="1874728"/>
            <a:ext cx="670841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77</a:t>
            </a:r>
          </a:p>
          <a:p>
            <a:endParaRPr lang="sv-SE" sz="2800" b="1" dirty="0"/>
          </a:p>
          <a:p>
            <a:r>
              <a:rPr lang="sv-SE" sz="2800" dirty="0"/>
              <a:t>Vilken dag under ett vanligt år ligger i mitten,</a:t>
            </a:r>
          </a:p>
          <a:p>
            <a:r>
              <a:rPr lang="sv-SE" sz="2800" dirty="0"/>
              <a:t>det vill säga att det är lika många dagar kvar av året som de dagar som har gått?</a:t>
            </a:r>
          </a:p>
          <a:p>
            <a:endParaRPr lang="sv-SE" sz="2800" dirty="0"/>
          </a:p>
          <a:p>
            <a:r>
              <a:rPr lang="sv-SE" sz="2800" dirty="0"/>
              <a:t>Förklara hur du tänker.</a:t>
            </a:r>
          </a:p>
        </p:txBody>
      </p:sp>
    </p:spTree>
    <p:extLst>
      <p:ext uri="{BB962C8B-B14F-4D97-AF65-F5344CB8AC3E}">
        <p14:creationId xmlns:p14="http://schemas.microsoft.com/office/powerpoint/2010/main" val="2936589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602062" y="2767280"/>
            <a:ext cx="29878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3.4</a:t>
            </a:r>
          </a:p>
          <a:p>
            <a:pPr algn="ctr"/>
            <a:r>
              <a:rPr lang="sv-SE" sz="4000" b="1" dirty="0"/>
              <a:t>TABELLER</a:t>
            </a:r>
          </a:p>
        </p:txBody>
      </p:sp>
    </p:spTree>
    <p:extLst>
      <p:ext uri="{BB962C8B-B14F-4D97-AF65-F5344CB8AC3E}">
        <p14:creationId xmlns:p14="http://schemas.microsoft.com/office/powerpoint/2010/main" val="315572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21211" y="992522"/>
            <a:ext cx="673248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81 c</a:t>
            </a:r>
          </a:p>
          <a:p>
            <a:endParaRPr lang="sv-SE" sz="2800" b="1" dirty="0"/>
          </a:p>
          <a:p>
            <a:r>
              <a:rPr lang="sv-SE" sz="2800" dirty="0"/>
              <a:t>Tabellen visar tiderna för tåg från Mora till Borlänge.</a:t>
            </a:r>
          </a:p>
          <a:p>
            <a:r>
              <a:rPr lang="sv-SE" sz="2800" dirty="0"/>
              <a:t>Frida tänker att det tar en och en halv timme från Mora till Borlänge.</a:t>
            </a:r>
          </a:p>
          <a:p>
            <a:endParaRPr lang="sv-SE" sz="2800" dirty="0"/>
          </a:p>
          <a:p>
            <a:r>
              <a:rPr lang="sv-SE" sz="2800" dirty="0"/>
              <a:t>Stämmer det?</a:t>
            </a:r>
          </a:p>
          <a:p>
            <a:r>
              <a:rPr lang="sv-SE" sz="2800" dirty="0"/>
              <a:t>Förklara hur du tänker.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15657D4B-EEEE-4C9C-8CC9-32080FD2E9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3692" y="1895160"/>
            <a:ext cx="4691323" cy="306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94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21211" y="567106"/>
            <a:ext cx="723498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87 b</a:t>
            </a:r>
          </a:p>
          <a:p>
            <a:endParaRPr lang="sv-SE" sz="2800" b="1" dirty="0"/>
          </a:p>
          <a:p>
            <a:r>
              <a:rPr lang="sv-SE" sz="2800" dirty="0"/>
              <a:t>En kväll såg programmet i Barnkanalen ut så här.</a:t>
            </a:r>
          </a:p>
          <a:p>
            <a:endParaRPr lang="sv-SE" sz="2800" dirty="0"/>
          </a:p>
          <a:p>
            <a:r>
              <a:rPr lang="sv-SE" sz="2800" dirty="0"/>
              <a:t>Kvart i fyra sa Yusuf </a:t>
            </a:r>
          </a:p>
          <a:p>
            <a:r>
              <a:rPr lang="sv-SE" sz="2800" dirty="0"/>
              <a:t>”Nu är det nästan tre timmar kvar innan Amigo Grande börjar”.</a:t>
            </a:r>
          </a:p>
          <a:p>
            <a:endParaRPr lang="sv-SE" sz="2800" dirty="0"/>
          </a:p>
          <a:p>
            <a:r>
              <a:rPr lang="sv-SE" sz="2800" dirty="0"/>
              <a:t>Stämmer det?</a:t>
            </a:r>
          </a:p>
          <a:p>
            <a:r>
              <a:rPr lang="sv-SE" sz="2800" dirty="0"/>
              <a:t>Förklara hur du tänker.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2C27802C-E22E-47E5-A6FE-0640738CC4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5100" y="1854670"/>
            <a:ext cx="4527755" cy="3148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3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710BE16B-61E7-4445-9179-18E4545C71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7307" y="2092423"/>
            <a:ext cx="6817895" cy="4032280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21211" y="567106"/>
            <a:ext cx="622433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93</a:t>
            </a:r>
          </a:p>
          <a:p>
            <a:endParaRPr lang="sv-SE" sz="2800" b="1" dirty="0"/>
          </a:p>
          <a:p>
            <a:r>
              <a:rPr lang="sv-SE" sz="2800" dirty="0"/>
              <a:t>Från Borås till Helsingborg är det 235 km. </a:t>
            </a:r>
          </a:p>
          <a:p>
            <a:r>
              <a:rPr lang="sv-SE" sz="2800" dirty="0"/>
              <a:t>Från Borås till Norrköping är det 255 km. </a:t>
            </a:r>
          </a:p>
          <a:p>
            <a:r>
              <a:rPr lang="sv-SE" sz="2800" dirty="0"/>
              <a:t>”Då är det 20 km mellan Helsingborg och Norrköping”, säger Adele.</a:t>
            </a:r>
          </a:p>
          <a:p>
            <a:endParaRPr lang="sv-SE" sz="2800" dirty="0"/>
          </a:p>
          <a:p>
            <a:r>
              <a:rPr lang="sv-SE" sz="2800" dirty="0"/>
              <a:t>Stämmer det?</a:t>
            </a:r>
          </a:p>
          <a:p>
            <a:r>
              <a:rPr lang="sv-SE" sz="2800" dirty="0"/>
              <a:t>Förklara hur du tänker.</a:t>
            </a:r>
          </a:p>
        </p:txBody>
      </p:sp>
    </p:spTree>
    <p:extLst>
      <p:ext uri="{BB962C8B-B14F-4D97-AF65-F5344CB8AC3E}">
        <p14:creationId xmlns:p14="http://schemas.microsoft.com/office/powerpoint/2010/main" val="391285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611094" y="2767280"/>
            <a:ext cx="29698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3.5</a:t>
            </a:r>
          </a:p>
          <a:p>
            <a:pPr algn="ctr"/>
            <a:r>
              <a:rPr lang="sv-SE" sz="4000" b="1" dirty="0"/>
              <a:t>DIAGRAM</a:t>
            </a:r>
          </a:p>
        </p:txBody>
      </p:sp>
    </p:spTree>
    <p:extLst>
      <p:ext uri="{BB962C8B-B14F-4D97-AF65-F5344CB8AC3E}">
        <p14:creationId xmlns:p14="http://schemas.microsoft.com/office/powerpoint/2010/main" val="1136810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154772" y="2767280"/>
            <a:ext cx="38824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3.1 </a:t>
            </a:r>
          </a:p>
          <a:p>
            <a:pPr algn="ctr"/>
            <a:r>
              <a:rPr lang="sv-SE" sz="4000" b="1" dirty="0"/>
              <a:t>TID</a:t>
            </a:r>
          </a:p>
        </p:txBody>
      </p:sp>
    </p:spTree>
    <p:extLst>
      <p:ext uri="{BB962C8B-B14F-4D97-AF65-F5344CB8AC3E}">
        <p14:creationId xmlns:p14="http://schemas.microsoft.com/office/powerpoint/2010/main" val="28706363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82ED3127-D033-408F-B383-3D36E88E4A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1103" y="1325931"/>
            <a:ext cx="4719686" cy="4206138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655017" y="1443841"/>
            <a:ext cx="65478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96 a</a:t>
            </a:r>
          </a:p>
          <a:p>
            <a:endParaRPr lang="sv-SE" sz="2800" b="1" dirty="0"/>
          </a:p>
          <a:p>
            <a:r>
              <a:rPr lang="sv-SE" sz="2800" dirty="0"/>
              <a:t>Diagrammet visar några vanliga presenter på fars dag.</a:t>
            </a:r>
          </a:p>
          <a:p>
            <a:r>
              <a:rPr lang="sv-SE" sz="2800" dirty="0"/>
              <a:t>”Nästan hälften av alla presenter är slipsar”, säger Ebba.</a:t>
            </a:r>
          </a:p>
          <a:p>
            <a:endParaRPr lang="sv-SE" sz="2800" dirty="0"/>
          </a:p>
          <a:p>
            <a:r>
              <a:rPr lang="sv-SE" sz="2800" dirty="0"/>
              <a:t>Stämmer det?</a:t>
            </a:r>
          </a:p>
          <a:p>
            <a:r>
              <a:rPr lang="sv-SE" sz="2800" dirty="0"/>
              <a:t>Förklara hur du tänker.</a:t>
            </a:r>
          </a:p>
        </p:txBody>
      </p:sp>
    </p:spTree>
    <p:extLst>
      <p:ext uri="{BB962C8B-B14F-4D97-AF65-F5344CB8AC3E}">
        <p14:creationId xmlns:p14="http://schemas.microsoft.com/office/powerpoint/2010/main" val="120053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14384" y="286925"/>
            <a:ext cx="568161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101 c</a:t>
            </a:r>
          </a:p>
          <a:p>
            <a:endParaRPr lang="sv-SE" sz="2800" b="1" dirty="0"/>
          </a:p>
          <a:p>
            <a:r>
              <a:rPr lang="sv-SE" sz="2800" dirty="0"/>
              <a:t>Olivia är sex månader gammal. </a:t>
            </a:r>
          </a:p>
          <a:p>
            <a:r>
              <a:rPr lang="sv-SE" sz="2800" dirty="0"/>
              <a:t>Varje månad blir hon vägd. </a:t>
            </a:r>
          </a:p>
          <a:p>
            <a:r>
              <a:rPr lang="sv-SE" sz="2800" dirty="0"/>
              <a:t>Diagrammet visar hur vikten har ökat.</a:t>
            </a:r>
          </a:p>
          <a:p>
            <a:endParaRPr lang="sv-SE" sz="2800" dirty="0"/>
          </a:p>
          <a:p>
            <a:r>
              <a:rPr lang="sv-SE" sz="2800" dirty="0"/>
              <a:t>”Diagrammet visar att Olivias vikt fördubblades på fem månader”, </a:t>
            </a:r>
          </a:p>
          <a:p>
            <a:r>
              <a:rPr lang="sv-SE" sz="2800" dirty="0"/>
              <a:t>säger Henning.</a:t>
            </a:r>
          </a:p>
          <a:p>
            <a:endParaRPr lang="sv-SE" sz="2800" dirty="0"/>
          </a:p>
          <a:p>
            <a:r>
              <a:rPr lang="sv-SE" sz="2800" dirty="0"/>
              <a:t>Stämmer det? </a:t>
            </a:r>
          </a:p>
          <a:p>
            <a:r>
              <a:rPr lang="sv-SE" sz="2800" dirty="0"/>
              <a:t>Förklara hur du tänker.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31196C7D-FA64-43A9-ADC7-9E39773FFE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4761" y="1326004"/>
            <a:ext cx="5546028" cy="4205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53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03D01C81-4896-4976-9592-347ECF8F0C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6811" y="1228397"/>
            <a:ext cx="4397358" cy="4401205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697831" y="567106"/>
            <a:ext cx="629652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107</a:t>
            </a:r>
          </a:p>
          <a:p>
            <a:endParaRPr lang="sv-SE" sz="2800" b="1" dirty="0"/>
          </a:p>
          <a:p>
            <a:r>
              <a:rPr lang="sv-SE" sz="2800" dirty="0"/>
              <a:t>På en lekplats finns barn i olika åldrar. </a:t>
            </a:r>
          </a:p>
          <a:p>
            <a:r>
              <a:rPr lang="sv-SE" sz="2800" dirty="0"/>
              <a:t>Diagrammet visar hur gamla barnen är.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”Hälften av barnen är 7 år eller äldre”, säger Johan. </a:t>
            </a:r>
          </a:p>
          <a:p>
            <a:r>
              <a:rPr lang="sv-SE" sz="2800" dirty="0"/>
              <a:t>      Stämmer det? Förklara hur du tänker.</a:t>
            </a:r>
          </a:p>
          <a:p>
            <a:endParaRPr lang="sv-SE" sz="2800" dirty="0"/>
          </a:p>
          <a:p>
            <a:r>
              <a:rPr lang="sv-SE" sz="2800" dirty="0"/>
              <a:t>b)  Hur många barn finns på lekplatsen?</a:t>
            </a:r>
          </a:p>
        </p:txBody>
      </p:sp>
    </p:spTree>
    <p:extLst>
      <p:ext uri="{BB962C8B-B14F-4D97-AF65-F5344CB8AC3E}">
        <p14:creationId xmlns:p14="http://schemas.microsoft.com/office/powerpoint/2010/main" val="303773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366957" y="2767280"/>
            <a:ext cx="34580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3.6</a:t>
            </a:r>
          </a:p>
          <a:p>
            <a:pPr algn="ctr"/>
            <a:r>
              <a:rPr lang="sv-SE" sz="4000" b="1" dirty="0"/>
              <a:t>MEDELVÄRDE</a:t>
            </a:r>
          </a:p>
        </p:txBody>
      </p:sp>
    </p:spTree>
    <p:extLst>
      <p:ext uri="{BB962C8B-B14F-4D97-AF65-F5344CB8AC3E}">
        <p14:creationId xmlns:p14="http://schemas.microsoft.com/office/powerpoint/2010/main" val="41390382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914362" y="2305615"/>
            <a:ext cx="83632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111</a:t>
            </a:r>
          </a:p>
          <a:p>
            <a:endParaRPr lang="sv-SE" sz="2800" b="1" dirty="0"/>
          </a:p>
          <a:p>
            <a:r>
              <a:rPr lang="sv-SE" sz="2800" dirty="0"/>
              <a:t>Tänk dig att du gör fem kast med en tärning. </a:t>
            </a:r>
          </a:p>
          <a:p>
            <a:endParaRPr lang="sv-SE" sz="2800" dirty="0"/>
          </a:p>
          <a:p>
            <a:r>
              <a:rPr lang="sv-SE" sz="2800" dirty="0"/>
              <a:t>Förklara hur du räknar ut medelvärdet av antalet prickar.</a:t>
            </a:r>
          </a:p>
        </p:txBody>
      </p:sp>
    </p:spTree>
    <p:extLst>
      <p:ext uri="{BB962C8B-B14F-4D97-AF65-F5344CB8AC3E}">
        <p14:creationId xmlns:p14="http://schemas.microsoft.com/office/powerpoint/2010/main" val="3530488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82867" y="670824"/>
            <a:ext cx="536875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115 b</a:t>
            </a:r>
          </a:p>
          <a:p>
            <a:endParaRPr lang="sv-SE" sz="2800" b="1" dirty="0"/>
          </a:p>
          <a:p>
            <a:r>
              <a:rPr lang="sv-SE" sz="2800" dirty="0"/>
              <a:t>Diagrammet visar temperaturen på morgonen under en vecka i april.</a:t>
            </a:r>
          </a:p>
          <a:p>
            <a:endParaRPr lang="sv-SE" sz="2800" dirty="0"/>
          </a:p>
          <a:p>
            <a:r>
              <a:rPr lang="sv-SE" sz="2800" dirty="0"/>
              <a:t>Varför passar ett linjediagram bäst här?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B71C3C7D-9131-4EF8-9E6F-F653E50A0B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1621" y="1782125"/>
            <a:ext cx="5935579" cy="3859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54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79062" y="847288"/>
            <a:ext cx="764673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117 c</a:t>
            </a:r>
          </a:p>
          <a:p>
            <a:endParaRPr lang="sv-SE" sz="2800" b="1" dirty="0"/>
          </a:p>
          <a:p>
            <a:r>
              <a:rPr lang="sv-SE" sz="2800" dirty="0"/>
              <a:t>Tabellen visar hur mycket nederbörd (regn och snö) det föll i Åre under årets första kvartal.</a:t>
            </a:r>
          </a:p>
          <a:p>
            <a:endParaRPr lang="sv-SE" sz="2800" dirty="0"/>
          </a:p>
          <a:p>
            <a:r>
              <a:rPr lang="sv-SE" sz="2800" dirty="0"/>
              <a:t>”I genomsnitt föll det mer nederbörd per dygn i februari än i januari”, säger Zoe.</a:t>
            </a:r>
          </a:p>
          <a:p>
            <a:endParaRPr lang="sv-SE" sz="2800" dirty="0"/>
          </a:p>
          <a:p>
            <a:r>
              <a:rPr lang="sv-SE" sz="2800" dirty="0"/>
              <a:t>Stämmer det? Förklara hur du tänker.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73C7516E-292F-46CA-8BA7-13CC1E74FD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4347" y="2156915"/>
            <a:ext cx="4216739" cy="2544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16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53370" y="1874728"/>
            <a:ext cx="708525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122</a:t>
            </a:r>
          </a:p>
          <a:p>
            <a:endParaRPr lang="sv-SE" sz="2800" b="1" dirty="0"/>
          </a:p>
          <a:p>
            <a:r>
              <a:rPr lang="sv-SE" sz="2800" dirty="0"/>
              <a:t>Veronica kastade en sexsidig tärning tre gånger. </a:t>
            </a:r>
          </a:p>
          <a:p>
            <a:r>
              <a:rPr lang="sv-SE" sz="2800" dirty="0"/>
              <a:t>Medelvärdet blev 4. </a:t>
            </a:r>
          </a:p>
          <a:p>
            <a:endParaRPr lang="sv-SE" sz="2800" dirty="0"/>
          </a:p>
          <a:p>
            <a:r>
              <a:rPr lang="sv-SE" sz="2800" dirty="0"/>
              <a:t>Hur många sexor kan det högst ha varit? </a:t>
            </a:r>
          </a:p>
          <a:p>
            <a:r>
              <a:rPr lang="sv-SE" sz="2800" dirty="0"/>
              <a:t>Förklara hur du tänker.</a:t>
            </a:r>
          </a:p>
        </p:txBody>
      </p:sp>
    </p:spTree>
    <p:extLst>
      <p:ext uri="{BB962C8B-B14F-4D97-AF65-F5344CB8AC3E}">
        <p14:creationId xmlns:p14="http://schemas.microsoft.com/office/powerpoint/2010/main" val="358857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046989" y="2459504"/>
            <a:ext cx="60980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3.7</a:t>
            </a:r>
          </a:p>
          <a:p>
            <a:pPr algn="ctr"/>
            <a:r>
              <a:rPr lang="sv-SE" sz="4000" b="1" dirty="0"/>
              <a:t>TEMA</a:t>
            </a:r>
          </a:p>
          <a:p>
            <a:pPr algn="ctr"/>
            <a:r>
              <a:rPr lang="sv-SE" sz="4000" b="1" dirty="0"/>
              <a:t>MÄNNISKOR OCH DJUR</a:t>
            </a:r>
          </a:p>
        </p:txBody>
      </p:sp>
    </p:spTree>
    <p:extLst>
      <p:ext uri="{BB962C8B-B14F-4D97-AF65-F5344CB8AC3E}">
        <p14:creationId xmlns:p14="http://schemas.microsoft.com/office/powerpoint/2010/main" val="24209541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634902" y="1443841"/>
            <a:ext cx="69221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129 b</a:t>
            </a:r>
          </a:p>
          <a:p>
            <a:endParaRPr lang="sv-SE" sz="2800" dirty="0"/>
          </a:p>
          <a:p>
            <a:r>
              <a:rPr lang="sv-SE" sz="2800" dirty="0"/>
              <a:t>De lättaste tvillingar som man känner till vägde 420 g och 440 g när de föddes. </a:t>
            </a:r>
          </a:p>
          <a:p>
            <a:endParaRPr lang="sv-SE" sz="2800" dirty="0"/>
          </a:p>
          <a:p>
            <a:r>
              <a:rPr lang="sv-SE" sz="2800" dirty="0"/>
              <a:t>Deras storasyster Alma säger att medelvärdet är 430 g utan att räkna. </a:t>
            </a:r>
          </a:p>
          <a:p>
            <a:endParaRPr lang="sv-SE" sz="2800" dirty="0"/>
          </a:p>
          <a:p>
            <a:r>
              <a:rPr lang="sv-SE" sz="2800" dirty="0"/>
              <a:t>Hur kunde hon veta det?</a:t>
            </a:r>
          </a:p>
        </p:txBody>
      </p:sp>
    </p:spTree>
    <p:extLst>
      <p:ext uri="{BB962C8B-B14F-4D97-AF65-F5344CB8AC3E}">
        <p14:creationId xmlns:p14="http://schemas.microsoft.com/office/powerpoint/2010/main" val="168550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489578" y="2305615"/>
            <a:ext cx="67185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b="1" dirty="0"/>
          </a:p>
          <a:p>
            <a:r>
              <a:rPr lang="sv-SE" sz="2800" dirty="0"/>
              <a:t>Förklara skillnaden mellan hur en analog och en digital klocka visar tid.</a:t>
            </a:r>
          </a:p>
        </p:txBody>
      </p:sp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0A4C5621-B676-402D-8193-5A5E62C03A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0811" y="2884540"/>
            <a:ext cx="7209978" cy="3389976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21211" y="324642"/>
            <a:ext cx="981365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130 c</a:t>
            </a:r>
          </a:p>
          <a:p>
            <a:r>
              <a:rPr lang="sv-SE" sz="2800" dirty="0"/>
              <a:t>Diagrammet visar vilken hastighet ett antal djur kan komma upp i.</a:t>
            </a:r>
          </a:p>
          <a:p>
            <a:r>
              <a:rPr lang="sv-SE" sz="2800" dirty="0"/>
              <a:t>Hastigheten är i kilometer per timme.</a:t>
            </a:r>
          </a:p>
          <a:p>
            <a:endParaRPr lang="sv-SE" sz="2800" dirty="0"/>
          </a:p>
          <a:p>
            <a:r>
              <a:rPr lang="sv-SE" sz="2800" dirty="0"/>
              <a:t>Stämmer det att en gepard springer tre gånger så fort som en noshörning?</a:t>
            </a:r>
          </a:p>
          <a:p>
            <a:endParaRPr lang="sv-SE" sz="2800" dirty="0"/>
          </a:p>
          <a:p>
            <a:r>
              <a:rPr lang="sv-SE" sz="2800" dirty="0"/>
              <a:t>Förklara hur du tänker.</a:t>
            </a:r>
          </a:p>
        </p:txBody>
      </p:sp>
    </p:spTree>
    <p:extLst>
      <p:ext uri="{BB962C8B-B14F-4D97-AF65-F5344CB8AC3E}">
        <p14:creationId xmlns:p14="http://schemas.microsoft.com/office/powerpoint/2010/main" val="128489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368336" y="2721114"/>
            <a:ext cx="54553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BLANDADE UPPGIFTER</a:t>
            </a:r>
          </a:p>
        </p:txBody>
      </p:sp>
    </p:spTree>
    <p:extLst>
      <p:ext uri="{BB962C8B-B14F-4D97-AF65-F5344CB8AC3E}">
        <p14:creationId xmlns:p14="http://schemas.microsoft.com/office/powerpoint/2010/main" val="841117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157585" y="2736502"/>
            <a:ext cx="58768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142</a:t>
            </a:r>
          </a:p>
          <a:p>
            <a:endParaRPr lang="sv-SE" sz="2800" b="1" dirty="0"/>
          </a:p>
          <a:p>
            <a:r>
              <a:rPr lang="sv-SE" sz="2800" dirty="0"/>
              <a:t>Varför är vart fjärde år ett dygn längre?</a:t>
            </a:r>
          </a:p>
        </p:txBody>
      </p:sp>
    </p:spTree>
    <p:extLst>
      <p:ext uri="{BB962C8B-B14F-4D97-AF65-F5344CB8AC3E}">
        <p14:creationId xmlns:p14="http://schemas.microsoft.com/office/powerpoint/2010/main" val="397318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171032" y="1443841"/>
            <a:ext cx="784993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152 b</a:t>
            </a:r>
          </a:p>
          <a:p>
            <a:endParaRPr lang="sv-SE" sz="2800" b="1" dirty="0"/>
          </a:p>
          <a:p>
            <a:r>
              <a:rPr lang="sv-SE" sz="2800" dirty="0"/>
              <a:t>Ett år är den tid det tar för jorden att röra sig ett varv runt solen. </a:t>
            </a:r>
          </a:p>
          <a:p>
            <a:endParaRPr lang="sv-SE" sz="2800" dirty="0"/>
          </a:p>
          <a:p>
            <a:r>
              <a:rPr lang="sv-SE" sz="2800" dirty="0"/>
              <a:t>2024 är ett skottår.</a:t>
            </a:r>
          </a:p>
          <a:p>
            <a:r>
              <a:rPr lang="sv-SE" sz="2800" dirty="0"/>
              <a:t>”Då är nästa skottår 2028”, säger Alfonso.</a:t>
            </a:r>
          </a:p>
          <a:p>
            <a:endParaRPr lang="sv-SE" sz="2800" dirty="0"/>
          </a:p>
          <a:p>
            <a:r>
              <a:rPr lang="sv-SE" sz="2800" dirty="0"/>
              <a:t>Hur kan han veta det?</a:t>
            </a:r>
          </a:p>
        </p:txBody>
      </p:sp>
    </p:spTree>
    <p:extLst>
      <p:ext uri="{BB962C8B-B14F-4D97-AF65-F5344CB8AC3E}">
        <p14:creationId xmlns:p14="http://schemas.microsoft.com/office/powerpoint/2010/main" val="275388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562B21EC-60B0-4882-8106-F996DC1D7D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0822" y="871602"/>
            <a:ext cx="3494463" cy="5114796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85538" y="751344"/>
            <a:ext cx="66815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160 c</a:t>
            </a:r>
          </a:p>
          <a:p>
            <a:endParaRPr lang="sv-SE" sz="2800" b="1" dirty="0"/>
          </a:p>
          <a:p>
            <a:r>
              <a:rPr lang="sv-SE" sz="2800" dirty="0"/>
              <a:t>Stämmer det att Sebastian är dubbelt så lång som Helena?</a:t>
            </a:r>
          </a:p>
          <a:p>
            <a:endParaRPr lang="sv-SE" sz="2800" dirty="0"/>
          </a:p>
          <a:p>
            <a:r>
              <a:rPr lang="sv-SE" sz="2800" dirty="0"/>
              <a:t>Förklara hur du tänker.</a:t>
            </a:r>
          </a:p>
        </p:txBody>
      </p:sp>
    </p:spTree>
    <p:extLst>
      <p:ext uri="{BB962C8B-B14F-4D97-AF65-F5344CB8AC3E}">
        <p14:creationId xmlns:p14="http://schemas.microsoft.com/office/powerpoint/2010/main" val="3258248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21211" y="567106"/>
            <a:ext cx="658528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162 c</a:t>
            </a:r>
          </a:p>
          <a:p>
            <a:endParaRPr lang="sv-SE" sz="2800" b="1" dirty="0"/>
          </a:p>
          <a:p>
            <a:r>
              <a:rPr lang="sv-SE" sz="2800" dirty="0"/>
              <a:t>Diagrammet visar hur många kilometer (km) Simone cyklat vid olika klockslag. </a:t>
            </a:r>
          </a:p>
          <a:p>
            <a:endParaRPr lang="sv-SE" sz="2800" dirty="0"/>
          </a:p>
          <a:p>
            <a:r>
              <a:rPr lang="sv-SE" sz="2800" dirty="0"/>
              <a:t>På två ställen är linjen vågrät.</a:t>
            </a:r>
          </a:p>
          <a:p>
            <a:r>
              <a:rPr lang="sv-SE" sz="2800" dirty="0"/>
              <a:t>Vad tror du att det betyder?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B4A57B29-FFDE-41C9-A942-F992366ED1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4791" y="2807369"/>
            <a:ext cx="6658782" cy="3279688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43E4A195-4664-4529-A3E1-131CC89C45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31931" y="1591382"/>
            <a:ext cx="3895699" cy="1496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734658" y="847288"/>
            <a:ext cx="74073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165</a:t>
            </a:r>
          </a:p>
          <a:p>
            <a:endParaRPr lang="sv-SE" sz="2800" b="1" dirty="0"/>
          </a:p>
          <a:p>
            <a:r>
              <a:rPr lang="sv-SE" sz="2800" dirty="0"/>
              <a:t>Diagrammet visar hur mycket klasserna 4A och 4B tjänade på att sälja bullar. </a:t>
            </a:r>
          </a:p>
          <a:p>
            <a:r>
              <a:rPr lang="sv-SE" sz="2800" dirty="0"/>
              <a:t>4A fick ihop 160 kr.</a:t>
            </a:r>
          </a:p>
          <a:p>
            <a:endParaRPr lang="sv-SE" sz="2800" dirty="0"/>
          </a:p>
          <a:p>
            <a:r>
              <a:rPr lang="sv-SE" sz="2800" dirty="0"/>
              <a:t>Hur mycket tjänade 4B?</a:t>
            </a:r>
          </a:p>
          <a:p>
            <a:r>
              <a:rPr lang="sv-SE" sz="2800" dirty="0"/>
              <a:t>Förklara hur du tänker.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FACDCE2F-0D64-4DBC-87B2-307A0949DD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2485" y="2283178"/>
            <a:ext cx="3352800" cy="3727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2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980820" y="3075057"/>
            <a:ext cx="2230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TRÄNA</a:t>
            </a:r>
          </a:p>
        </p:txBody>
      </p:sp>
    </p:spTree>
    <p:extLst>
      <p:ext uri="{BB962C8B-B14F-4D97-AF65-F5344CB8AC3E}">
        <p14:creationId xmlns:p14="http://schemas.microsoft.com/office/powerpoint/2010/main" val="5165561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920416" y="1100207"/>
            <a:ext cx="498307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170</a:t>
            </a:r>
          </a:p>
          <a:p>
            <a:endParaRPr lang="sv-SE" sz="2800" b="1" dirty="0"/>
          </a:p>
          <a:p>
            <a:r>
              <a:rPr lang="sv-SE" sz="2800" dirty="0"/>
              <a:t>Förklara vad som menas med att en klocka är digital.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240B2A5D-0EE7-42D2-95BB-330AB7BFD7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4939" y="1411705"/>
            <a:ext cx="3422973" cy="435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18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252561" y="2090172"/>
            <a:ext cx="768687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179</a:t>
            </a:r>
          </a:p>
          <a:p>
            <a:endParaRPr lang="sv-SE" sz="2800" b="1" dirty="0"/>
          </a:p>
          <a:p>
            <a:r>
              <a:rPr lang="sv-SE" sz="2800" dirty="0"/>
              <a:t>När Viktoria ska säga sitt personnummer säger hon: </a:t>
            </a:r>
          </a:p>
          <a:p>
            <a:r>
              <a:rPr lang="sv-SE" sz="2800" dirty="0"/>
              <a:t>05 06 07.</a:t>
            </a:r>
          </a:p>
          <a:p>
            <a:endParaRPr lang="sv-SE" sz="2800" dirty="0"/>
          </a:p>
          <a:p>
            <a:r>
              <a:rPr lang="sv-SE" sz="2800" dirty="0"/>
              <a:t>Förklara vad hon menar.</a:t>
            </a:r>
          </a:p>
        </p:txBody>
      </p:sp>
    </p:spTree>
    <p:extLst>
      <p:ext uri="{BB962C8B-B14F-4D97-AF65-F5344CB8AC3E}">
        <p14:creationId xmlns:p14="http://schemas.microsoft.com/office/powerpoint/2010/main" val="1963472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CFC7FEB7-FC0E-451E-8264-380C55222D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8650" y="2777423"/>
            <a:ext cx="3125203" cy="2705243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978568" y="847288"/>
            <a:ext cx="788201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20</a:t>
            </a:r>
          </a:p>
          <a:p>
            <a:endParaRPr lang="sv-SE" sz="2800" b="1" dirty="0"/>
          </a:p>
          <a:p>
            <a:r>
              <a:rPr lang="sv-SE" sz="2800" dirty="0"/>
              <a:t>Du har två timglas. </a:t>
            </a:r>
          </a:p>
          <a:p>
            <a:r>
              <a:rPr lang="sv-SE" sz="2800" dirty="0"/>
              <a:t>I det ena tar det två minuter för sanden att rinna ner, </a:t>
            </a:r>
          </a:p>
          <a:p>
            <a:r>
              <a:rPr lang="sv-SE" sz="2800" dirty="0"/>
              <a:t>och i det andra tar det tre minuter.</a:t>
            </a:r>
          </a:p>
          <a:p>
            <a:endParaRPr lang="sv-SE" sz="2800" dirty="0"/>
          </a:p>
          <a:p>
            <a:r>
              <a:rPr lang="sv-SE" sz="2800" dirty="0"/>
              <a:t>Hur kan du göra för att ta reda på hur lång tid en minut är?</a:t>
            </a:r>
          </a:p>
        </p:txBody>
      </p:sp>
    </p:spTree>
    <p:extLst>
      <p:ext uri="{BB962C8B-B14F-4D97-AF65-F5344CB8AC3E}">
        <p14:creationId xmlns:p14="http://schemas.microsoft.com/office/powerpoint/2010/main" val="26723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842786" y="2044005"/>
            <a:ext cx="65064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190</a:t>
            </a:r>
          </a:p>
          <a:p>
            <a:endParaRPr lang="sv-SE" sz="2800" b="1" dirty="0"/>
          </a:p>
          <a:p>
            <a:r>
              <a:rPr lang="sv-SE" sz="2800" dirty="0"/>
              <a:t>Förklara hur man räknar ut ett medelvärde.</a:t>
            </a:r>
          </a:p>
        </p:txBody>
      </p:sp>
    </p:spTree>
    <p:extLst>
      <p:ext uri="{BB962C8B-B14F-4D97-AF65-F5344CB8AC3E}">
        <p14:creationId xmlns:p14="http://schemas.microsoft.com/office/powerpoint/2010/main" val="429296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840578" y="3075057"/>
            <a:ext cx="2510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UTVECKLA</a:t>
            </a:r>
          </a:p>
        </p:txBody>
      </p:sp>
    </p:spTree>
    <p:extLst>
      <p:ext uri="{BB962C8B-B14F-4D97-AF65-F5344CB8AC3E}">
        <p14:creationId xmlns:p14="http://schemas.microsoft.com/office/powerpoint/2010/main" val="10086525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1E85021B-03CF-475B-AA5C-8ACC1FAD14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4099" y="2851689"/>
            <a:ext cx="5556690" cy="3266985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733263" y="567106"/>
            <a:ext cx="66300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193 c</a:t>
            </a:r>
          </a:p>
          <a:p>
            <a:endParaRPr lang="sv-SE" sz="2800" b="1" dirty="0"/>
          </a:p>
          <a:p>
            <a:r>
              <a:rPr lang="sv-SE" sz="2800" dirty="0"/>
              <a:t>Det här diagrammet visar även minusgrader.</a:t>
            </a:r>
          </a:p>
          <a:p>
            <a:endParaRPr lang="sv-SE" sz="2800" dirty="0"/>
          </a:p>
          <a:p>
            <a:r>
              <a:rPr lang="sv-SE" sz="2800" dirty="0"/>
              <a:t>Hur tror du man gör om man ska beräkna medelvärdet av temperaturen?</a:t>
            </a:r>
          </a:p>
        </p:txBody>
      </p:sp>
    </p:spTree>
    <p:extLst>
      <p:ext uri="{BB962C8B-B14F-4D97-AF65-F5344CB8AC3E}">
        <p14:creationId xmlns:p14="http://schemas.microsoft.com/office/powerpoint/2010/main" val="15855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309692" y="847288"/>
            <a:ext cx="35726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21</a:t>
            </a:r>
          </a:p>
          <a:p>
            <a:endParaRPr lang="sv-SE" sz="2800" b="1" dirty="0"/>
          </a:p>
          <a:p>
            <a:r>
              <a:rPr lang="sv-SE" sz="2800" dirty="0"/>
              <a:t>Vem har rätt? </a:t>
            </a:r>
          </a:p>
          <a:p>
            <a:r>
              <a:rPr lang="sv-SE" sz="2800" dirty="0"/>
              <a:t>Förklara hur du tänker.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046C70EA-3574-441B-A081-825B9D2237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967" y="3429000"/>
            <a:ext cx="10280065" cy="210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34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21211" y="847288"/>
            <a:ext cx="655644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26</a:t>
            </a:r>
          </a:p>
          <a:p>
            <a:endParaRPr lang="sv-SE" sz="2800" b="1" dirty="0"/>
          </a:p>
          <a:p>
            <a:r>
              <a:rPr lang="sv-SE" sz="2800" dirty="0"/>
              <a:t>”Morfars klocka har stannat men visar ändå rätt tid två gånger per dygn”, säger Emir.</a:t>
            </a:r>
          </a:p>
          <a:p>
            <a:endParaRPr lang="sv-SE" sz="2800" dirty="0"/>
          </a:p>
          <a:p>
            <a:r>
              <a:rPr lang="sv-SE" sz="2800" dirty="0"/>
              <a:t>Är morfars klocka analog eller digital?</a:t>
            </a:r>
          </a:p>
          <a:p>
            <a:r>
              <a:rPr lang="sv-SE" sz="2800" dirty="0"/>
              <a:t>Motivera ditt svar.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8F79A2E0-9053-4D25-8CC3-EBD0890E7C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2042" y="2866900"/>
            <a:ext cx="4938964" cy="2704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2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982419" y="2767280"/>
            <a:ext cx="42271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3.2</a:t>
            </a:r>
          </a:p>
          <a:p>
            <a:pPr algn="ctr"/>
            <a:r>
              <a:rPr lang="sv-SE" sz="4000" b="1" dirty="0"/>
              <a:t>RÄKNA MED TID</a:t>
            </a:r>
          </a:p>
        </p:txBody>
      </p:sp>
    </p:spTree>
    <p:extLst>
      <p:ext uri="{BB962C8B-B14F-4D97-AF65-F5344CB8AC3E}">
        <p14:creationId xmlns:p14="http://schemas.microsoft.com/office/powerpoint/2010/main" val="3185164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748590" y="1659285"/>
            <a:ext cx="86948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37</a:t>
            </a:r>
          </a:p>
          <a:p>
            <a:endParaRPr lang="sv-SE" sz="2800" b="1" dirty="0"/>
          </a:p>
          <a:p>
            <a:r>
              <a:rPr lang="sv-SE" sz="2800" dirty="0"/>
              <a:t>Johans klocka har stannat på kvart i sju. </a:t>
            </a:r>
          </a:p>
          <a:p>
            <a:r>
              <a:rPr lang="sv-SE" sz="2800" dirty="0"/>
              <a:t>”Men den kommer ändå att visa rätt tid en gång per dygn”, tänker Johan. </a:t>
            </a:r>
          </a:p>
          <a:p>
            <a:endParaRPr lang="sv-SE" sz="2800" dirty="0"/>
          </a:p>
          <a:p>
            <a:r>
              <a:rPr lang="sv-SE" sz="2800" dirty="0"/>
              <a:t>Är Johans klocka analog eller digital? </a:t>
            </a:r>
          </a:p>
          <a:p>
            <a:r>
              <a:rPr lang="sv-SE" sz="2800" dirty="0"/>
              <a:t>Förklara hur du tänker.</a:t>
            </a:r>
          </a:p>
        </p:txBody>
      </p:sp>
    </p:spTree>
    <p:extLst>
      <p:ext uri="{BB962C8B-B14F-4D97-AF65-F5344CB8AC3E}">
        <p14:creationId xmlns:p14="http://schemas.microsoft.com/office/powerpoint/2010/main" val="41686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465183" y="2521059"/>
            <a:ext cx="926163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46</a:t>
            </a:r>
          </a:p>
          <a:p>
            <a:endParaRPr lang="sv-SE" sz="2800" b="1" dirty="0"/>
          </a:p>
          <a:p>
            <a:r>
              <a:rPr lang="sv-SE" sz="2800" dirty="0"/>
              <a:t>Hur lång tid tar det för minutvisaren att gå ett tredjedels varv?</a:t>
            </a:r>
          </a:p>
          <a:p>
            <a:r>
              <a:rPr lang="sv-SE" sz="2800" dirty="0"/>
              <a:t>Förklara hur du tänker.</a:t>
            </a:r>
          </a:p>
        </p:txBody>
      </p:sp>
    </p:spTree>
    <p:extLst>
      <p:ext uri="{BB962C8B-B14F-4D97-AF65-F5344CB8AC3E}">
        <p14:creationId xmlns:p14="http://schemas.microsoft.com/office/powerpoint/2010/main" val="374744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912</TotalTime>
  <Words>947</Words>
  <Application>Microsoft Office PowerPoint</Application>
  <PresentationFormat>Bredbild</PresentationFormat>
  <Paragraphs>206</Paragraphs>
  <Slides>42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42</vt:i4>
      </vt:variant>
    </vt:vector>
  </HeadingPairs>
  <TitlesOfParts>
    <vt:vector size="45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64</cp:revision>
  <dcterms:created xsi:type="dcterms:W3CDTF">2019-08-04T10:07:00Z</dcterms:created>
  <dcterms:modified xsi:type="dcterms:W3CDTF">2019-08-11T17:05:18Z</dcterms:modified>
</cp:coreProperties>
</file>