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2" r:id="rId2"/>
    <p:sldId id="353" r:id="rId3"/>
    <p:sldId id="354" r:id="rId4"/>
    <p:sldId id="355" r:id="rId5"/>
    <p:sldId id="351" r:id="rId6"/>
    <p:sldId id="356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5" autoAdjust="0"/>
    <p:restoredTop sz="99052" autoAdjust="0"/>
  </p:normalViewPr>
  <p:slideViewPr>
    <p:cSldViewPr snapToGrid="0" snapToObjects="1">
      <p:cViewPr>
        <p:scale>
          <a:sx n="79" d="100"/>
          <a:sy n="79" d="100"/>
        </p:scale>
        <p:origin x="1352" y="1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7904A658-879C-BB48-83E5-CABEC6CD92EB}"/>
              </a:ext>
            </a:extLst>
          </p:cNvPr>
          <p:cNvGrpSpPr/>
          <p:nvPr/>
        </p:nvGrpSpPr>
        <p:grpSpPr>
          <a:xfrm>
            <a:off x="243418" y="221430"/>
            <a:ext cx="8900582" cy="461665"/>
            <a:chOff x="243418" y="55175"/>
            <a:chExt cx="8900582" cy="461665"/>
          </a:xfrm>
        </p:grpSpPr>
        <p:sp>
          <p:nvSpPr>
            <p:cNvPr id="4" name="Rektangel 1">
              <a:extLst>
                <a:ext uri="{FF2B5EF4-FFF2-40B4-BE49-F238E27FC236}">
                  <a16:creationId xmlns:a16="http://schemas.microsoft.com/office/drawing/2014/main" id="{BEEFDFDB-36A9-2540-ADD8-E776DD48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3.3		                      	     Fler enheter för tid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245228F-4C2C-1146-B790-984CCC0C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64809CB7-929E-9041-AD69-32B2EA69C8DA}"/>
              </a:ext>
            </a:extLst>
          </p:cNvPr>
          <p:cNvSpPr/>
          <p:nvPr/>
        </p:nvSpPr>
        <p:spPr>
          <a:xfrm>
            <a:off x="3417483" y="1071215"/>
            <a:ext cx="2974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År, månader och dygn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CFDDEA-D0A4-7741-BE6B-1842910536E3}"/>
              </a:ext>
            </a:extLst>
          </p:cNvPr>
          <p:cNvSpPr/>
          <p:nvPr/>
        </p:nvSpPr>
        <p:spPr>
          <a:xfrm>
            <a:off x="486890" y="1852639"/>
            <a:ext cx="6899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tar ett </a:t>
            </a:r>
            <a:r>
              <a:rPr lang="sv-SE" sz="2000" i="1" dirty="0">
                <a:solidFill>
                  <a:srgbClr val="C00000"/>
                </a:solidFill>
              </a:rPr>
              <a:t>år</a:t>
            </a:r>
            <a:r>
              <a:rPr lang="sv-SE" sz="2000" i="1" dirty="0"/>
              <a:t> </a:t>
            </a:r>
            <a:r>
              <a:rPr lang="sv-SE" sz="2000" dirty="0"/>
              <a:t>för jorden att röra sig ett varv runt solen. 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5705F7-DBC8-CE4A-8B95-CE90FBE9F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5" t="8443" r="3261" b="8946"/>
          <a:stretch/>
        </p:blipFill>
        <p:spPr>
          <a:xfrm>
            <a:off x="6812917" y="1572598"/>
            <a:ext cx="1747783" cy="1071883"/>
          </a:xfrm>
          <a:prstGeom prst="ellipse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E08007F-0D33-B045-B8B3-2CE84E4DEC16}"/>
              </a:ext>
            </a:extLst>
          </p:cNvPr>
          <p:cNvSpPr/>
          <p:nvPr/>
        </p:nvSpPr>
        <p:spPr>
          <a:xfrm>
            <a:off x="486890" y="2334495"/>
            <a:ext cx="6899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den tiden snurrar jorden ca 365 varv runt sin axel. </a:t>
            </a:r>
          </a:p>
          <a:p>
            <a:r>
              <a:rPr lang="sv-SE" sz="2000" dirty="0"/>
              <a:t>Det är därför </a:t>
            </a:r>
            <a:r>
              <a:rPr lang="sv-SE" sz="2000" dirty="0">
                <a:solidFill>
                  <a:srgbClr val="C00000"/>
                </a:solidFill>
              </a:rPr>
              <a:t>ett år är 365 dygn</a:t>
            </a:r>
            <a:r>
              <a:rPr lang="sv-SE" sz="2000" dirty="0"/>
              <a:t>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2AD2FE5-1083-3E45-BE09-E2BFB0B8B2B4}"/>
              </a:ext>
            </a:extLst>
          </p:cNvPr>
          <p:cNvSpPr/>
          <p:nvPr/>
        </p:nvSpPr>
        <p:spPr>
          <a:xfrm>
            <a:off x="446645" y="3318463"/>
            <a:ext cx="825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jorden vrider sig lite mer än 365 varv på ett år. </a:t>
            </a:r>
          </a:p>
          <a:p>
            <a:r>
              <a:rPr lang="sv-SE" sz="2000" dirty="0"/>
              <a:t>Därför måste vi lägga till ett dygn vart fjärde år. 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0BA101F-AE90-6849-B36A-4742DF6FAAA3}"/>
              </a:ext>
            </a:extLst>
          </p:cNvPr>
          <p:cNvSpPr/>
          <p:nvPr/>
        </p:nvSpPr>
        <p:spPr>
          <a:xfrm>
            <a:off x="486890" y="4258098"/>
            <a:ext cx="5929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Ett sådant år kallas för </a:t>
            </a:r>
            <a:r>
              <a:rPr lang="sv-SE" sz="2000" i="1" dirty="0">
                <a:solidFill>
                  <a:srgbClr val="C00000"/>
                </a:solidFill>
              </a:rPr>
              <a:t>skottår</a:t>
            </a:r>
            <a:r>
              <a:rPr lang="sv-SE" sz="2000" i="1" dirty="0"/>
              <a:t> </a:t>
            </a:r>
            <a:r>
              <a:rPr lang="sv-SE" sz="2000" dirty="0"/>
              <a:t>och har alltså </a:t>
            </a:r>
            <a:r>
              <a:rPr lang="sv-SE" sz="2000" dirty="0">
                <a:solidFill>
                  <a:srgbClr val="C00000"/>
                </a:solidFill>
              </a:rPr>
              <a:t>366 dygn</a:t>
            </a:r>
            <a:r>
              <a:rPr lang="sv-SE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27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2CFDDEA-D0A4-7741-BE6B-1842910536E3}"/>
              </a:ext>
            </a:extLst>
          </p:cNvPr>
          <p:cNvSpPr/>
          <p:nvPr/>
        </p:nvSpPr>
        <p:spPr>
          <a:xfrm>
            <a:off x="1647735" y="495066"/>
            <a:ext cx="6899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Ett år har 12 </a:t>
            </a:r>
            <a:r>
              <a:rPr lang="sv-SE" sz="2000" i="1" dirty="0">
                <a:solidFill>
                  <a:srgbClr val="C00000"/>
                </a:solidFill>
              </a:rPr>
              <a:t>månader</a:t>
            </a:r>
            <a:r>
              <a:rPr lang="sv-SE" sz="2000" dirty="0"/>
              <a:t>. Månaderna har olika antal dygn.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E08007F-0D33-B045-B8B3-2CE84E4DEC16}"/>
              </a:ext>
            </a:extLst>
          </p:cNvPr>
          <p:cNvSpPr/>
          <p:nvPr/>
        </p:nvSpPr>
        <p:spPr>
          <a:xfrm>
            <a:off x="2133006" y="970049"/>
            <a:ext cx="592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Ett bra sätt att komma ihåg hur många dygn månaderna har är att använda händerna.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2AD2FE5-1083-3E45-BE09-E2BFB0B8B2B4}"/>
              </a:ext>
            </a:extLst>
          </p:cNvPr>
          <p:cNvSpPr/>
          <p:nvPr/>
        </p:nvSpPr>
        <p:spPr>
          <a:xfrm>
            <a:off x="1871190" y="1752808"/>
            <a:ext cx="8250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Knogarna motsvarar de månader som har </a:t>
            </a:r>
            <a:r>
              <a:rPr lang="sv-SE" sz="2000" dirty="0">
                <a:solidFill>
                  <a:srgbClr val="C00000"/>
                </a:solidFill>
              </a:rPr>
              <a:t>31 dygn</a:t>
            </a:r>
            <a:r>
              <a:rPr lang="sv-SE" sz="2000" dirty="0"/>
              <a:t>. 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0BA101F-AE90-6849-B36A-4742DF6FAAA3}"/>
              </a:ext>
            </a:extLst>
          </p:cNvPr>
          <p:cNvSpPr/>
          <p:nvPr/>
        </p:nvSpPr>
        <p:spPr>
          <a:xfrm>
            <a:off x="1449616" y="2167287"/>
            <a:ext cx="6612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Mellanrummen är de övriga månaderna. De har </a:t>
            </a:r>
            <a:r>
              <a:rPr lang="sv-SE" sz="2000" dirty="0">
                <a:solidFill>
                  <a:srgbClr val="C00000"/>
                </a:solidFill>
              </a:rPr>
              <a:t>30 dygn</a:t>
            </a:r>
            <a:r>
              <a:rPr lang="sv-SE" sz="2000" dirty="0"/>
              <a:t>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7DF9E1-5FED-8043-B96B-D03BE2F1E6CF}"/>
              </a:ext>
            </a:extLst>
          </p:cNvPr>
          <p:cNvSpPr/>
          <p:nvPr/>
        </p:nvSpPr>
        <p:spPr>
          <a:xfrm>
            <a:off x="2071008" y="2627933"/>
            <a:ext cx="5369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Undantaget är </a:t>
            </a:r>
            <a:r>
              <a:rPr lang="sv-SE" sz="2000" dirty="0">
                <a:solidFill>
                  <a:srgbClr val="C00000"/>
                </a:solidFill>
              </a:rPr>
              <a:t>februari</a:t>
            </a:r>
            <a:r>
              <a:rPr lang="sv-SE" sz="2000" dirty="0"/>
              <a:t> som bara har </a:t>
            </a:r>
            <a:r>
              <a:rPr lang="sv-SE" sz="2000" dirty="0">
                <a:solidFill>
                  <a:srgbClr val="C00000"/>
                </a:solidFill>
              </a:rPr>
              <a:t>28 dygn</a:t>
            </a:r>
            <a:r>
              <a:rPr lang="sv-SE" sz="2000" dirty="0"/>
              <a:t>. Men när det är </a:t>
            </a:r>
            <a:r>
              <a:rPr lang="sv-SE" sz="2000" dirty="0">
                <a:solidFill>
                  <a:srgbClr val="C00000"/>
                </a:solidFill>
              </a:rPr>
              <a:t>skottår har februari 29 dygn</a:t>
            </a:r>
            <a:r>
              <a:rPr lang="sv-SE" sz="2000" dirty="0"/>
              <a:t>. 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6852629-C92A-AC4A-A35F-D577F23BF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63" y="3396355"/>
            <a:ext cx="4576763" cy="34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CE31F36-A2B1-EF49-9D2A-5E1D33E93D8D}"/>
              </a:ext>
            </a:extLst>
          </p:cNvPr>
          <p:cNvSpPr/>
          <p:nvPr/>
        </p:nvSpPr>
        <p:spPr>
          <a:xfrm>
            <a:off x="4249850" y="352928"/>
            <a:ext cx="116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Kvartal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46A8CF1-B864-7640-B8C6-BD207ABB06AC}"/>
              </a:ext>
            </a:extLst>
          </p:cNvPr>
          <p:cNvSpPr/>
          <p:nvPr/>
        </p:nvSpPr>
        <p:spPr>
          <a:xfrm>
            <a:off x="3267153" y="933659"/>
            <a:ext cx="3132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Ett år delas in i </a:t>
            </a:r>
            <a:r>
              <a:rPr lang="sv-SE" sz="2000" dirty="0">
                <a:solidFill>
                  <a:srgbClr val="C00000"/>
                </a:solidFill>
              </a:rPr>
              <a:t>fyra </a:t>
            </a:r>
            <a:r>
              <a:rPr lang="sv-SE" sz="2000" i="1" dirty="0">
                <a:solidFill>
                  <a:srgbClr val="C00000"/>
                </a:solidFill>
              </a:rPr>
              <a:t>kvartal</a:t>
            </a:r>
            <a:r>
              <a:rPr lang="sv-SE" sz="2000" dirty="0"/>
              <a:t>.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4C13AE3-DBFA-E04A-B6A5-F286C745DCCD}"/>
              </a:ext>
            </a:extLst>
          </p:cNvPr>
          <p:cNvSpPr/>
          <p:nvPr/>
        </p:nvSpPr>
        <p:spPr>
          <a:xfrm>
            <a:off x="3267153" y="1467733"/>
            <a:ext cx="3907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kvartal har </a:t>
            </a:r>
            <a:r>
              <a:rPr lang="sv-SE" sz="2000" dirty="0">
                <a:solidFill>
                  <a:srgbClr val="C00000"/>
                </a:solidFill>
              </a:rPr>
              <a:t>3 månader</a:t>
            </a:r>
            <a:r>
              <a:rPr lang="sv-SE" sz="2000" dirty="0"/>
              <a:t>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9ACB25-FAAD-2248-9F06-C6659A344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59" y="2612137"/>
            <a:ext cx="1981028" cy="187559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B373CD-1593-6346-A81D-BD0197C3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77" y="4447107"/>
            <a:ext cx="2003224" cy="18755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1261AE7-1A22-3440-87F3-391F7585D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553" y="4452575"/>
            <a:ext cx="1889257" cy="186465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39E65DB-F754-4A40-B9E0-8D7A4E868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553" y="2606668"/>
            <a:ext cx="1869552" cy="1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BCD8D3E-2318-4341-8920-0F0EA7084375}"/>
              </a:ext>
            </a:extLst>
          </p:cNvPr>
          <p:cNvSpPr/>
          <p:nvPr/>
        </p:nvSpPr>
        <p:spPr>
          <a:xfrm>
            <a:off x="4283383" y="149141"/>
            <a:ext cx="116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Veckor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5CA8248-6F9C-9942-BAC2-9448663363BD}"/>
              </a:ext>
            </a:extLst>
          </p:cNvPr>
          <p:cNvSpPr/>
          <p:nvPr/>
        </p:nvSpPr>
        <p:spPr>
          <a:xfrm>
            <a:off x="2384129" y="641964"/>
            <a:ext cx="3132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</a:t>
            </a:r>
            <a:r>
              <a:rPr lang="sv-SE" sz="2000" i="1" dirty="0">
                <a:solidFill>
                  <a:srgbClr val="C00000"/>
                </a:solidFill>
              </a:rPr>
              <a:t>vecka</a:t>
            </a:r>
            <a:r>
              <a:rPr lang="sv-SE" sz="2000" i="1" dirty="0"/>
              <a:t> </a:t>
            </a:r>
            <a:r>
              <a:rPr lang="sv-SE" sz="2000" dirty="0"/>
              <a:t>är </a:t>
            </a:r>
            <a:r>
              <a:rPr lang="sv-SE" sz="2000" dirty="0">
                <a:solidFill>
                  <a:srgbClr val="C00000"/>
                </a:solidFill>
              </a:rPr>
              <a:t>sju dygn</a:t>
            </a:r>
            <a:r>
              <a:rPr lang="sv-SE" sz="2000" dirty="0"/>
              <a:t>.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C955E57-75E1-0D4B-A407-12203AF05A43}"/>
              </a:ext>
            </a:extLst>
          </p:cNvPr>
          <p:cNvSpPr/>
          <p:nvPr/>
        </p:nvSpPr>
        <p:spPr>
          <a:xfrm>
            <a:off x="4571999" y="641964"/>
            <a:ext cx="3907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</a:t>
            </a:r>
            <a:r>
              <a:rPr lang="sv-SE" sz="2000" dirty="0">
                <a:solidFill>
                  <a:srgbClr val="C00000"/>
                </a:solidFill>
              </a:rPr>
              <a:t>ett år</a:t>
            </a:r>
            <a:r>
              <a:rPr lang="sv-SE" sz="2000" dirty="0"/>
              <a:t> går det </a:t>
            </a:r>
            <a:r>
              <a:rPr lang="sv-SE" sz="2000" dirty="0">
                <a:solidFill>
                  <a:srgbClr val="C00000"/>
                </a:solidFill>
              </a:rPr>
              <a:t>52 veckor</a:t>
            </a:r>
            <a:r>
              <a:rPr lang="sv-SE" sz="2000" dirty="0"/>
              <a:t>. 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EC1D1AC-D5AD-F543-826C-78CA2F9F1401}"/>
              </a:ext>
            </a:extLst>
          </p:cNvPr>
          <p:cNvSpPr/>
          <p:nvPr/>
        </p:nvSpPr>
        <p:spPr>
          <a:xfrm>
            <a:off x="1583780" y="1083419"/>
            <a:ext cx="6714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det är inte exakt 52 veckor på ett år. Eftersom 52 · 7 = 364 så kan man säga att det går 52 veckor och 1 dygn på ett år.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CB327AD-3ED1-6147-AFC0-A32474140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6485" y="1874696"/>
            <a:ext cx="2683614" cy="122964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1B3B292-DB64-F74D-9BD7-D4891472FC42}"/>
              </a:ext>
            </a:extLst>
          </p:cNvPr>
          <p:cNvSpPr/>
          <p:nvPr/>
        </p:nvSpPr>
        <p:spPr>
          <a:xfrm>
            <a:off x="3697511" y="3580550"/>
            <a:ext cx="2119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Att skriva datum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2D4E552-96C3-554C-A8AC-C6EB62B28C54}"/>
              </a:ext>
            </a:extLst>
          </p:cNvPr>
          <p:cNvSpPr/>
          <p:nvPr/>
        </p:nvSpPr>
        <p:spPr>
          <a:xfrm>
            <a:off x="976397" y="4011263"/>
            <a:ext cx="792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Emil är född den </a:t>
            </a:r>
            <a:r>
              <a:rPr lang="sv-SE" sz="2000" dirty="0">
                <a:solidFill>
                  <a:srgbClr val="C00000"/>
                </a:solidFill>
              </a:rPr>
              <a:t>14 maj 2010</a:t>
            </a:r>
            <a:r>
              <a:rPr lang="sv-SE" sz="2000" dirty="0"/>
              <a:t>. Den dagens </a:t>
            </a:r>
            <a:r>
              <a:rPr lang="sv-SE" sz="2000" i="1" dirty="0"/>
              <a:t>datum </a:t>
            </a:r>
            <a:r>
              <a:rPr lang="sv-SE" sz="2000" dirty="0"/>
              <a:t>kan skrivas på olika sätt: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CAFABF-9C2E-9F41-B693-1EB254D09BCE}"/>
              </a:ext>
            </a:extLst>
          </p:cNvPr>
          <p:cNvSpPr/>
          <p:nvPr/>
        </p:nvSpPr>
        <p:spPr>
          <a:xfrm>
            <a:off x="4941014" y="5318297"/>
            <a:ext cx="383380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När man skriver årtalet först måste alltid månaden och dagen skrivas med två siffror. Om det behövs får man fylla på med en nolla i början. 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A617AD0-B2F9-6C4F-8817-44448228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387" y="4658460"/>
            <a:ext cx="2334196" cy="18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1B0BEE-956C-CC4A-8EF0-24F3AE98302C}"/>
              </a:ext>
            </a:extLst>
          </p:cNvPr>
          <p:cNvSpPr/>
          <p:nvPr/>
        </p:nvSpPr>
        <p:spPr>
          <a:xfrm>
            <a:off x="4052885" y="164310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4C86E07-5F8C-174E-BB0B-B890F5F7DF54}"/>
              </a:ext>
            </a:extLst>
          </p:cNvPr>
          <p:cNvSpPr/>
          <p:nvPr/>
        </p:nvSpPr>
        <p:spPr>
          <a:xfrm>
            <a:off x="2568117" y="2967335"/>
            <a:ext cx="30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</a:t>
            </a:r>
            <a:r>
              <a:rPr lang="sv-SE" sz="2400" dirty="0">
                <a:latin typeface="+mn-lt"/>
              </a:rPr>
              <a:t>·</a:t>
            </a:r>
            <a:r>
              <a:rPr lang="sv-SE" sz="2400" dirty="0">
                <a:latin typeface="Bradley Hand" pitchFamily="2" charset="77"/>
              </a:rPr>
              <a:t> 7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36CD3D3-7DB6-E049-AA55-80E515A6B221}"/>
              </a:ext>
            </a:extLst>
          </p:cNvPr>
          <p:cNvSpPr/>
          <p:nvPr/>
        </p:nvSpPr>
        <p:spPr>
          <a:xfrm>
            <a:off x="3526060" y="2975376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21 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C3F731F-BF19-A642-99BB-0AFF0D2071E0}"/>
              </a:ext>
            </a:extLst>
          </p:cNvPr>
          <p:cNvSpPr/>
          <p:nvPr/>
        </p:nvSpPr>
        <p:spPr>
          <a:xfrm>
            <a:off x="1146689" y="3773273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AFAF650-A683-7D44-BEED-F7F4E0E09F26}"/>
              </a:ext>
            </a:extLst>
          </p:cNvPr>
          <p:cNvSpPr/>
          <p:nvPr/>
        </p:nvSpPr>
        <p:spPr>
          <a:xfrm>
            <a:off x="1953541" y="3797889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De var bortresta i 21 dygn.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8F1F453-BFB4-C24C-A989-E43386B88F48}"/>
              </a:ext>
            </a:extLst>
          </p:cNvPr>
          <p:cNvGrpSpPr/>
          <p:nvPr/>
        </p:nvGrpSpPr>
        <p:grpSpPr>
          <a:xfrm>
            <a:off x="1002403" y="544986"/>
            <a:ext cx="7988655" cy="1795690"/>
            <a:chOff x="1002403" y="544986"/>
            <a:chExt cx="7988655" cy="179569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14492AB-4678-654F-8E94-B7E33CA5AD2B}"/>
                </a:ext>
              </a:extLst>
            </p:cNvPr>
            <p:cNvSpPr/>
            <p:nvPr/>
          </p:nvSpPr>
          <p:spPr>
            <a:xfrm>
              <a:off x="1002403" y="936452"/>
              <a:ext cx="49858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Familjen Haglund åkte till Gotland. </a:t>
              </a:r>
            </a:p>
            <a:p>
              <a:r>
                <a:rPr lang="sv-SE" sz="2400" dirty="0">
                  <a:latin typeface="+mn-lt"/>
                </a:rPr>
                <a:t>De var bortresta i tre veckor. </a:t>
              </a:r>
            </a:p>
            <a:p>
              <a:r>
                <a:rPr lang="sv-SE" sz="2400" dirty="0">
                  <a:latin typeface="+mn-lt"/>
                </a:rPr>
                <a:t>Hur många dygn var de bortresta?  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5D265535-A365-6849-B67C-77B972788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95157" y="544986"/>
              <a:ext cx="3195901" cy="179569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8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1B0BEE-956C-CC4A-8EF0-24F3AE98302C}"/>
              </a:ext>
            </a:extLst>
          </p:cNvPr>
          <p:cNvSpPr/>
          <p:nvPr/>
        </p:nvSpPr>
        <p:spPr>
          <a:xfrm>
            <a:off x="4052885" y="164310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14492AB-4678-654F-8E94-B7E33CA5AD2B}"/>
              </a:ext>
            </a:extLst>
          </p:cNvPr>
          <p:cNvSpPr/>
          <p:nvPr/>
        </p:nvSpPr>
        <p:spPr>
          <a:xfrm>
            <a:off x="1002403" y="936452"/>
            <a:ext cx="498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datumet på två andra sätt.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3DD3A4E-4637-ED44-ABF0-8011540EAD99}"/>
              </a:ext>
            </a:extLst>
          </p:cNvPr>
          <p:cNvSpPr/>
          <p:nvPr/>
        </p:nvSpPr>
        <p:spPr>
          <a:xfrm>
            <a:off x="1970084" y="1708594"/>
            <a:ext cx="305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13 oktober 2010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2155FF5-C04D-D44A-8860-34CB41435C5C}"/>
              </a:ext>
            </a:extLst>
          </p:cNvPr>
          <p:cNvSpPr/>
          <p:nvPr/>
        </p:nvSpPr>
        <p:spPr>
          <a:xfrm>
            <a:off x="1594527" y="2453380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9C08D17-3A7E-8B43-9AD2-7D2685691A49}"/>
              </a:ext>
            </a:extLst>
          </p:cNvPr>
          <p:cNvSpPr/>
          <p:nvPr/>
        </p:nvSpPr>
        <p:spPr>
          <a:xfrm>
            <a:off x="2472656" y="2480736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13/10 2010 eller 2010-10-13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60FCC10-A41A-8D46-B8EF-254DCA62D752}"/>
              </a:ext>
            </a:extLst>
          </p:cNvPr>
          <p:cNvSpPr/>
          <p:nvPr/>
        </p:nvSpPr>
        <p:spPr>
          <a:xfrm>
            <a:off x="1970084" y="3624480"/>
            <a:ext cx="305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1998-07-10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B884D5E-18A1-0546-B458-431754565D6F}"/>
              </a:ext>
            </a:extLst>
          </p:cNvPr>
          <p:cNvSpPr/>
          <p:nvPr/>
        </p:nvSpPr>
        <p:spPr>
          <a:xfrm>
            <a:off x="1594527" y="4369266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6D8BFE5-7E32-3E42-9A41-5F0A8F0663A5}"/>
              </a:ext>
            </a:extLst>
          </p:cNvPr>
          <p:cNvSpPr/>
          <p:nvPr/>
        </p:nvSpPr>
        <p:spPr>
          <a:xfrm>
            <a:off x="2472656" y="4396622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 juli 1998 eller 10/7 1998  </a:t>
            </a:r>
          </a:p>
        </p:txBody>
      </p:sp>
    </p:spTree>
    <p:extLst>
      <p:ext uri="{BB962C8B-B14F-4D97-AF65-F5344CB8AC3E}">
        <p14:creationId xmlns:p14="http://schemas.microsoft.com/office/powerpoint/2010/main" val="41901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36714</TotalTime>
  <Words>321</Words>
  <Application>Microsoft Macintosh PowerPoint</Application>
  <PresentationFormat>Bildspel på skärmen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288</cp:revision>
  <dcterms:created xsi:type="dcterms:W3CDTF">2017-04-10T07:17:33Z</dcterms:created>
  <dcterms:modified xsi:type="dcterms:W3CDTF">2019-11-18T07:55:41Z</dcterms:modified>
</cp:coreProperties>
</file>