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52" r:id="rId2"/>
    <p:sldId id="349" r:id="rId3"/>
    <p:sldId id="356" r:id="rId4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4" autoAdjust="0"/>
    <p:restoredTop sz="99052" autoAdjust="0"/>
  </p:normalViewPr>
  <p:slideViewPr>
    <p:cSldViewPr snapToGrid="0" snapToObjects="1">
      <p:cViewPr varScale="1">
        <p:scale>
          <a:sx n="108" d="100"/>
          <a:sy n="108" d="100"/>
        </p:scale>
        <p:origin x="2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008586F-9FEE-7442-9710-BF7A8915D9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FC3DB7-EF70-6740-90DE-C49F67C2F9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CA172-4D8D-3743-B9C1-A1730179C62D}" type="datetimeFigureOut">
              <a:rPr lang="sv-SE" smtClean="0"/>
              <a:t>2023-10-15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24B90B-7E5F-D84D-A071-171ECFE61C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CEF024-4015-C74B-8320-DB2FABC5F0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FD11F-B4FE-7244-B826-BBD4011C93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55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2023-10-15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2023-10-15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2023-10-15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2023-10-15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2023-10-15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2023-10-15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2023-10-15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2023-10-15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2023-10-15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2023-10-15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2023-10-15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2023-10-15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2023-10-15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7904A658-879C-BB48-83E5-CABEC6CD92EB}"/>
              </a:ext>
            </a:extLst>
          </p:cNvPr>
          <p:cNvGrpSpPr/>
          <p:nvPr/>
        </p:nvGrpSpPr>
        <p:grpSpPr>
          <a:xfrm>
            <a:off x="243418" y="221430"/>
            <a:ext cx="8900582" cy="461665"/>
            <a:chOff x="243418" y="55175"/>
            <a:chExt cx="8900582" cy="461665"/>
          </a:xfrm>
        </p:grpSpPr>
        <p:sp>
          <p:nvSpPr>
            <p:cNvPr id="4" name="Rektangel 1">
              <a:extLst>
                <a:ext uri="{FF2B5EF4-FFF2-40B4-BE49-F238E27FC236}">
                  <a16:creationId xmlns:a16="http://schemas.microsoft.com/office/drawing/2014/main" id="{BEEFDFDB-36A9-2540-ADD8-E776DD48A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18" y="55175"/>
              <a:ext cx="89005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2400" b="1" dirty="0">
                  <a:latin typeface="+mn-lt"/>
                </a:rPr>
                <a:t>3.6 		                          	     Medelvärde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9245228F-4C2C-1146-B790-984CCC0CB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6809" y="90875"/>
              <a:ext cx="1161498" cy="384895"/>
            </a:xfrm>
            <a:prstGeom prst="rect">
              <a:avLst/>
            </a:prstGeom>
          </p:spPr>
        </p:pic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EC53B9CE-BEAD-1A40-9C15-9C86DF0D773E}"/>
              </a:ext>
            </a:extLst>
          </p:cNvPr>
          <p:cNvGrpSpPr/>
          <p:nvPr/>
        </p:nvGrpSpPr>
        <p:grpSpPr>
          <a:xfrm>
            <a:off x="2191407" y="861362"/>
            <a:ext cx="6656899" cy="1825076"/>
            <a:chOff x="2191407" y="861362"/>
            <a:chExt cx="6656899" cy="1825076"/>
          </a:xfrm>
        </p:grpSpPr>
        <p:pic>
          <p:nvPicPr>
            <p:cNvPr id="36" name="Bildobjekt 35">
              <a:extLst>
                <a:ext uri="{FF2B5EF4-FFF2-40B4-BE49-F238E27FC236}">
                  <a16:creationId xmlns:a16="http://schemas.microsoft.com/office/drawing/2014/main" id="{458BDF91-6BE2-FD4A-8EF2-172990359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0781" y="861362"/>
              <a:ext cx="2257525" cy="1825076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E2CFDDEA-D0A4-7741-BE6B-1842910536E3}"/>
                </a:ext>
              </a:extLst>
            </p:cNvPr>
            <p:cNvSpPr/>
            <p:nvPr/>
          </p:nvSpPr>
          <p:spPr>
            <a:xfrm>
              <a:off x="2191407" y="1038736"/>
              <a:ext cx="46271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Elton kastar en tärning tre gånger. Han får:</a:t>
              </a:r>
            </a:p>
          </p:txBody>
        </p:sp>
      </p:grp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1100984-1022-6748-B9D5-8DF4B7576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558" y="1616081"/>
            <a:ext cx="910546" cy="89075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2629B35-2FA3-A740-955A-C6C5B94B9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173" y="1616081"/>
            <a:ext cx="910546" cy="90042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C3DA333-8ECF-0E47-87E0-E76B6361C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9056" y="1616082"/>
            <a:ext cx="843827" cy="893174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9EE857E5-820D-5B41-954A-59835AF4A4B2}"/>
              </a:ext>
            </a:extLst>
          </p:cNvPr>
          <p:cNvSpPr/>
          <p:nvPr/>
        </p:nvSpPr>
        <p:spPr>
          <a:xfrm>
            <a:off x="2191407" y="2873009"/>
            <a:ext cx="3198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Han adderar antalet prickar: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9C73859-D340-1744-9B7B-9452F3C6E97E}"/>
              </a:ext>
            </a:extLst>
          </p:cNvPr>
          <p:cNvSpPr/>
          <p:nvPr/>
        </p:nvSpPr>
        <p:spPr>
          <a:xfrm>
            <a:off x="5232138" y="2873009"/>
            <a:ext cx="1324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5 + 2 + 5 =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A0F34A21-4FFC-6140-A2AD-7FD264018B4F}"/>
              </a:ext>
            </a:extLst>
          </p:cNvPr>
          <p:cNvSpPr/>
          <p:nvPr/>
        </p:nvSpPr>
        <p:spPr>
          <a:xfrm>
            <a:off x="6393532" y="2873009"/>
            <a:ext cx="596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12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CE5F9179-5B36-A14B-AC11-11259F57E60D}"/>
              </a:ext>
            </a:extLst>
          </p:cNvPr>
          <p:cNvSpPr/>
          <p:nvPr/>
        </p:nvSpPr>
        <p:spPr>
          <a:xfrm>
            <a:off x="1720945" y="3610078"/>
            <a:ext cx="556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Därefter dividerar Elton summan med antalet kast: 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C6F8CE80-3052-ED4F-AF95-109DA08C46E8}"/>
              </a:ext>
            </a:extLst>
          </p:cNvPr>
          <p:cNvGrpSpPr/>
          <p:nvPr/>
        </p:nvGrpSpPr>
        <p:grpSpPr>
          <a:xfrm>
            <a:off x="3728173" y="4018876"/>
            <a:ext cx="937482" cy="828803"/>
            <a:chOff x="2329550" y="723656"/>
            <a:chExt cx="937482" cy="828803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22D9351A-3DC2-0248-A421-D70DDE7F91E3}"/>
                </a:ext>
              </a:extLst>
            </p:cNvPr>
            <p:cNvSpPr/>
            <p:nvPr/>
          </p:nvSpPr>
          <p:spPr>
            <a:xfrm>
              <a:off x="2773230" y="913543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=</a:t>
              </a:r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BC43CDD-945F-D944-89FE-78EA0B14A607}"/>
                </a:ext>
              </a:extLst>
            </p:cNvPr>
            <p:cNvSpPr/>
            <p:nvPr/>
          </p:nvSpPr>
          <p:spPr>
            <a:xfrm>
              <a:off x="2329550" y="723656"/>
              <a:ext cx="6347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12</a:t>
              </a:r>
            </a:p>
          </p:txBody>
        </p: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1ABEB802-0B51-D647-9B5E-75CEC3761EF5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38750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4B2A75DF-A4FD-8D47-A8C7-C5FE9F241844}"/>
                </a:ext>
              </a:extLst>
            </p:cNvPr>
            <p:cNvSpPr/>
            <p:nvPr/>
          </p:nvSpPr>
          <p:spPr>
            <a:xfrm>
              <a:off x="2394528" y="1090794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3</a:t>
              </a:r>
            </a:p>
          </p:txBody>
        </p:sp>
      </p:grpSp>
      <p:sp>
        <p:nvSpPr>
          <p:cNvPr id="32" name="Rektangel 31">
            <a:extLst>
              <a:ext uri="{FF2B5EF4-FFF2-40B4-BE49-F238E27FC236}">
                <a16:creationId xmlns:a16="http://schemas.microsoft.com/office/drawing/2014/main" id="{C745CCE1-6104-0B4E-8203-D15E78CEC1EE}"/>
              </a:ext>
            </a:extLst>
          </p:cNvPr>
          <p:cNvSpPr/>
          <p:nvPr/>
        </p:nvSpPr>
        <p:spPr>
          <a:xfrm>
            <a:off x="4427864" y="4235253"/>
            <a:ext cx="596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942F2158-D9C7-E945-91D0-8FBB433F8848}"/>
              </a:ext>
            </a:extLst>
          </p:cNvPr>
          <p:cNvSpPr/>
          <p:nvPr/>
        </p:nvSpPr>
        <p:spPr>
          <a:xfrm>
            <a:off x="1909657" y="4904869"/>
            <a:ext cx="556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Det innebär att han i </a:t>
            </a:r>
            <a:r>
              <a:rPr lang="sv-SE" sz="2000" i="1" dirty="0">
                <a:solidFill>
                  <a:srgbClr val="C00000"/>
                </a:solidFill>
              </a:rPr>
              <a:t>genomsnitt</a:t>
            </a:r>
            <a:r>
              <a:rPr lang="sv-SE" sz="2000" i="1" dirty="0"/>
              <a:t> </a:t>
            </a:r>
            <a:r>
              <a:rPr lang="sv-SE" sz="2000" dirty="0"/>
              <a:t>får 4 prickar.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FE0F60A-360C-2B4D-8438-9C00CD2525FD}"/>
              </a:ext>
            </a:extLst>
          </p:cNvPr>
          <p:cNvSpPr/>
          <p:nvPr/>
        </p:nvSpPr>
        <p:spPr>
          <a:xfrm>
            <a:off x="1942229" y="5280695"/>
            <a:ext cx="556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 säger att </a:t>
            </a:r>
            <a:r>
              <a:rPr lang="sv-SE" sz="2000" i="1" dirty="0">
                <a:solidFill>
                  <a:srgbClr val="C00000"/>
                </a:solidFill>
              </a:rPr>
              <a:t>medelvärdet </a:t>
            </a:r>
            <a:r>
              <a:rPr lang="sv-SE" sz="2000" dirty="0"/>
              <a:t>av antalet prickar är 4. 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490A460-B1B7-3348-A01C-38C09A24B62F}"/>
              </a:ext>
            </a:extLst>
          </p:cNvPr>
          <p:cNvSpPr/>
          <p:nvPr/>
        </p:nvSpPr>
        <p:spPr>
          <a:xfrm>
            <a:off x="1954059" y="6142850"/>
            <a:ext cx="473789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Medelvärde och genomsnitt är samma sak.  </a:t>
            </a:r>
          </a:p>
        </p:txBody>
      </p:sp>
    </p:spTree>
    <p:extLst>
      <p:ext uri="{BB962C8B-B14F-4D97-AF65-F5344CB8AC3E}">
        <p14:creationId xmlns:p14="http://schemas.microsoft.com/office/powerpoint/2010/main" val="37276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2" grpId="0"/>
      <p:bldP spid="33" grpId="0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52F3857-8B53-0D46-B689-7EB2DE1A196E}"/>
              </a:ext>
            </a:extLst>
          </p:cNvPr>
          <p:cNvSpPr/>
          <p:nvPr/>
        </p:nvSpPr>
        <p:spPr>
          <a:xfrm>
            <a:off x="1813590" y="2828945"/>
            <a:ext cx="3019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 5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4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2 </a:t>
            </a:r>
            <a:r>
              <a:rPr lang="sv-SE" sz="2400" dirty="0"/>
              <a:t>= 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59EE987-5909-924B-9E80-777D550ADCCD}"/>
              </a:ext>
            </a:extLst>
          </p:cNvPr>
          <p:cNvSpPr/>
          <p:nvPr/>
        </p:nvSpPr>
        <p:spPr>
          <a:xfrm>
            <a:off x="3837265" y="2830344"/>
            <a:ext cx="820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12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1432994" y="4863258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2239846" y="4887874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Medelvärdet är 3.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233FC1E5-0E1E-4947-BC88-D1DA07F3FFAF}"/>
              </a:ext>
            </a:extLst>
          </p:cNvPr>
          <p:cNvGrpSpPr/>
          <p:nvPr/>
        </p:nvGrpSpPr>
        <p:grpSpPr>
          <a:xfrm>
            <a:off x="1084000" y="636826"/>
            <a:ext cx="7339013" cy="1673009"/>
            <a:chOff x="1084000" y="636826"/>
            <a:chExt cx="7339013" cy="1673009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FBC03FD0-7BDD-3840-9B30-411533D5FFCE}"/>
                </a:ext>
              </a:extLst>
            </p:cNvPr>
            <p:cNvSpPr/>
            <p:nvPr/>
          </p:nvSpPr>
          <p:spPr>
            <a:xfrm>
              <a:off x="1084000" y="740175"/>
              <a:ext cx="500863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 err="1">
                  <a:latin typeface="+mn-lt"/>
                </a:rPr>
                <a:t>Mirvi</a:t>
              </a:r>
              <a:r>
                <a:rPr lang="sv-SE" sz="2400" dirty="0">
                  <a:latin typeface="+mn-lt"/>
                </a:rPr>
                <a:t> kastar en tärning fyra gånger. Hon får följande resultat: 1, 5, 4 och 2. </a:t>
              </a:r>
            </a:p>
            <a:p>
              <a:endParaRPr lang="sv-SE" sz="2400" dirty="0">
                <a:latin typeface="+mn-lt"/>
              </a:endParaRPr>
            </a:p>
            <a:p>
              <a:r>
                <a:rPr lang="sv-SE" sz="2400" dirty="0">
                  <a:latin typeface="+mn-lt"/>
                </a:rPr>
                <a:t>Beräkna medelvärdet. </a:t>
              </a: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70974E2-5641-3A47-8AE5-CBF121320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56062" y="636826"/>
              <a:ext cx="2366951" cy="1575098"/>
            </a:xfrm>
            <a:prstGeom prst="ellipse">
              <a:avLst/>
            </a:prstGeom>
          </p:spPr>
        </p:pic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1F8A98D1-E9C6-7541-96B8-7BA45E620958}"/>
              </a:ext>
            </a:extLst>
          </p:cNvPr>
          <p:cNvGrpSpPr/>
          <p:nvPr/>
        </p:nvGrpSpPr>
        <p:grpSpPr>
          <a:xfrm>
            <a:off x="2651246" y="3491298"/>
            <a:ext cx="937482" cy="828803"/>
            <a:chOff x="2329550" y="723656"/>
            <a:chExt cx="937482" cy="828803"/>
          </a:xfrm>
        </p:grpSpPr>
        <p:sp>
          <p:nvSpPr>
            <p:cNvPr id="44" name="Rektangel 43">
              <a:extLst>
                <a:ext uri="{FF2B5EF4-FFF2-40B4-BE49-F238E27FC236}">
                  <a16:creationId xmlns:a16="http://schemas.microsoft.com/office/drawing/2014/main" id="{C883E526-1C95-E141-A8E4-079B7BEDA2EF}"/>
                </a:ext>
              </a:extLst>
            </p:cNvPr>
            <p:cNvSpPr/>
            <p:nvPr/>
          </p:nvSpPr>
          <p:spPr>
            <a:xfrm>
              <a:off x="2773230" y="913543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=</a:t>
              </a:r>
            </a:p>
          </p:txBody>
        </p: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B040461E-85EB-EC4D-8505-9A4BBEA80979}"/>
                </a:ext>
              </a:extLst>
            </p:cNvPr>
            <p:cNvSpPr/>
            <p:nvPr/>
          </p:nvSpPr>
          <p:spPr>
            <a:xfrm>
              <a:off x="2329550" y="723656"/>
              <a:ext cx="6347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12</a:t>
              </a:r>
            </a:p>
          </p:txBody>
        </p:sp>
        <p:cxnSp>
          <p:nvCxnSpPr>
            <p:cNvPr id="46" name="Rak 45">
              <a:extLst>
                <a:ext uri="{FF2B5EF4-FFF2-40B4-BE49-F238E27FC236}">
                  <a16:creationId xmlns:a16="http://schemas.microsoft.com/office/drawing/2014/main" id="{C96D2324-C216-9046-8460-5DE826DAD18C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38750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A1081123-C226-7541-A855-5311231A4B55}"/>
                </a:ext>
              </a:extLst>
            </p:cNvPr>
            <p:cNvSpPr/>
            <p:nvPr/>
          </p:nvSpPr>
          <p:spPr>
            <a:xfrm>
              <a:off x="2394528" y="1090794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4</a:t>
              </a:r>
            </a:p>
          </p:txBody>
        </p: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F038B1B6-9327-AE41-B541-7C6AB189898E}"/>
              </a:ext>
            </a:extLst>
          </p:cNvPr>
          <p:cNvSpPr/>
          <p:nvPr/>
        </p:nvSpPr>
        <p:spPr>
          <a:xfrm>
            <a:off x="3387165" y="3705801"/>
            <a:ext cx="596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23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6" grpId="0"/>
      <p:bldP spid="3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424387" y="608527"/>
            <a:ext cx="48030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Diagrammet visar mängden regn under några septemberdagar i Norrköping.</a:t>
            </a:r>
          </a:p>
          <a:p>
            <a:endParaRPr lang="sv-SE" sz="2400" dirty="0">
              <a:latin typeface="+mn-lt"/>
            </a:endParaRPr>
          </a:p>
          <a:p>
            <a:r>
              <a:rPr lang="sv-SE" sz="2400" dirty="0">
                <a:latin typeface="+mn-lt"/>
              </a:rPr>
              <a:t>Beräkna hur mycket det regnade i genomsnitt under dessa fem dagar.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1064512" y="5652397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u="sng" dirty="0">
                <a:latin typeface="Bradley Hand" pitchFamily="2" charset="77"/>
              </a:rPr>
              <a:t>Svar</a:t>
            </a:r>
            <a:r>
              <a:rPr lang="sv-SE" sz="2400" dirty="0">
                <a:latin typeface="Bradley Hand" pitchFamily="2" charset="77"/>
              </a:rPr>
              <a:t>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1871364" y="5677013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Det regnade 7,2 mm i genomsnitt.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D651B0F-40AF-6D4B-AB76-BF2F98A15190}"/>
              </a:ext>
            </a:extLst>
          </p:cNvPr>
          <p:cNvSpPr/>
          <p:nvPr/>
        </p:nvSpPr>
        <p:spPr>
          <a:xfrm>
            <a:off x="783380" y="3728732"/>
            <a:ext cx="3047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13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8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9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 0 + 6 =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BBD238-E860-7B41-8DAD-52DF15F26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476" y="514382"/>
            <a:ext cx="3477458" cy="2678583"/>
          </a:xfrm>
          <a:prstGeom prst="rect">
            <a:avLst/>
          </a:prstGeom>
        </p:spPr>
      </p:pic>
      <p:grpSp>
        <p:nvGrpSpPr>
          <p:cNvPr id="53" name="Grupp 52">
            <a:extLst>
              <a:ext uri="{FF2B5EF4-FFF2-40B4-BE49-F238E27FC236}">
                <a16:creationId xmlns:a16="http://schemas.microsoft.com/office/drawing/2014/main" id="{160F7F98-4305-AD41-9675-F5860D6CF4F3}"/>
              </a:ext>
            </a:extLst>
          </p:cNvPr>
          <p:cNvGrpSpPr/>
          <p:nvPr/>
        </p:nvGrpSpPr>
        <p:grpSpPr>
          <a:xfrm>
            <a:off x="1930896" y="4436322"/>
            <a:ext cx="937482" cy="833393"/>
            <a:chOff x="2329550" y="723656"/>
            <a:chExt cx="937482" cy="833393"/>
          </a:xfrm>
        </p:grpSpPr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3591B170-CC95-0C48-95D8-397B63A8CB01}"/>
                </a:ext>
              </a:extLst>
            </p:cNvPr>
            <p:cNvSpPr/>
            <p:nvPr/>
          </p:nvSpPr>
          <p:spPr>
            <a:xfrm>
              <a:off x="2773230" y="913543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=</a:t>
              </a: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90B26EAE-2574-3F42-BC84-320333A8233E}"/>
                </a:ext>
              </a:extLst>
            </p:cNvPr>
            <p:cNvSpPr/>
            <p:nvPr/>
          </p:nvSpPr>
          <p:spPr>
            <a:xfrm>
              <a:off x="2329550" y="723656"/>
              <a:ext cx="6347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36</a:t>
              </a:r>
            </a:p>
          </p:txBody>
        </p:sp>
        <p:cxnSp>
          <p:nvCxnSpPr>
            <p:cNvPr id="56" name="Rak 55">
              <a:extLst>
                <a:ext uri="{FF2B5EF4-FFF2-40B4-BE49-F238E27FC236}">
                  <a16:creationId xmlns:a16="http://schemas.microsoft.com/office/drawing/2014/main" id="{454C1C14-C9DD-5B42-B5F7-1094D1CEF043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38750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78448DC6-D749-EF41-9D39-4D7F8B710192}"/>
                </a:ext>
              </a:extLst>
            </p:cNvPr>
            <p:cNvSpPr/>
            <p:nvPr/>
          </p:nvSpPr>
          <p:spPr>
            <a:xfrm>
              <a:off x="2380084" y="1095384"/>
              <a:ext cx="281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5</a:t>
              </a:r>
            </a:p>
          </p:txBody>
        </p:sp>
      </p:grpSp>
      <p:sp>
        <p:nvSpPr>
          <p:cNvPr id="58" name="Rektangel 57">
            <a:extLst>
              <a:ext uri="{FF2B5EF4-FFF2-40B4-BE49-F238E27FC236}">
                <a16:creationId xmlns:a16="http://schemas.microsoft.com/office/drawing/2014/main" id="{DE2C223D-26CB-0248-A423-0414F0672424}"/>
              </a:ext>
            </a:extLst>
          </p:cNvPr>
          <p:cNvSpPr/>
          <p:nvPr/>
        </p:nvSpPr>
        <p:spPr>
          <a:xfrm>
            <a:off x="2616142" y="4636899"/>
            <a:ext cx="695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7,2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F6EC493-D631-A446-87F5-4075D4F692DA}"/>
              </a:ext>
            </a:extLst>
          </p:cNvPr>
          <p:cNvSpPr/>
          <p:nvPr/>
        </p:nvSpPr>
        <p:spPr>
          <a:xfrm>
            <a:off x="4686419" y="3661448"/>
            <a:ext cx="288842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Vi börjar med att räkna ut hur mycket det regnade totalt.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D0078ED-BDFA-1A47-A15F-4905B597EC7C}"/>
              </a:ext>
            </a:extLst>
          </p:cNvPr>
          <p:cNvSpPr/>
          <p:nvPr/>
        </p:nvSpPr>
        <p:spPr>
          <a:xfrm>
            <a:off x="4708501" y="4575343"/>
            <a:ext cx="250460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Eftersom mängden regn mättes under fem dagar så dividerar vi med 5.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5356D20-D8DE-2928-DCA1-4CB6AE8BDB5F}"/>
              </a:ext>
            </a:extLst>
          </p:cNvPr>
          <p:cNvSpPr txBox="1"/>
          <p:nvPr/>
        </p:nvSpPr>
        <p:spPr>
          <a:xfrm>
            <a:off x="3676170" y="3710317"/>
            <a:ext cx="582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36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1559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6" grpId="0"/>
      <p:bldP spid="37" grpId="0"/>
      <p:bldP spid="38" grpId="0"/>
      <p:bldP spid="58" grpId="0"/>
      <p:bldP spid="15" grpId="0" animBg="1"/>
      <p:bldP spid="16" grpId="0" animBg="1"/>
      <p:bldP spid="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38612</TotalTime>
  <Words>184</Words>
  <Application>Microsoft Macintosh PowerPoint</Application>
  <PresentationFormat>Bildspel på skärmen (4:3)</PresentationFormat>
  <Paragraphs>39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Conny Welén</cp:lastModifiedBy>
  <cp:revision>310</cp:revision>
  <dcterms:created xsi:type="dcterms:W3CDTF">2017-04-10T07:17:33Z</dcterms:created>
  <dcterms:modified xsi:type="dcterms:W3CDTF">2023-10-15T14:57:15Z</dcterms:modified>
</cp:coreProperties>
</file>