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9" r:id="rId3"/>
    <p:sldId id="259" r:id="rId4"/>
    <p:sldId id="270" r:id="rId5"/>
    <p:sldId id="310" r:id="rId6"/>
    <p:sldId id="271" r:id="rId7"/>
    <p:sldId id="274" r:id="rId8"/>
    <p:sldId id="275" r:id="rId9"/>
    <p:sldId id="276" r:id="rId10"/>
    <p:sldId id="277" r:id="rId11"/>
    <p:sldId id="311" r:id="rId12"/>
    <p:sldId id="312" r:id="rId13"/>
    <p:sldId id="278" r:id="rId14"/>
    <p:sldId id="279" r:id="rId15"/>
    <p:sldId id="280" r:id="rId16"/>
    <p:sldId id="313" r:id="rId17"/>
    <p:sldId id="282" r:id="rId18"/>
    <p:sldId id="283" r:id="rId19"/>
    <p:sldId id="284" r:id="rId20"/>
    <p:sldId id="314" r:id="rId21"/>
    <p:sldId id="286" r:id="rId22"/>
    <p:sldId id="287" r:id="rId23"/>
    <p:sldId id="288" r:id="rId24"/>
    <p:sldId id="315" r:id="rId25"/>
    <p:sldId id="289" r:id="rId26"/>
    <p:sldId id="316" r:id="rId27"/>
    <p:sldId id="317" r:id="rId28"/>
    <p:sldId id="290" r:id="rId29"/>
    <p:sldId id="291" r:id="rId30"/>
    <p:sldId id="305" r:id="rId31"/>
    <p:sldId id="292" r:id="rId32"/>
    <p:sldId id="318" r:id="rId33"/>
    <p:sldId id="293" r:id="rId34"/>
    <p:sldId id="294" r:id="rId35"/>
    <p:sldId id="295" r:id="rId36"/>
    <p:sldId id="296" r:id="rId37"/>
    <p:sldId id="297" r:id="rId38"/>
    <p:sldId id="299" r:id="rId39"/>
    <p:sldId id="29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2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50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6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47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1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13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93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2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8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72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2019-08-11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3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50169" y="2767280"/>
            <a:ext cx="749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RESONEMANGSUPPGIFTER MED * KAPITEL 4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831431" y="847288"/>
            <a:ext cx="6529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52 a</a:t>
            </a:r>
          </a:p>
          <a:p>
            <a:endParaRPr lang="sv-SE" sz="2800" b="1" dirty="0"/>
          </a:p>
          <a:p>
            <a:r>
              <a:rPr lang="sv-SE" sz="2800" dirty="0"/>
              <a:t>När Ibrahim ska räkna 7 ∙ 52 gör han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165D57-BA2B-4C4B-BE1D-E54E583A3391}"/>
              </a:ext>
            </a:extLst>
          </p:cNvPr>
          <p:cNvSpPr txBox="1"/>
          <p:nvPr/>
        </p:nvSpPr>
        <p:spPr>
          <a:xfrm>
            <a:off x="3974430" y="4625717"/>
            <a:ext cx="424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hur Ibrahim tänker.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20030F-A673-4804-B7FA-D3B2C461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49" y="3143000"/>
            <a:ext cx="8724901" cy="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D5A2C7F-CD89-4770-B8A1-F79614F38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93" y="1390221"/>
            <a:ext cx="5869840" cy="347219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1546" y="286925"/>
            <a:ext cx="58453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61 b</a:t>
            </a:r>
          </a:p>
          <a:p>
            <a:endParaRPr lang="sv-SE" sz="2800" b="1" dirty="0"/>
          </a:p>
          <a:p>
            <a:r>
              <a:rPr lang="sv-SE" sz="2800" dirty="0"/>
              <a:t>Rikard köper de näst billigaste sportskorna till sina tre barn och till sig själv.</a:t>
            </a:r>
          </a:p>
          <a:p>
            <a:endParaRPr lang="sv-SE" sz="2800" dirty="0"/>
          </a:p>
          <a:p>
            <a:r>
              <a:rPr lang="sv-SE" sz="2800" dirty="0"/>
              <a:t>När Rikard ska räkna ut hur mycket han ska betala för skorna så tänker han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165D57-BA2B-4C4B-BE1D-E54E583A3391}"/>
              </a:ext>
            </a:extLst>
          </p:cNvPr>
          <p:cNvSpPr txBox="1"/>
          <p:nvPr/>
        </p:nvSpPr>
        <p:spPr>
          <a:xfrm>
            <a:off x="1276950" y="5467582"/>
            <a:ext cx="401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hur Rikard tänker.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D0515BF-98EF-46EE-AA53-E0A9E3776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18" y="4547812"/>
            <a:ext cx="6667501" cy="6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458452" y="2736502"/>
            <a:ext cx="7275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62</a:t>
            </a:r>
          </a:p>
          <a:p>
            <a:endParaRPr lang="sv-SE" sz="2800" b="1" dirty="0"/>
          </a:p>
          <a:p>
            <a:r>
              <a:rPr lang="sv-SE" sz="2800" dirty="0"/>
              <a:t>Förklara varför 4 ∙ 700 är lika mycket som 40 ∙ 70.</a:t>
            </a:r>
          </a:p>
        </p:txBody>
      </p:sp>
    </p:spTree>
    <p:extLst>
      <p:ext uri="{BB962C8B-B14F-4D97-AF65-F5344CB8AC3E}">
        <p14:creationId xmlns:p14="http://schemas.microsoft.com/office/powerpoint/2010/main" val="42935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493135" y="2459504"/>
            <a:ext cx="5205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4.3</a:t>
            </a:r>
          </a:p>
          <a:p>
            <a:pPr algn="ctr"/>
            <a:r>
              <a:rPr lang="sv-SE" sz="4000" b="1" dirty="0"/>
              <a:t>DIVISION MED TAL SOM SLUTAR PÅ NOLL</a:t>
            </a:r>
          </a:p>
        </p:txBody>
      </p:sp>
    </p:spTree>
    <p:extLst>
      <p:ext uri="{BB962C8B-B14F-4D97-AF65-F5344CB8AC3E}">
        <p14:creationId xmlns:p14="http://schemas.microsoft.com/office/powerpoint/2010/main" val="393610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406316" y="2090172"/>
            <a:ext cx="2470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71</a:t>
            </a:r>
          </a:p>
          <a:p>
            <a:endParaRPr lang="sv-SE" sz="2800" b="1" dirty="0"/>
          </a:p>
          <a:p>
            <a:r>
              <a:rPr lang="sv-SE" sz="2800" dirty="0"/>
              <a:t>Förklara varför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6FADA3D-2F89-4F8E-BD24-9606ADED92B7}"/>
              </a:ext>
            </a:extLst>
          </p:cNvPr>
          <p:cNvSpPr txBox="1"/>
          <p:nvPr/>
        </p:nvSpPr>
        <p:spPr>
          <a:xfrm>
            <a:off x="5571962" y="2951947"/>
            <a:ext cx="363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är lika mycket som        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BEF685A-364B-443C-BB46-15B021CAB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731" y="2896511"/>
            <a:ext cx="699837" cy="82886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037020F-96D1-4439-92FE-7F17F6150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05" y="2896511"/>
            <a:ext cx="507765" cy="8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04488" y="1118789"/>
            <a:ext cx="3583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78</a:t>
            </a:r>
          </a:p>
          <a:p>
            <a:endParaRPr lang="sv-SE" sz="2800" b="1" dirty="0"/>
          </a:p>
          <a:p>
            <a:r>
              <a:rPr lang="sv-SE" sz="2800" dirty="0" err="1"/>
              <a:t>Yasmine</a:t>
            </a:r>
            <a:r>
              <a:rPr lang="sv-SE" sz="2800" dirty="0"/>
              <a:t> räknar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C308E26-83FA-4C6B-8CBB-DF1557D195B3}"/>
              </a:ext>
            </a:extLst>
          </p:cNvPr>
          <p:cNvSpPr txBox="1"/>
          <p:nvPr/>
        </p:nvSpPr>
        <p:spPr>
          <a:xfrm>
            <a:off x="3666814" y="5215991"/>
            <a:ext cx="485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vart nollorna tar vägen.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CF73736-9976-418D-B17E-8251E3A9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22" y="2879144"/>
            <a:ext cx="5545555" cy="19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42673" y="1118788"/>
            <a:ext cx="7106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87 a</a:t>
            </a:r>
          </a:p>
          <a:p>
            <a:endParaRPr lang="sv-SE" sz="2800" b="1" dirty="0"/>
          </a:p>
          <a:p>
            <a:r>
              <a:rPr lang="sv-SE" sz="2800" dirty="0"/>
              <a:t>När Noomi räknar 450/50 så räknar hon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C308E26-83FA-4C6B-8CBB-DF1557D195B3}"/>
              </a:ext>
            </a:extLst>
          </p:cNvPr>
          <p:cNvSpPr txBox="1"/>
          <p:nvPr/>
        </p:nvSpPr>
        <p:spPr>
          <a:xfrm>
            <a:off x="3666812" y="5215991"/>
            <a:ext cx="485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varför man kan göra så.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70FF28-03A8-4A87-8B85-2837B5697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74" y="2849079"/>
            <a:ext cx="6799848" cy="20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680652" y="2151727"/>
            <a:ext cx="4830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4.4</a:t>
            </a:r>
          </a:p>
          <a:p>
            <a:pPr algn="ctr"/>
            <a:r>
              <a:rPr lang="sv-SE" sz="4000" b="1" dirty="0"/>
              <a:t>AVRUNDNING </a:t>
            </a:r>
          </a:p>
          <a:p>
            <a:pPr algn="ctr"/>
            <a:r>
              <a:rPr lang="sv-SE" sz="4000" b="1" dirty="0"/>
              <a:t>OCH ÖVERSLAGSRÄKNING</a:t>
            </a:r>
          </a:p>
        </p:txBody>
      </p:sp>
    </p:spTree>
    <p:extLst>
      <p:ext uri="{BB962C8B-B14F-4D97-AF65-F5344CB8AC3E}">
        <p14:creationId xmlns:p14="http://schemas.microsoft.com/office/powerpoint/2010/main" val="31557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023363" y="2090172"/>
            <a:ext cx="814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94</a:t>
            </a:r>
          </a:p>
          <a:p>
            <a:endParaRPr lang="sv-SE" sz="2800" b="1" dirty="0"/>
          </a:p>
          <a:p>
            <a:r>
              <a:rPr lang="sv-SE" sz="2800" dirty="0"/>
              <a:t>Elias tycker att man kan avrunda 45 till både 40 och 50.</a:t>
            </a:r>
          </a:p>
          <a:p>
            <a:endParaRPr lang="sv-SE" sz="2800" dirty="0"/>
          </a:p>
          <a:p>
            <a:r>
              <a:rPr lang="sv-SE" sz="2800" dirty="0"/>
              <a:t>Vad tycker du?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2706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21132" y="1128579"/>
            <a:ext cx="3749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102</a:t>
            </a:r>
          </a:p>
          <a:p>
            <a:endParaRPr lang="sv-SE" sz="2800" b="1" dirty="0"/>
          </a:p>
          <a:p>
            <a:r>
              <a:rPr lang="sv-SE" sz="2800" dirty="0"/>
              <a:t>Victoria avrundar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E414203-A8BC-45EB-A7DF-0F66D5433E2B}"/>
              </a:ext>
            </a:extLst>
          </p:cNvPr>
          <p:cNvSpPr txBox="1"/>
          <p:nvPr/>
        </p:nvSpPr>
        <p:spPr>
          <a:xfrm>
            <a:off x="4152953" y="4986706"/>
            <a:ext cx="388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Är avrundningen korrekt?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A73027E-0778-411A-AAD8-3C677801D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701" y="2911332"/>
            <a:ext cx="6704598" cy="16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42673" y="2151727"/>
            <a:ext cx="7106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4.1 </a:t>
            </a:r>
          </a:p>
          <a:p>
            <a:pPr algn="ctr"/>
            <a:r>
              <a:rPr lang="sv-SE" sz="4000" b="1" dirty="0"/>
              <a:t>MULTIPLIKATION OCH DIVISION MED </a:t>
            </a:r>
          </a:p>
          <a:p>
            <a:pPr algn="ctr"/>
            <a:r>
              <a:rPr lang="sv-SE" sz="4000" b="1" dirty="0"/>
              <a:t>10, 100 och 1000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82252" y="1112537"/>
            <a:ext cx="7427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108</a:t>
            </a:r>
          </a:p>
          <a:p>
            <a:endParaRPr lang="sv-SE" sz="2800" b="1" dirty="0"/>
          </a:p>
          <a:p>
            <a:r>
              <a:rPr lang="sv-SE" sz="2800" dirty="0"/>
              <a:t>Vem tycker du gör den bästa överslagsräkningen?</a:t>
            </a:r>
          </a:p>
          <a:p>
            <a:r>
              <a:rPr lang="sv-SE" sz="2800" dirty="0"/>
              <a:t>Varför tycker du det?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D1720B4-4141-497A-8FE4-F0846DBC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48" y="3189407"/>
            <a:ext cx="9029701" cy="22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11094" y="2767280"/>
            <a:ext cx="2969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4.5</a:t>
            </a:r>
          </a:p>
          <a:p>
            <a:pPr algn="ctr"/>
            <a:r>
              <a:rPr lang="sv-SE" sz="4000" b="1" dirty="0"/>
              <a:t>BRÅK</a:t>
            </a:r>
          </a:p>
        </p:txBody>
      </p:sp>
    </p:spTree>
    <p:extLst>
      <p:ext uri="{BB962C8B-B14F-4D97-AF65-F5344CB8AC3E}">
        <p14:creationId xmlns:p14="http://schemas.microsoft.com/office/powerpoint/2010/main" val="113681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26792" y="1010704"/>
            <a:ext cx="2938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115</a:t>
            </a:r>
          </a:p>
          <a:p>
            <a:endParaRPr lang="sv-SE" sz="2800" b="1" dirty="0"/>
          </a:p>
          <a:p>
            <a:r>
              <a:rPr lang="sv-SE" sz="2800" dirty="0"/>
              <a:t>Vilket tal är störst? </a:t>
            </a:r>
          </a:p>
          <a:p>
            <a:r>
              <a:rPr lang="sv-SE" sz="2800" dirty="0"/>
              <a:t>Hur vet du det?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A29AF25-B93E-4FFF-9535-F7D37882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40" y="3476818"/>
            <a:ext cx="3390900" cy="14490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C0AD436-1FCA-4000-9D97-D946401D3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61" y="3476818"/>
            <a:ext cx="3467100" cy="14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36518" y="1443841"/>
            <a:ext cx="7718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120</a:t>
            </a:r>
          </a:p>
          <a:p>
            <a:endParaRPr lang="sv-SE" sz="2800" b="1" dirty="0"/>
          </a:p>
          <a:p>
            <a:r>
              <a:rPr lang="sv-SE" sz="2800" dirty="0"/>
              <a:t>Noas pappa säger att Noa ska få höjd månadspeng med en fjärdedel. </a:t>
            </a:r>
          </a:p>
          <a:p>
            <a:r>
              <a:rPr lang="sv-SE" sz="2800" dirty="0"/>
              <a:t>Då säger Noa att han vill att den ska höjas med en femtedel istället.</a:t>
            </a:r>
          </a:p>
          <a:p>
            <a:endParaRPr lang="sv-SE" sz="2800" dirty="0"/>
          </a:p>
          <a:p>
            <a:r>
              <a:rPr lang="sv-SE" sz="2800" dirty="0"/>
              <a:t>Vad tror du att pappa svarar då?</a:t>
            </a:r>
          </a:p>
          <a:p>
            <a:r>
              <a:rPr lang="sv-SE" sz="2800" dirty="0"/>
              <a:t>Varför tror du det?</a:t>
            </a:r>
          </a:p>
        </p:txBody>
      </p:sp>
    </p:spTree>
    <p:extLst>
      <p:ext uri="{BB962C8B-B14F-4D97-AF65-F5344CB8AC3E}">
        <p14:creationId xmlns:p14="http://schemas.microsoft.com/office/powerpoint/2010/main" val="12435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26792" y="1010704"/>
            <a:ext cx="2938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122</a:t>
            </a:r>
          </a:p>
          <a:p>
            <a:endParaRPr lang="sv-SE" sz="2800" b="1" dirty="0"/>
          </a:p>
          <a:p>
            <a:r>
              <a:rPr lang="sv-SE" sz="2800" dirty="0"/>
              <a:t>Vilket tal är störst? </a:t>
            </a:r>
          </a:p>
          <a:p>
            <a:r>
              <a:rPr lang="sv-SE" sz="2800" dirty="0"/>
              <a:t>Hur vet du det?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A98C30A-6CEA-41EF-B9A7-08EC3311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40" y="3527508"/>
            <a:ext cx="3429000" cy="1487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DC582FF-F43C-4917-BC2E-6DC772922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660" y="3432175"/>
            <a:ext cx="3619500" cy="15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701715" y="847288"/>
            <a:ext cx="478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128</a:t>
            </a:r>
          </a:p>
          <a:p>
            <a:endParaRPr lang="sv-SE" sz="2800" b="1" dirty="0"/>
          </a:p>
          <a:p>
            <a:r>
              <a:rPr lang="sv-SE" sz="2800" dirty="0"/>
              <a:t>Vad tycker du om </a:t>
            </a:r>
            <a:r>
              <a:rPr lang="sv-SE" sz="2800" dirty="0" err="1"/>
              <a:t>Jeminas</a:t>
            </a:r>
            <a:r>
              <a:rPr lang="sv-SE" sz="2800" dirty="0"/>
              <a:t> svar?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B850FC-D9CA-4265-B968-0C5DF740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79" y="2318200"/>
            <a:ext cx="4968040" cy="36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26792" y="1010704"/>
            <a:ext cx="2938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133</a:t>
            </a:r>
          </a:p>
          <a:p>
            <a:endParaRPr lang="sv-SE" sz="2800" b="1" dirty="0"/>
          </a:p>
          <a:p>
            <a:r>
              <a:rPr lang="sv-SE" sz="2800" dirty="0"/>
              <a:t>Vilket tal är störst? </a:t>
            </a:r>
          </a:p>
          <a:p>
            <a:r>
              <a:rPr lang="sv-SE" sz="2800" dirty="0"/>
              <a:t>Hur vet du det?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D5C272-FF5C-4C4D-B2C6-EEF690ED0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35" y="3416133"/>
            <a:ext cx="3467100" cy="158253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C5631A8-D1CD-47AE-A339-FE3B51AC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67" y="3454266"/>
            <a:ext cx="3581400" cy="1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61447" y="654783"/>
            <a:ext cx="3469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137</a:t>
            </a:r>
          </a:p>
          <a:p>
            <a:endParaRPr lang="sv-SE" sz="2800" b="1" dirty="0"/>
          </a:p>
          <a:p>
            <a:r>
              <a:rPr lang="sv-SE" sz="2800" dirty="0"/>
              <a:t>Vem har rätt? 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5CDDA75-322E-4932-919A-864E3074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15" y="3062202"/>
            <a:ext cx="4076700" cy="265026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A34A075-61DD-40B4-8F76-C893B340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183" y="2470665"/>
            <a:ext cx="4843102" cy="35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70968" y="2459504"/>
            <a:ext cx="3450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4.6</a:t>
            </a:r>
          </a:p>
          <a:p>
            <a:pPr algn="ctr"/>
            <a:r>
              <a:rPr lang="sv-SE" sz="4000" b="1" dirty="0"/>
              <a:t>TEMA</a:t>
            </a:r>
          </a:p>
          <a:p>
            <a:pPr algn="ctr"/>
            <a:r>
              <a:rPr lang="sv-SE" sz="4000" b="1" dirty="0"/>
              <a:t>MARKNAD</a:t>
            </a:r>
          </a:p>
        </p:txBody>
      </p:sp>
    </p:spTree>
    <p:extLst>
      <p:ext uri="{BB962C8B-B14F-4D97-AF65-F5344CB8AC3E}">
        <p14:creationId xmlns:p14="http://schemas.microsoft.com/office/powerpoint/2010/main" val="242095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015282" y="1228397"/>
            <a:ext cx="81614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146</a:t>
            </a:r>
          </a:p>
          <a:p>
            <a:endParaRPr lang="sv-SE" sz="2800" dirty="0"/>
          </a:p>
          <a:p>
            <a:r>
              <a:rPr lang="sv-SE" sz="2800" dirty="0"/>
              <a:t>Farmor hittade ett stånd där man sålde kökshanddukar för 38 kr styck. </a:t>
            </a:r>
          </a:p>
          <a:p>
            <a:r>
              <a:rPr lang="sv-SE" sz="2800" dirty="0"/>
              <a:t>Hon behövde sex nya handdukar och gjorde en överslagsräkning för att se hur mycket det ungefär skulle kosta.</a:t>
            </a:r>
          </a:p>
          <a:p>
            <a:endParaRPr lang="sv-SE" sz="2800" dirty="0"/>
          </a:p>
          <a:p>
            <a:r>
              <a:rPr lang="sv-SE" sz="2800" dirty="0"/>
              <a:t>Hur tror du farmor räknade?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6855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013705" y="847288"/>
            <a:ext cx="6718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</a:t>
            </a:r>
          </a:p>
          <a:p>
            <a:endParaRPr lang="sv-SE" sz="2800" b="1" dirty="0"/>
          </a:p>
          <a:p>
            <a:r>
              <a:rPr lang="sv-SE" sz="2800" dirty="0"/>
              <a:t>Hur tänker du när du ska räkna ut hur mycket sedlarna är värda sammanlagt?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B607211-0B7E-4341-86EF-28B34D5E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76" y="3038287"/>
            <a:ext cx="7395803" cy="26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78496" y="567106"/>
            <a:ext cx="68612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147</a:t>
            </a:r>
          </a:p>
          <a:p>
            <a:r>
              <a:rPr lang="sv-SE" sz="2800" dirty="0"/>
              <a:t>I ett stånd såldes hemkokad sylt.</a:t>
            </a:r>
          </a:p>
          <a:p>
            <a:r>
              <a:rPr lang="sv-SE" sz="2800" dirty="0"/>
              <a:t>Mamma köpte två burkar blåbärssylt och tre burkar hallonsylt. </a:t>
            </a:r>
          </a:p>
          <a:p>
            <a:endParaRPr lang="sv-SE" sz="2800" dirty="0"/>
          </a:p>
          <a:p>
            <a:r>
              <a:rPr lang="sv-SE" sz="2800" dirty="0" err="1"/>
              <a:t>Ayden</a:t>
            </a:r>
            <a:r>
              <a:rPr lang="sv-SE" sz="2800" dirty="0"/>
              <a:t> påstod att det kostade lika mycket som fyra burkar hjortronsylt.</a:t>
            </a:r>
          </a:p>
          <a:p>
            <a:r>
              <a:rPr lang="sv-SE" sz="2800" dirty="0"/>
              <a:t>Hade </a:t>
            </a:r>
            <a:r>
              <a:rPr lang="sv-SE" sz="2800" dirty="0" err="1"/>
              <a:t>Ayden</a:t>
            </a:r>
            <a:r>
              <a:rPr lang="sv-SE" sz="2800" dirty="0"/>
              <a:t> rätt eller fel?</a:t>
            </a:r>
          </a:p>
          <a:p>
            <a:endParaRPr lang="sv-SE" sz="2800" dirty="0"/>
          </a:p>
          <a:p>
            <a:r>
              <a:rPr lang="sv-SE" sz="2800" dirty="0"/>
              <a:t>Förklara hur du tror att </a:t>
            </a:r>
            <a:r>
              <a:rPr lang="sv-SE" sz="2800" dirty="0" err="1"/>
              <a:t>Ayden</a:t>
            </a:r>
            <a:r>
              <a:rPr lang="sv-SE" sz="2800" dirty="0"/>
              <a:t> gjorde för att räkna ut det så snabbt.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EB1AF69-5582-457D-8621-DEEAD2D12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790" y="1962998"/>
            <a:ext cx="4186990" cy="29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68336" y="2721114"/>
            <a:ext cx="545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BLANDADE UPPGIFTER</a:t>
            </a:r>
          </a:p>
        </p:txBody>
      </p:sp>
    </p:spTree>
    <p:extLst>
      <p:ext uri="{BB962C8B-B14F-4D97-AF65-F5344CB8AC3E}">
        <p14:creationId xmlns:p14="http://schemas.microsoft.com/office/powerpoint/2010/main" val="84111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89747" y="2090172"/>
            <a:ext cx="7812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161</a:t>
            </a:r>
          </a:p>
          <a:p>
            <a:endParaRPr lang="sv-SE" sz="2800" b="1" dirty="0"/>
          </a:p>
          <a:p>
            <a:r>
              <a:rPr lang="sv-SE" sz="2800" dirty="0"/>
              <a:t>Kevin säger att 20 ∙ 400 är lika mycket som 2 ∙ 4 000.</a:t>
            </a:r>
          </a:p>
          <a:p>
            <a:endParaRPr lang="sv-SE" sz="2800" dirty="0"/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7727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25052" y="1012954"/>
            <a:ext cx="83418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171 a</a:t>
            </a:r>
          </a:p>
          <a:p>
            <a:endParaRPr lang="sv-SE" sz="2800" b="1" dirty="0"/>
          </a:p>
          <a:p>
            <a:r>
              <a:rPr lang="sv-SE" sz="2800" dirty="0"/>
              <a:t>På en provräkning fanns den här uppgiften:</a:t>
            </a:r>
          </a:p>
          <a:p>
            <a:endParaRPr lang="sv-SE" sz="2800" dirty="0"/>
          </a:p>
          <a:p>
            <a:r>
              <a:rPr lang="sv-SE" sz="2800" dirty="0"/>
              <a:t>”Talet 2 400 divideras med 40. </a:t>
            </a:r>
          </a:p>
          <a:p>
            <a:r>
              <a:rPr lang="sv-SE" sz="2800" dirty="0"/>
              <a:t>Kvoten multipliceras med 500. Vad får man då?”</a:t>
            </a:r>
          </a:p>
          <a:p>
            <a:endParaRPr lang="sv-SE" sz="2800" dirty="0"/>
          </a:p>
          <a:p>
            <a:r>
              <a:rPr lang="sv-SE" sz="2800" dirty="0"/>
              <a:t>Astrid fick svaret 3 000 och Viktor fick svaret 30 000.</a:t>
            </a:r>
          </a:p>
          <a:p>
            <a:endParaRPr lang="sv-SE" sz="2800" dirty="0"/>
          </a:p>
          <a:p>
            <a:r>
              <a:rPr lang="sv-SE" sz="2800" dirty="0"/>
              <a:t>Hade någon av dem räknat rätt?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973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37326" y="847288"/>
            <a:ext cx="7117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176</a:t>
            </a:r>
          </a:p>
          <a:p>
            <a:endParaRPr lang="sv-SE" sz="2800" b="1" dirty="0"/>
          </a:p>
          <a:p>
            <a:r>
              <a:rPr lang="sv-SE" sz="2800" dirty="0"/>
              <a:t>Kan både Mimmi och Gustav ha avrundat rätt?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E08108A-5AC2-4ACC-B0E4-98E03560D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678" y="2832496"/>
            <a:ext cx="4678643" cy="3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98924" y="1925183"/>
            <a:ext cx="2221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179</a:t>
            </a:r>
          </a:p>
          <a:p>
            <a:endParaRPr lang="sv-SE" sz="2800" b="1" dirty="0"/>
          </a:p>
          <a:p>
            <a:r>
              <a:rPr lang="sv-SE" sz="2800" dirty="0"/>
              <a:t>Maryam äter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1878F60-6E36-442E-BA15-BD4DF54FB2A2}"/>
              </a:ext>
            </a:extLst>
          </p:cNvPr>
          <p:cNvSpPr txBox="1"/>
          <p:nvPr/>
        </p:nvSpPr>
        <p:spPr>
          <a:xfrm>
            <a:off x="6096000" y="2786958"/>
            <a:ext cx="184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av sin pizza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60DB6B-265E-4577-A7E1-C43665E8DCD8}"/>
              </a:ext>
            </a:extLst>
          </p:cNvPr>
          <p:cNvSpPr txBox="1"/>
          <p:nvPr/>
        </p:nvSpPr>
        <p:spPr>
          <a:xfrm>
            <a:off x="6725652" y="3571042"/>
            <a:ext cx="1211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av sin.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85E5386-4BEC-4666-AFCD-89F8F87C805F}"/>
              </a:ext>
            </a:extLst>
          </p:cNvPr>
          <p:cNvSpPr txBox="1"/>
          <p:nvPr/>
        </p:nvSpPr>
        <p:spPr>
          <a:xfrm>
            <a:off x="3398924" y="4569363"/>
            <a:ext cx="573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Vem har störst andel kvar av sin pizza?</a:t>
            </a:r>
          </a:p>
          <a:p>
            <a:r>
              <a:rPr lang="sv-SE" sz="2800" dirty="0"/>
              <a:t>Förklara hur du tänker.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96540FB-1765-43EE-82D6-055DF84E11A1}"/>
              </a:ext>
            </a:extLst>
          </p:cNvPr>
          <p:cNvSpPr txBox="1"/>
          <p:nvPr/>
        </p:nvSpPr>
        <p:spPr>
          <a:xfrm>
            <a:off x="3398924" y="3571042"/>
            <a:ext cx="251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och Hassan äter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7726D6-3209-4C3B-9A5B-A4A6A86A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08" y="2670436"/>
            <a:ext cx="403089" cy="85100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AFD2399-2B41-4E24-A87B-A71953F01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539" y="3429000"/>
            <a:ext cx="340106" cy="8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980820" y="3075057"/>
            <a:ext cx="223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TRÄNA</a:t>
            </a:r>
          </a:p>
        </p:txBody>
      </p:sp>
    </p:spTree>
    <p:extLst>
      <p:ext uri="{BB962C8B-B14F-4D97-AF65-F5344CB8AC3E}">
        <p14:creationId xmlns:p14="http://schemas.microsoft.com/office/powerpoint/2010/main" val="516556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72753" y="2736502"/>
            <a:ext cx="2352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196</a:t>
            </a:r>
          </a:p>
          <a:p>
            <a:endParaRPr lang="sv-SE" sz="2800" b="1" dirty="0"/>
          </a:p>
          <a:p>
            <a:r>
              <a:rPr lang="sv-SE" sz="2800" dirty="0"/>
              <a:t>Förklara varför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FFD72BF-3E16-4BF9-9822-C04C23E9B604}"/>
              </a:ext>
            </a:extLst>
          </p:cNvPr>
          <p:cNvSpPr txBox="1"/>
          <p:nvPr/>
        </p:nvSpPr>
        <p:spPr>
          <a:xfrm>
            <a:off x="5880433" y="3598277"/>
            <a:ext cx="279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är lika med           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1D00511-A87C-4D27-B9AE-824476B64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24" y="3303290"/>
            <a:ext cx="1171074" cy="111349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9812EB7-A049-4B79-909F-AB644314A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327" y="3392217"/>
            <a:ext cx="627652" cy="10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840578" y="3075057"/>
            <a:ext cx="251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UTVECKLA</a:t>
            </a:r>
          </a:p>
        </p:txBody>
      </p:sp>
    </p:spTree>
    <p:extLst>
      <p:ext uri="{BB962C8B-B14F-4D97-AF65-F5344CB8AC3E}">
        <p14:creationId xmlns:p14="http://schemas.microsoft.com/office/powerpoint/2010/main" val="1008652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016210" y="1080453"/>
            <a:ext cx="4159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209 a</a:t>
            </a:r>
          </a:p>
          <a:p>
            <a:endParaRPr lang="sv-SE" sz="2800" b="1" dirty="0"/>
          </a:p>
          <a:p>
            <a:r>
              <a:rPr lang="sv-SE" sz="2800" dirty="0"/>
              <a:t>Filip räknar 14 ∙ 25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F81AA5-F80D-488E-A1BF-E698EFFE2A5B}"/>
              </a:ext>
            </a:extLst>
          </p:cNvPr>
          <p:cNvSpPr txBox="1"/>
          <p:nvPr/>
        </p:nvSpPr>
        <p:spPr>
          <a:xfrm>
            <a:off x="4469399" y="5254327"/>
            <a:ext cx="32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hur Filip gör.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AC34BE1-AFE9-4B6E-ABCC-E029B1D47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2" y="2941370"/>
            <a:ext cx="8470496" cy="16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55431" y="1874728"/>
            <a:ext cx="3481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19</a:t>
            </a:r>
          </a:p>
          <a:p>
            <a:endParaRPr lang="sv-SE" sz="2800" b="1" dirty="0"/>
          </a:p>
          <a:p>
            <a:r>
              <a:rPr lang="sv-SE" sz="2800" dirty="0"/>
              <a:t>Vilket är mest </a:t>
            </a:r>
          </a:p>
          <a:p>
            <a:endParaRPr lang="sv-SE" sz="2800" dirty="0"/>
          </a:p>
          <a:p>
            <a:r>
              <a:rPr lang="sv-SE" sz="2800" dirty="0"/>
              <a:t>100 ∙ 0 eller 1 000 ∙ 0?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267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796715" y="1874728"/>
            <a:ext cx="8598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27</a:t>
            </a:r>
          </a:p>
          <a:p>
            <a:endParaRPr lang="sv-SE" sz="2800" b="1" dirty="0"/>
          </a:p>
          <a:p>
            <a:r>
              <a:rPr lang="sv-SE" sz="2800" dirty="0"/>
              <a:t>”Om man har tusen stycken tusenlappar är man miljonär”, säger Oscar.</a:t>
            </a:r>
          </a:p>
          <a:p>
            <a:endParaRPr lang="sv-SE" sz="2800" dirty="0"/>
          </a:p>
          <a:p>
            <a:r>
              <a:rPr lang="sv-SE" sz="2800" dirty="0"/>
              <a:t>Tänker han rätt?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2972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50695" y="847288"/>
            <a:ext cx="7090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28 a</a:t>
            </a:r>
          </a:p>
          <a:p>
            <a:endParaRPr lang="sv-SE" sz="2800" b="1" dirty="0"/>
          </a:p>
          <a:p>
            <a:r>
              <a:rPr lang="sv-SE" sz="2800" dirty="0"/>
              <a:t>När </a:t>
            </a:r>
            <a:r>
              <a:rPr lang="sv-SE" sz="2800" dirty="0" err="1"/>
              <a:t>Ximena</a:t>
            </a:r>
            <a:r>
              <a:rPr lang="sv-SE" sz="2800" dirty="0"/>
              <a:t> ska räkna ut 420/20 gör hon så här: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08A36AC-CCA9-4F67-A4B7-2E0A11EA6B2E}"/>
              </a:ext>
            </a:extLst>
          </p:cNvPr>
          <p:cNvSpPr txBox="1"/>
          <p:nvPr/>
        </p:nvSpPr>
        <p:spPr>
          <a:xfrm>
            <a:off x="2233863" y="5266888"/>
            <a:ext cx="772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varför det blir rätt svar är </a:t>
            </a:r>
            <a:r>
              <a:rPr lang="sv-SE" sz="2800" dirty="0" err="1"/>
              <a:t>Ximena</a:t>
            </a:r>
            <a:r>
              <a:rPr lang="sv-SE" sz="2800" dirty="0"/>
              <a:t> räknar så.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518998F-C1EF-49BC-AA38-ACC48FC6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63" y="2644492"/>
            <a:ext cx="7724273" cy="22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210409" y="2459504"/>
            <a:ext cx="5771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4.2</a:t>
            </a:r>
          </a:p>
          <a:p>
            <a:pPr algn="ctr"/>
            <a:r>
              <a:rPr lang="sv-SE" sz="4000" b="1" dirty="0"/>
              <a:t>MULTIPLIKATION MED TAL SOM SLUTAR PÅ NOLL</a:t>
            </a:r>
          </a:p>
        </p:txBody>
      </p:sp>
    </p:spTree>
    <p:extLst>
      <p:ext uri="{BB962C8B-B14F-4D97-AF65-F5344CB8AC3E}">
        <p14:creationId xmlns:p14="http://schemas.microsoft.com/office/powerpoint/2010/main" val="318516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89747" y="2090172"/>
            <a:ext cx="78125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40</a:t>
            </a:r>
          </a:p>
          <a:p>
            <a:endParaRPr lang="sv-SE" sz="2800" b="1" dirty="0"/>
          </a:p>
          <a:p>
            <a:r>
              <a:rPr lang="sv-SE" sz="2800" dirty="0"/>
              <a:t>Agnes säger att 70 ∙ 300 är lika mycket som 7000 ∙ 3.</a:t>
            </a:r>
          </a:p>
          <a:p>
            <a:endParaRPr lang="sv-SE" sz="2800" dirty="0"/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41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625560" y="2521059"/>
            <a:ext cx="6940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50</a:t>
            </a:r>
          </a:p>
          <a:p>
            <a:endParaRPr lang="sv-SE" sz="2800" b="1" dirty="0"/>
          </a:p>
          <a:p>
            <a:r>
              <a:rPr lang="sv-SE" sz="2800" dirty="0"/>
              <a:t>Hur kan du förklara att produkten av 4 och 300 </a:t>
            </a:r>
          </a:p>
          <a:p>
            <a:r>
              <a:rPr lang="sv-SE" sz="2800" dirty="0"/>
              <a:t>är lika med produkten av 3 och 400?</a:t>
            </a:r>
          </a:p>
        </p:txBody>
      </p:sp>
    </p:spTree>
    <p:extLst>
      <p:ext uri="{BB962C8B-B14F-4D97-AF65-F5344CB8AC3E}">
        <p14:creationId xmlns:p14="http://schemas.microsoft.com/office/powerpoint/2010/main" val="3747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1043</TotalTime>
  <Words>695</Words>
  <Application>Microsoft Office PowerPoint</Application>
  <PresentationFormat>Bredbild</PresentationFormat>
  <Paragraphs>167</Paragraphs>
  <Slides>39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2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79</cp:revision>
  <dcterms:created xsi:type="dcterms:W3CDTF">2019-08-04T10:07:00Z</dcterms:created>
  <dcterms:modified xsi:type="dcterms:W3CDTF">2019-08-11T19:17:52Z</dcterms:modified>
</cp:coreProperties>
</file>