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46" r:id="rId2"/>
    <p:sldId id="351" r:id="rId3"/>
    <p:sldId id="352" r:id="rId4"/>
    <p:sldId id="354" r:id="rId5"/>
    <p:sldId id="356" r:id="rId6"/>
    <p:sldId id="357" r:id="rId7"/>
    <p:sldId id="358" r:id="rId8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83" autoAdjust="0"/>
    <p:restoredTop sz="99052" autoAdjust="0"/>
  </p:normalViewPr>
  <p:slideViewPr>
    <p:cSldViewPr snapToGrid="0" snapToObjects="1">
      <p:cViewPr>
        <p:scale>
          <a:sx n="117" d="100"/>
          <a:sy n="117" d="100"/>
        </p:scale>
        <p:origin x="1160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2020-02-25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2020-02-25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2020-02-25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2020-02-25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2020-02-25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2020-02-25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2020-02-25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3F1C67A-8AA1-F341-A3C1-5CA811463FE4}"/>
              </a:ext>
            </a:extLst>
          </p:cNvPr>
          <p:cNvSpPr/>
          <p:nvPr/>
        </p:nvSpPr>
        <p:spPr>
          <a:xfrm>
            <a:off x="3887618" y="1057063"/>
            <a:ext cx="14155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Äldre mått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25B36FC-F9F7-214A-9CAB-D769699E3DE9}"/>
              </a:ext>
            </a:extLst>
          </p:cNvPr>
          <p:cNvSpPr/>
          <p:nvPr/>
        </p:nvSpPr>
        <p:spPr>
          <a:xfrm>
            <a:off x="1892177" y="1452272"/>
            <a:ext cx="5603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Förr i tiden användes ofta mått som utgick från kroppsdelar när man mätte hur långa föremål var. </a:t>
            </a:r>
          </a:p>
        </p:txBody>
      </p:sp>
      <p:sp>
        <p:nvSpPr>
          <p:cNvPr id="21" name="Rektangel 1">
            <a:extLst>
              <a:ext uri="{FF2B5EF4-FFF2-40B4-BE49-F238E27FC236}">
                <a16:creationId xmlns:a16="http://schemas.microsoft.com/office/drawing/2014/main" id="{D19443FA-9343-104D-8223-17FF04181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18" y="55175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>
                <a:latin typeface="+mn-lt"/>
              </a:rPr>
              <a:t>5.1		              Från större till mindre längdenheter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267D91E9-9A4F-BA4D-91DF-2236C2075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90875"/>
            <a:ext cx="1161498" cy="384895"/>
          </a:xfrm>
          <a:prstGeom prst="rect">
            <a:avLst/>
          </a:prstGeo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5323F538-D76F-9645-B637-4BB8420DC296}"/>
              </a:ext>
            </a:extLst>
          </p:cNvPr>
          <p:cNvSpPr/>
          <p:nvPr/>
        </p:nvSpPr>
        <p:spPr>
          <a:xfrm>
            <a:off x="1534811" y="2397506"/>
            <a:ext cx="6074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Några vanliga längdmått var </a:t>
            </a:r>
            <a:r>
              <a:rPr lang="sv-SE" sz="2000" dirty="0">
                <a:solidFill>
                  <a:srgbClr val="C00000"/>
                </a:solidFill>
              </a:rPr>
              <a:t>aln, fot, tvärhand </a:t>
            </a:r>
            <a:r>
              <a:rPr lang="sv-SE" sz="2000" dirty="0"/>
              <a:t>och</a:t>
            </a:r>
            <a:r>
              <a:rPr lang="sv-SE" sz="2000" dirty="0">
                <a:solidFill>
                  <a:srgbClr val="C00000"/>
                </a:solidFill>
              </a:rPr>
              <a:t> tum</a:t>
            </a:r>
            <a:r>
              <a:rPr lang="sv-SE" sz="2000" dirty="0"/>
              <a:t>.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5719A75-8D35-7643-971D-953E86C7E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02" y="2879539"/>
            <a:ext cx="3087549" cy="2157651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227682F4-50B9-1B46-A7DB-07C118C7BE5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7618" y="3835185"/>
            <a:ext cx="1787915" cy="950063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D806A988-C6CA-4E41-977A-A7532320F07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0914" y="3327574"/>
            <a:ext cx="960514" cy="1406894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19E350D-F103-C44E-85B0-EFEEE621BCF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6809" y="3323265"/>
            <a:ext cx="778595" cy="1411203"/>
          </a:xfrm>
          <a:prstGeom prst="rect">
            <a:avLst/>
          </a:prstGeom>
        </p:spPr>
      </p:pic>
      <p:sp>
        <p:nvSpPr>
          <p:cNvPr id="34" name="Rektangel 33">
            <a:extLst>
              <a:ext uri="{FF2B5EF4-FFF2-40B4-BE49-F238E27FC236}">
                <a16:creationId xmlns:a16="http://schemas.microsoft.com/office/drawing/2014/main" id="{C688D9E3-2D2D-2B42-B055-DD527439B7E2}"/>
              </a:ext>
            </a:extLst>
          </p:cNvPr>
          <p:cNvSpPr/>
          <p:nvPr/>
        </p:nvSpPr>
        <p:spPr>
          <a:xfrm>
            <a:off x="1483286" y="5359895"/>
            <a:ext cx="6982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Först i slutet av 1800-talet fick vi vårt nuvarande </a:t>
            </a:r>
            <a:r>
              <a:rPr lang="sv-SE" sz="2000" i="1" dirty="0">
                <a:solidFill>
                  <a:srgbClr val="C00000"/>
                </a:solidFill>
              </a:rPr>
              <a:t>metersystem</a:t>
            </a:r>
            <a:r>
              <a:rPr lang="sv-SE" sz="2000" dirty="0"/>
              <a:t>. 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309D7E6D-665D-5C47-8F96-F13FC5831C52}"/>
              </a:ext>
            </a:extLst>
          </p:cNvPr>
          <p:cNvSpPr/>
          <p:nvPr/>
        </p:nvSpPr>
        <p:spPr>
          <a:xfrm>
            <a:off x="1091563" y="5895217"/>
            <a:ext cx="775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Nu är våra vanliga mått </a:t>
            </a:r>
            <a:r>
              <a:rPr lang="sv-SE" sz="2000" dirty="0">
                <a:solidFill>
                  <a:srgbClr val="C00000"/>
                </a:solidFill>
              </a:rPr>
              <a:t>meter, decimeter, centimeter </a:t>
            </a:r>
            <a:r>
              <a:rPr lang="sv-SE" sz="2000" dirty="0"/>
              <a:t>och </a:t>
            </a:r>
            <a:r>
              <a:rPr lang="sv-SE" sz="2000" dirty="0">
                <a:solidFill>
                  <a:srgbClr val="C00000"/>
                </a:solidFill>
              </a:rPr>
              <a:t>millimeter.</a:t>
            </a:r>
            <a:r>
              <a:rPr lang="sv-SE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5085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8" grpId="0"/>
      <p:bldP spid="34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12C950A3-8942-EC41-927D-6D18E43DFE9F}"/>
              </a:ext>
            </a:extLst>
          </p:cNvPr>
          <p:cNvGrpSpPr/>
          <p:nvPr/>
        </p:nvGrpSpPr>
        <p:grpSpPr>
          <a:xfrm>
            <a:off x="1018178" y="484914"/>
            <a:ext cx="7256537" cy="4952717"/>
            <a:chOff x="2154908" y="-119743"/>
            <a:chExt cx="5039614" cy="5325178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2915B06B-C3B1-624C-9F4A-E792DB8F2383}"/>
                </a:ext>
              </a:extLst>
            </p:cNvPr>
            <p:cNvSpPr/>
            <p:nvPr/>
          </p:nvSpPr>
          <p:spPr>
            <a:xfrm>
              <a:off x="2154908" y="51631"/>
              <a:ext cx="5039614" cy="5153804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37E638DD-C1EE-1043-988E-D429A997C1BB}"/>
                </a:ext>
              </a:extLst>
            </p:cNvPr>
            <p:cNvSpPr txBox="1"/>
            <p:nvPr/>
          </p:nvSpPr>
          <p:spPr>
            <a:xfrm>
              <a:off x="4375392" y="-119743"/>
              <a:ext cx="649407" cy="3309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  <a:latin typeface="+mn-lt"/>
                </a:rPr>
                <a:t>AKTIVITET</a:t>
              </a:r>
            </a:p>
          </p:txBody>
        </p:sp>
      </p:grpSp>
      <p:sp>
        <p:nvSpPr>
          <p:cNvPr id="8" name="Rektangel 7">
            <a:extLst>
              <a:ext uri="{FF2B5EF4-FFF2-40B4-BE49-F238E27FC236}">
                <a16:creationId xmlns:a16="http://schemas.microsoft.com/office/drawing/2014/main" id="{23F1C67A-8AA1-F341-A3C1-5CA811463FE4}"/>
              </a:ext>
            </a:extLst>
          </p:cNvPr>
          <p:cNvSpPr/>
          <p:nvPr/>
        </p:nvSpPr>
        <p:spPr>
          <a:xfrm>
            <a:off x="3799648" y="859169"/>
            <a:ext cx="2180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E2903"/>
                </a:solidFill>
                <a:latin typeface="+mn-lt"/>
              </a:rPr>
              <a:t>Kroppsmätning</a:t>
            </a:r>
            <a:endParaRPr lang="sv-SE" i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900F205-526D-964D-B293-B1CB3DE1124F}"/>
              </a:ext>
            </a:extLst>
          </p:cNvPr>
          <p:cNvSpPr/>
          <p:nvPr/>
        </p:nvSpPr>
        <p:spPr>
          <a:xfrm>
            <a:off x="3133425" y="1281943"/>
            <a:ext cx="965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n-lt"/>
              </a:rPr>
              <a:t>Materiel:</a:t>
            </a:r>
            <a:endParaRPr lang="sv-SE" sz="1600" b="1" dirty="0">
              <a:effectLst/>
              <a:latin typeface="+mn-lt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00AE672-160E-2849-99C0-9969BE35FB88}"/>
              </a:ext>
            </a:extLst>
          </p:cNvPr>
          <p:cNvSpPr/>
          <p:nvPr/>
        </p:nvSpPr>
        <p:spPr>
          <a:xfrm>
            <a:off x="3133425" y="1613545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n-lt"/>
              </a:rPr>
              <a:t>Antal deltagare:</a:t>
            </a:r>
            <a:endParaRPr lang="sv-SE" sz="1600" b="1" dirty="0">
              <a:effectLst/>
              <a:latin typeface="+mn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963BA2A-2FD3-7F46-AE5D-83B98F0F449D}"/>
              </a:ext>
            </a:extLst>
          </p:cNvPr>
          <p:cNvSpPr/>
          <p:nvPr/>
        </p:nvSpPr>
        <p:spPr>
          <a:xfrm>
            <a:off x="4533408" y="1622223"/>
            <a:ext cx="648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n-lt"/>
              </a:rPr>
              <a:t>2-3 </a:t>
            </a:r>
            <a:r>
              <a:rPr lang="sv-SE" sz="1600" dirty="0" err="1">
                <a:latin typeface="+mn-lt"/>
              </a:rPr>
              <a:t>st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25B36FC-F9F7-214A-9CAB-D769699E3DE9}"/>
              </a:ext>
            </a:extLst>
          </p:cNvPr>
          <p:cNvSpPr/>
          <p:nvPr/>
        </p:nvSpPr>
        <p:spPr>
          <a:xfrm>
            <a:off x="3957225" y="1281943"/>
            <a:ext cx="46925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Måttband och/eller linjal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2F36579-55BD-274F-8168-4CFB99B0DD64}"/>
              </a:ext>
            </a:extLst>
          </p:cNvPr>
          <p:cNvSpPr/>
          <p:nvPr/>
        </p:nvSpPr>
        <p:spPr>
          <a:xfrm>
            <a:off x="1235700" y="2089951"/>
            <a:ext cx="503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A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A76F302-C8F5-754D-B094-03A67916BE96}"/>
              </a:ext>
            </a:extLst>
          </p:cNvPr>
          <p:cNvSpPr/>
          <p:nvPr/>
        </p:nvSpPr>
        <p:spPr>
          <a:xfrm>
            <a:off x="1651716" y="2103424"/>
            <a:ext cx="6688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Bestäm en lämplig sträcka, till exempel klassrummets längd.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1A65C3B-9139-C84B-8DE7-6D55A26967F0}"/>
              </a:ext>
            </a:extLst>
          </p:cNvPr>
          <p:cNvSpPr/>
          <p:nvPr/>
        </p:nvSpPr>
        <p:spPr>
          <a:xfrm>
            <a:off x="1235700" y="4334937"/>
            <a:ext cx="328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B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4F06950-1F8F-E14A-9BCE-32F00A701A4C}"/>
              </a:ext>
            </a:extLst>
          </p:cNvPr>
          <p:cNvSpPr/>
          <p:nvPr/>
        </p:nvSpPr>
        <p:spPr>
          <a:xfrm>
            <a:off x="1663587" y="4350326"/>
            <a:ext cx="51347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Jobba tillsammans och mät upp var på era kroppar ni har måtten 1 m, 1 dm och 1 cm. 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8A6B8841-9122-B746-A217-6BFE872B2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070" y="100019"/>
            <a:ext cx="1161498" cy="384895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3CB6BA92-1813-A94E-B23C-53AC247E94ED}"/>
              </a:ext>
            </a:extLst>
          </p:cNvPr>
          <p:cNvSpPr/>
          <p:nvPr/>
        </p:nvSpPr>
        <p:spPr>
          <a:xfrm>
            <a:off x="1648070" y="2499352"/>
            <a:ext cx="55270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Mät först sträckan i aln och därefter i fot. 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9E7B4A4D-5233-2C44-B2DA-B8646569B220}"/>
              </a:ext>
            </a:extLst>
          </p:cNvPr>
          <p:cNvSpPr/>
          <p:nvPr/>
        </p:nvSpPr>
        <p:spPr>
          <a:xfrm>
            <a:off x="1648070" y="2895280"/>
            <a:ext cx="5980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Anteckna era resultat och jämför antalet aln respektive fot med varandra. Fick ni samma svar? 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30144665-C1DA-E94C-BD1B-CBE35B8EB091}"/>
              </a:ext>
            </a:extLst>
          </p:cNvPr>
          <p:cNvSpPr/>
          <p:nvPr/>
        </p:nvSpPr>
        <p:spPr>
          <a:xfrm>
            <a:off x="1649615" y="3570797"/>
            <a:ext cx="64762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Diskutera vad den eventuella skillnaden kan bero på. </a:t>
            </a:r>
          </a:p>
        </p:txBody>
      </p:sp>
    </p:spTree>
    <p:extLst>
      <p:ext uri="{BB962C8B-B14F-4D97-AF65-F5344CB8AC3E}">
        <p14:creationId xmlns:p14="http://schemas.microsoft.com/office/powerpoint/2010/main" val="26798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26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CD22B6D-52FA-2140-88C2-77E7619012BB}"/>
              </a:ext>
            </a:extLst>
          </p:cNvPr>
          <p:cNvSpPr/>
          <p:nvPr/>
        </p:nvSpPr>
        <p:spPr>
          <a:xfrm>
            <a:off x="2171108" y="186097"/>
            <a:ext cx="5063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Meter, decimeter, centimeter och millimeter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C59F646-5ED7-1B49-8F12-401E4F9D999C}"/>
              </a:ext>
            </a:extLst>
          </p:cNvPr>
          <p:cNvSpPr/>
          <p:nvPr/>
        </p:nvSpPr>
        <p:spPr>
          <a:xfrm>
            <a:off x="2438531" y="763327"/>
            <a:ext cx="5603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</a:t>
            </a:r>
            <a:r>
              <a:rPr lang="sv-SE" sz="2000" dirty="0" err="1"/>
              <a:t>tavellinjal</a:t>
            </a:r>
            <a:r>
              <a:rPr lang="sv-SE" sz="2000" dirty="0"/>
              <a:t> är oftast en </a:t>
            </a:r>
            <a:r>
              <a:rPr lang="sv-SE" sz="2000" i="1" dirty="0">
                <a:solidFill>
                  <a:srgbClr val="C00000"/>
                </a:solidFill>
              </a:rPr>
              <a:t>meter</a:t>
            </a:r>
            <a:r>
              <a:rPr lang="sv-SE" sz="2000" i="1" dirty="0"/>
              <a:t> </a:t>
            </a:r>
            <a:r>
              <a:rPr lang="sv-SE" sz="2000" dirty="0"/>
              <a:t>lång.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81AF91C-4609-534A-B809-B5D8A5824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780" y="117507"/>
            <a:ext cx="1161498" cy="38489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35B327A-4D31-364F-80E3-F98CB0FA3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29" y="3050742"/>
            <a:ext cx="7685322" cy="302774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6646936A-584E-014D-8F30-AC72ABCB9D67}"/>
              </a:ext>
            </a:extLst>
          </p:cNvPr>
          <p:cNvSpPr/>
          <p:nvPr/>
        </p:nvSpPr>
        <p:spPr>
          <a:xfrm>
            <a:off x="3940033" y="2515179"/>
            <a:ext cx="670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 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E1B9F29-2CB3-1F45-8B0C-9B5CA0910AF9}"/>
              </a:ext>
            </a:extLst>
          </p:cNvPr>
          <p:cNvSpPr/>
          <p:nvPr/>
        </p:nvSpPr>
        <p:spPr>
          <a:xfrm>
            <a:off x="833629" y="1215713"/>
            <a:ext cx="3807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Den är indelad i </a:t>
            </a:r>
            <a:r>
              <a:rPr lang="sv-SE" sz="2000" dirty="0">
                <a:solidFill>
                  <a:srgbClr val="C00000"/>
                </a:solidFill>
              </a:rPr>
              <a:t>10 lika stora </a:t>
            </a:r>
            <a:r>
              <a:rPr lang="sv-SE" sz="2000" dirty="0"/>
              <a:t>delar.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44CF6C7-EF86-EA40-9094-204D9A8BF3E1}"/>
              </a:ext>
            </a:extLst>
          </p:cNvPr>
          <p:cNvSpPr/>
          <p:nvPr/>
        </p:nvSpPr>
        <p:spPr>
          <a:xfrm>
            <a:off x="4581144" y="1218479"/>
            <a:ext cx="3807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Varje sådan del är en </a:t>
            </a:r>
            <a:r>
              <a:rPr lang="sv-SE" sz="2000" i="1" dirty="0">
                <a:solidFill>
                  <a:srgbClr val="C00000"/>
                </a:solidFill>
              </a:rPr>
              <a:t>decimeter</a:t>
            </a:r>
            <a:r>
              <a:rPr lang="sv-SE" sz="2000" dirty="0"/>
              <a:t>.  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09A7375B-CC0B-A542-9A1E-18CA0FADF04E}"/>
              </a:ext>
            </a:extLst>
          </p:cNvPr>
          <p:cNvGrpSpPr/>
          <p:nvPr/>
        </p:nvGrpSpPr>
        <p:grpSpPr>
          <a:xfrm>
            <a:off x="3656951" y="3202129"/>
            <a:ext cx="1238659" cy="1343752"/>
            <a:chOff x="3674370" y="3425939"/>
            <a:chExt cx="1238659" cy="1343752"/>
          </a:xfrm>
        </p:grpSpPr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111CD2B1-8CCE-5E44-A807-87394F2E5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4370" y="4403479"/>
              <a:ext cx="1238659" cy="366212"/>
            </a:xfrm>
            <a:prstGeom prst="rect">
              <a:avLst/>
            </a:prstGeom>
          </p:spPr>
        </p:pic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E98B64B0-768C-DB4B-BF25-121791717CC1}"/>
                </a:ext>
              </a:extLst>
            </p:cNvPr>
            <p:cNvCxnSpPr>
              <a:cxnSpLocks/>
            </p:cNvCxnSpPr>
            <p:nvPr/>
          </p:nvCxnSpPr>
          <p:spPr>
            <a:xfrm>
              <a:off x="4693708" y="3425939"/>
              <a:ext cx="219321" cy="105360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5DAF2FE-1160-3740-AB72-01D3925B1A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74370" y="3425939"/>
              <a:ext cx="255946" cy="989437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99234106-8E6C-C548-BC96-61F0A4B9DFDF}"/>
              </a:ext>
            </a:extLst>
          </p:cNvPr>
          <p:cNvSpPr/>
          <p:nvPr/>
        </p:nvSpPr>
        <p:spPr>
          <a:xfrm>
            <a:off x="3847381" y="3802997"/>
            <a:ext cx="894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 dm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ABA77137-CCAA-9C4D-A15E-8C5EAE412ECA}"/>
              </a:ext>
            </a:extLst>
          </p:cNvPr>
          <p:cNvGrpSpPr/>
          <p:nvPr/>
        </p:nvGrpSpPr>
        <p:grpSpPr>
          <a:xfrm>
            <a:off x="4931921" y="4020749"/>
            <a:ext cx="1449180" cy="643784"/>
            <a:chOff x="3519951" y="1117677"/>
            <a:chExt cx="1449180" cy="643784"/>
          </a:xfrm>
        </p:grpSpPr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2A1AB7A2-64DF-9F4B-A7BD-2671376532AB}"/>
                </a:ext>
              </a:extLst>
            </p:cNvPr>
            <p:cNvSpPr/>
            <p:nvPr/>
          </p:nvSpPr>
          <p:spPr>
            <a:xfrm>
              <a:off x="3519951" y="1214440"/>
              <a:ext cx="9385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 dm =</a:t>
              </a:r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D2056A60-57B6-5144-9208-0E5567157077}"/>
                </a:ext>
              </a:extLst>
            </p:cNvPr>
            <p:cNvSpPr/>
            <p:nvPr/>
          </p:nvSpPr>
          <p:spPr>
            <a:xfrm>
              <a:off x="4360034" y="1117677"/>
              <a:ext cx="2929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3BA261F0-62A9-FB44-8B54-1371E1501B1E}"/>
                </a:ext>
              </a:extLst>
            </p:cNvPr>
            <p:cNvSpPr/>
            <p:nvPr/>
          </p:nvSpPr>
          <p:spPr>
            <a:xfrm>
              <a:off x="4283403" y="1361351"/>
              <a:ext cx="47627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10</a:t>
              </a:r>
            </a:p>
          </p:txBody>
        </p:sp>
        <p:cxnSp>
          <p:nvCxnSpPr>
            <p:cNvPr id="25" name="Rak 24">
              <a:extLst>
                <a:ext uri="{FF2B5EF4-FFF2-40B4-BE49-F238E27FC236}">
                  <a16:creationId xmlns:a16="http://schemas.microsoft.com/office/drawing/2014/main" id="{2776952C-62F0-B243-B24B-F4DD653B172E}"/>
                </a:ext>
              </a:extLst>
            </p:cNvPr>
            <p:cNvCxnSpPr>
              <a:cxnSpLocks/>
            </p:cNvCxnSpPr>
            <p:nvPr/>
          </p:nvCxnSpPr>
          <p:spPr>
            <a:xfrm>
              <a:off x="4408231" y="1439895"/>
              <a:ext cx="2198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C37332EC-5711-4445-8BF1-772FBCFB2123}"/>
                </a:ext>
              </a:extLst>
            </p:cNvPr>
            <p:cNvSpPr/>
            <p:nvPr/>
          </p:nvSpPr>
          <p:spPr>
            <a:xfrm>
              <a:off x="4605407" y="1239514"/>
              <a:ext cx="3637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m</a:t>
              </a:r>
            </a:p>
          </p:txBody>
        </p:sp>
      </p:grpSp>
      <p:sp>
        <p:nvSpPr>
          <p:cNvPr id="30" name="Rektangel 29">
            <a:extLst>
              <a:ext uri="{FF2B5EF4-FFF2-40B4-BE49-F238E27FC236}">
                <a16:creationId xmlns:a16="http://schemas.microsoft.com/office/drawing/2014/main" id="{31BF2246-67D9-C745-A91E-DCD75D84BBF7}"/>
              </a:ext>
            </a:extLst>
          </p:cNvPr>
          <p:cNvSpPr/>
          <p:nvPr/>
        </p:nvSpPr>
        <p:spPr>
          <a:xfrm>
            <a:off x="154092" y="1701993"/>
            <a:ext cx="4631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Den är även indelad i </a:t>
            </a:r>
            <a:r>
              <a:rPr lang="sv-SE" sz="2000" dirty="0">
                <a:solidFill>
                  <a:srgbClr val="C00000"/>
                </a:solidFill>
              </a:rPr>
              <a:t>100 lika stora </a:t>
            </a:r>
            <a:r>
              <a:rPr lang="sv-SE" sz="2000" dirty="0"/>
              <a:t>delar.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3D568DF5-2BD2-A744-AF61-59F834F6E415}"/>
              </a:ext>
            </a:extLst>
          </p:cNvPr>
          <p:cNvSpPr/>
          <p:nvPr/>
        </p:nvSpPr>
        <p:spPr>
          <a:xfrm>
            <a:off x="4581144" y="1704759"/>
            <a:ext cx="3807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Varje sådan del är en </a:t>
            </a:r>
            <a:r>
              <a:rPr lang="sv-SE" sz="2000" i="1" dirty="0">
                <a:solidFill>
                  <a:srgbClr val="C00000"/>
                </a:solidFill>
              </a:rPr>
              <a:t>centimeter</a:t>
            </a:r>
            <a:r>
              <a:rPr lang="sv-SE" sz="2000" dirty="0"/>
              <a:t>.  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CD4CE295-F018-0543-A374-56FB5FD95811}"/>
              </a:ext>
            </a:extLst>
          </p:cNvPr>
          <p:cNvSpPr/>
          <p:nvPr/>
        </p:nvSpPr>
        <p:spPr>
          <a:xfrm>
            <a:off x="6493655" y="4132901"/>
            <a:ext cx="221810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deci betyder tiondel.</a:t>
            </a:r>
            <a:endParaRPr lang="sv-SE" i="1" dirty="0"/>
          </a:p>
        </p:txBody>
      </p:sp>
      <p:grpSp>
        <p:nvGrpSpPr>
          <p:cNvPr id="43" name="Grupp 42">
            <a:extLst>
              <a:ext uri="{FF2B5EF4-FFF2-40B4-BE49-F238E27FC236}">
                <a16:creationId xmlns:a16="http://schemas.microsoft.com/office/drawing/2014/main" id="{1FAF7FAB-6F36-F344-A088-625D66ED0F1C}"/>
              </a:ext>
            </a:extLst>
          </p:cNvPr>
          <p:cNvGrpSpPr/>
          <p:nvPr/>
        </p:nvGrpSpPr>
        <p:grpSpPr>
          <a:xfrm>
            <a:off x="4221169" y="4530702"/>
            <a:ext cx="275524" cy="694229"/>
            <a:chOff x="4212025" y="5298798"/>
            <a:chExt cx="275524" cy="694229"/>
          </a:xfrm>
        </p:grpSpPr>
        <p:pic>
          <p:nvPicPr>
            <p:cNvPr id="33" name="Bildobjekt 32">
              <a:extLst>
                <a:ext uri="{FF2B5EF4-FFF2-40B4-BE49-F238E27FC236}">
                  <a16:creationId xmlns:a16="http://schemas.microsoft.com/office/drawing/2014/main" id="{C0D9F2DC-382B-1E44-A0E4-6107174A9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12025" y="5731053"/>
              <a:ext cx="275524" cy="261974"/>
            </a:xfrm>
            <a:prstGeom prst="rect">
              <a:avLst/>
            </a:prstGeom>
          </p:spPr>
        </p:pic>
        <p:cxnSp>
          <p:nvCxnSpPr>
            <p:cNvPr id="34" name="Rak 33">
              <a:extLst>
                <a:ext uri="{FF2B5EF4-FFF2-40B4-BE49-F238E27FC236}">
                  <a16:creationId xmlns:a16="http://schemas.microsoft.com/office/drawing/2014/main" id="{BCC5CA3C-C762-9F4E-A6E0-B8D20380CD8B}"/>
                </a:ext>
              </a:extLst>
            </p:cNvPr>
            <p:cNvCxnSpPr>
              <a:cxnSpLocks/>
            </p:cNvCxnSpPr>
            <p:nvPr/>
          </p:nvCxnSpPr>
          <p:spPr>
            <a:xfrm>
              <a:off x="4374643" y="5298798"/>
              <a:ext cx="101808" cy="428189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Rak 34">
              <a:extLst>
                <a:ext uri="{FF2B5EF4-FFF2-40B4-BE49-F238E27FC236}">
                  <a16:creationId xmlns:a16="http://schemas.microsoft.com/office/drawing/2014/main" id="{9273F6C6-59F1-7445-943B-2D03B61036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2025" y="5307921"/>
              <a:ext cx="60967" cy="419066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Rektangel 43">
            <a:extLst>
              <a:ext uri="{FF2B5EF4-FFF2-40B4-BE49-F238E27FC236}">
                <a16:creationId xmlns:a16="http://schemas.microsoft.com/office/drawing/2014/main" id="{5A33ACDB-31D4-BA4A-9B92-660EA082F155}"/>
              </a:ext>
            </a:extLst>
          </p:cNvPr>
          <p:cNvSpPr/>
          <p:nvPr/>
        </p:nvSpPr>
        <p:spPr>
          <a:xfrm>
            <a:off x="3936732" y="5234304"/>
            <a:ext cx="894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1 cm</a:t>
            </a:r>
          </a:p>
        </p:txBody>
      </p:sp>
      <p:grpSp>
        <p:nvGrpSpPr>
          <p:cNvPr id="45" name="Grupp 44">
            <a:extLst>
              <a:ext uri="{FF2B5EF4-FFF2-40B4-BE49-F238E27FC236}">
                <a16:creationId xmlns:a16="http://schemas.microsoft.com/office/drawing/2014/main" id="{3D28FFE0-D9F4-1341-BBED-A1D99A5B35B8}"/>
              </a:ext>
            </a:extLst>
          </p:cNvPr>
          <p:cNvGrpSpPr/>
          <p:nvPr/>
        </p:nvGrpSpPr>
        <p:grpSpPr>
          <a:xfrm>
            <a:off x="4931921" y="5052185"/>
            <a:ext cx="1506089" cy="643784"/>
            <a:chOff x="3519951" y="1117677"/>
            <a:chExt cx="1506089" cy="64378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DF413A7F-4656-F141-B7A8-EDD172683266}"/>
                </a:ext>
              </a:extLst>
            </p:cNvPr>
            <p:cNvSpPr/>
            <p:nvPr/>
          </p:nvSpPr>
          <p:spPr>
            <a:xfrm>
              <a:off x="3519951" y="1214440"/>
              <a:ext cx="9385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 cm =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2A6BAE3-FC22-E44C-B60E-2D7B63ADB95E}"/>
                </a:ext>
              </a:extLst>
            </p:cNvPr>
            <p:cNvSpPr/>
            <p:nvPr/>
          </p:nvSpPr>
          <p:spPr>
            <a:xfrm>
              <a:off x="4367675" y="1117677"/>
              <a:ext cx="2929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0ED8D8F-5AE1-B743-B30E-61A15E43BC4A}"/>
                </a:ext>
              </a:extLst>
            </p:cNvPr>
            <p:cNvSpPr/>
            <p:nvPr/>
          </p:nvSpPr>
          <p:spPr>
            <a:xfrm>
              <a:off x="4242806" y="1361351"/>
              <a:ext cx="58102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100</a:t>
              </a:r>
            </a:p>
          </p:txBody>
        </p:sp>
        <p:cxnSp>
          <p:nvCxnSpPr>
            <p:cNvPr id="49" name="Rak 48">
              <a:extLst>
                <a:ext uri="{FF2B5EF4-FFF2-40B4-BE49-F238E27FC236}">
                  <a16:creationId xmlns:a16="http://schemas.microsoft.com/office/drawing/2014/main" id="{11E7F79A-B5B9-8C4E-A786-04AC3713A728}"/>
                </a:ext>
              </a:extLst>
            </p:cNvPr>
            <p:cNvCxnSpPr>
              <a:cxnSpLocks/>
            </p:cNvCxnSpPr>
            <p:nvPr/>
          </p:nvCxnSpPr>
          <p:spPr>
            <a:xfrm>
              <a:off x="4348592" y="1443070"/>
              <a:ext cx="3450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A948ACB5-6735-4245-A554-08709641E938}"/>
                </a:ext>
              </a:extLst>
            </p:cNvPr>
            <p:cNvSpPr/>
            <p:nvPr/>
          </p:nvSpPr>
          <p:spPr>
            <a:xfrm>
              <a:off x="4662316" y="1219417"/>
              <a:ext cx="3637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m</a:t>
              </a:r>
            </a:p>
          </p:txBody>
        </p:sp>
      </p:grpSp>
      <p:sp>
        <p:nvSpPr>
          <p:cNvPr id="51" name="Rektangel 50">
            <a:extLst>
              <a:ext uri="{FF2B5EF4-FFF2-40B4-BE49-F238E27FC236}">
                <a16:creationId xmlns:a16="http://schemas.microsoft.com/office/drawing/2014/main" id="{D5BA5EBA-9645-6F4F-8D99-FBB52D17644F}"/>
              </a:ext>
            </a:extLst>
          </p:cNvPr>
          <p:cNvSpPr/>
          <p:nvPr/>
        </p:nvSpPr>
        <p:spPr>
          <a:xfrm>
            <a:off x="6493654" y="5164337"/>
            <a:ext cx="2554113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</a:t>
            </a:r>
            <a:r>
              <a:rPr lang="sv-SE" dirty="0" err="1"/>
              <a:t>centi</a:t>
            </a:r>
            <a:r>
              <a:rPr lang="sv-SE" dirty="0"/>
              <a:t> betyder hundradel.</a:t>
            </a:r>
            <a:endParaRPr lang="sv-SE" i="1" dirty="0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590C6967-DFC4-2143-ADD4-EA34EFDC337B}"/>
              </a:ext>
            </a:extLst>
          </p:cNvPr>
          <p:cNvSpPr/>
          <p:nvPr/>
        </p:nvSpPr>
        <p:spPr>
          <a:xfrm>
            <a:off x="389571" y="6195773"/>
            <a:ext cx="2326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På linjalen ser vi att: 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A73ECA53-C628-E94B-8071-E9C659ADE823}"/>
              </a:ext>
            </a:extLst>
          </p:cNvPr>
          <p:cNvSpPr/>
          <p:nvPr/>
        </p:nvSpPr>
        <p:spPr>
          <a:xfrm>
            <a:off x="2680348" y="6211162"/>
            <a:ext cx="349132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meter (m) = 10 decimeter (dm)</a:t>
            </a:r>
            <a:endParaRPr lang="sv-SE" i="1" dirty="0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E8CA9E6A-FFA1-5043-A104-9315FE5A1BA3}"/>
              </a:ext>
            </a:extLst>
          </p:cNvPr>
          <p:cNvSpPr/>
          <p:nvPr/>
        </p:nvSpPr>
        <p:spPr>
          <a:xfrm>
            <a:off x="6381101" y="6211162"/>
            <a:ext cx="266666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dm = 10 centimeter (cm) 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280135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9" grpId="0"/>
      <p:bldP spid="30" grpId="0"/>
      <p:bldP spid="31" grpId="0"/>
      <p:bldP spid="32" grpId="0" animBg="1"/>
      <p:bldP spid="44" grpId="0"/>
      <p:bldP spid="51" grpId="0" animBg="1"/>
      <p:bldP spid="53" grpId="0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847B91A-111F-A144-9AA8-580AB6AE22D4}"/>
              </a:ext>
            </a:extLst>
          </p:cNvPr>
          <p:cNvSpPr/>
          <p:nvPr/>
        </p:nvSpPr>
        <p:spPr>
          <a:xfrm>
            <a:off x="3862748" y="430978"/>
            <a:ext cx="1760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Mäta sträckor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E12B86E-749F-964C-B6C6-458298216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90875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1EDD6231-0F3E-B449-BE70-EC1402855F53}"/>
              </a:ext>
            </a:extLst>
          </p:cNvPr>
          <p:cNvSpPr/>
          <p:nvPr/>
        </p:nvSpPr>
        <p:spPr>
          <a:xfrm>
            <a:off x="1298099" y="869630"/>
            <a:ext cx="7168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När du ska mäta </a:t>
            </a:r>
            <a:r>
              <a:rPr lang="sv-SE" sz="2000" i="1" dirty="0"/>
              <a:t>sträckor </a:t>
            </a:r>
            <a:r>
              <a:rPr lang="sv-SE" sz="2000" dirty="0"/>
              <a:t>med linjal ska du börja mäta från nollan. 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91C42F4-D79F-804D-B8EF-382B2EF55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136392" y="2230228"/>
            <a:ext cx="2606040" cy="18148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71FF405-B0E2-2644-9814-222D1FF8C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870" y="2367015"/>
            <a:ext cx="3995355" cy="92200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7754E82B-9C5D-A645-BD56-CFA6A0A49A39}"/>
              </a:ext>
            </a:extLst>
          </p:cNvPr>
          <p:cNvSpPr/>
          <p:nvPr/>
        </p:nvSpPr>
        <p:spPr>
          <a:xfrm>
            <a:off x="1332619" y="1308282"/>
            <a:ext cx="7168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Med linjalen kan du mäta i </a:t>
            </a:r>
            <a:r>
              <a:rPr lang="sv-SE" sz="2000" i="1" dirty="0"/>
              <a:t>centimeter </a:t>
            </a:r>
            <a:r>
              <a:rPr lang="sv-SE" sz="2000" dirty="0"/>
              <a:t>(cm) och </a:t>
            </a:r>
            <a:r>
              <a:rPr lang="sv-SE" sz="2000" i="1" dirty="0"/>
              <a:t>millimeter </a:t>
            </a:r>
            <a:r>
              <a:rPr lang="sv-SE" sz="2000" dirty="0"/>
              <a:t>(mm).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F524C7F-E24E-DE44-ABF2-0DAD70E6308D}"/>
              </a:ext>
            </a:extLst>
          </p:cNvPr>
          <p:cNvSpPr/>
          <p:nvPr/>
        </p:nvSpPr>
        <p:spPr>
          <a:xfrm>
            <a:off x="2606954" y="3664712"/>
            <a:ext cx="4642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Den här sträckan är 5 cm 3 mm = 53 mm.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49BB1B2-51BA-9746-A7DA-0A8F626E278C}"/>
              </a:ext>
            </a:extLst>
          </p:cNvPr>
          <p:cNvSpPr/>
          <p:nvPr/>
        </p:nvSpPr>
        <p:spPr>
          <a:xfrm>
            <a:off x="1773600" y="4542017"/>
            <a:ext cx="171088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m = 10 dm</a:t>
            </a:r>
            <a:endParaRPr lang="sv-SE" i="1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DA9E3C7-8DD5-4E4F-9A78-1F1F4B4C478B}"/>
              </a:ext>
            </a:extLst>
          </p:cNvPr>
          <p:cNvSpPr/>
          <p:nvPr/>
        </p:nvSpPr>
        <p:spPr>
          <a:xfrm>
            <a:off x="1773600" y="5022033"/>
            <a:ext cx="171088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m = 100 cm</a:t>
            </a:r>
            <a:endParaRPr lang="sv-SE" i="1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C0CD910-CFB9-2145-83B0-A3C1A8B28362}"/>
              </a:ext>
            </a:extLst>
          </p:cNvPr>
          <p:cNvSpPr/>
          <p:nvPr/>
        </p:nvSpPr>
        <p:spPr>
          <a:xfrm>
            <a:off x="1773600" y="5502049"/>
            <a:ext cx="171088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m = 1000 mm</a:t>
            </a:r>
            <a:endParaRPr lang="sv-SE" i="1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E36286D-4D2C-8040-BCBD-120D0F0E443B}"/>
              </a:ext>
            </a:extLst>
          </p:cNvPr>
          <p:cNvSpPr/>
          <p:nvPr/>
        </p:nvSpPr>
        <p:spPr>
          <a:xfrm>
            <a:off x="3991283" y="4542017"/>
            <a:ext cx="171088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dm = 10 cm</a:t>
            </a:r>
            <a:endParaRPr lang="sv-SE" i="1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F2AA16B-8865-604E-B934-D90D891EAC4B}"/>
              </a:ext>
            </a:extLst>
          </p:cNvPr>
          <p:cNvSpPr/>
          <p:nvPr/>
        </p:nvSpPr>
        <p:spPr>
          <a:xfrm>
            <a:off x="3991283" y="5022033"/>
            <a:ext cx="171088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dm = 100 mm</a:t>
            </a:r>
            <a:endParaRPr lang="sv-SE" i="1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0C09A6B-9B94-5345-9B78-F31714C16DBA}"/>
              </a:ext>
            </a:extLst>
          </p:cNvPr>
          <p:cNvSpPr/>
          <p:nvPr/>
        </p:nvSpPr>
        <p:spPr>
          <a:xfrm>
            <a:off x="6208966" y="4542017"/>
            <a:ext cx="171088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cm = 10 mm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185086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3 0.00092 L -0.02691 -0.0439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3" y="1035721"/>
            <a:ext cx="4791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Skriv längderna i millimeter.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4573" y="1622147"/>
            <a:ext cx="576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4 cm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2145054" y="1622146"/>
            <a:ext cx="1970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7 cm 5 mm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778767" y="2537043"/>
            <a:ext cx="1545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4 cm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181349" y="2537042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40 mm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802920" y="3429000"/>
            <a:ext cx="2511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7 cm 5 mm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3130317" y="3431314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75 mm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24D80D8-8DB2-724E-8769-687FBF11EBB8}"/>
              </a:ext>
            </a:extLst>
          </p:cNvPr>
          <p:cNvSpPr/>
          <p:nvPr/>
        </p:nvSpPr>
        <p:spPr>
          <a:xfrm>
            <a:off x="4962497" y="2352376"/>
            <a:ext cx="325621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cm = 10 mm </a:t>
            </a:r>
          </a:p>
          <a:p>
            <a:r>
              <a:rPr lang="sv-SE" dirty="0"/>
              <a:t>Då är 4 cm = 4 · 10 mm = 40 mm.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81B1628-C996-DF41-9AD5-B6A90DD5F747}"/>
              </a:ext>
            </a:extLst>
          </p:cNvPr>
          <p:cNvSpPr/>
          <p:nvPr/>
        </p:nvSpPr>
        <p:spPr>
          <a:xfrm>
            <a:off x="4962496" y="3476732"/>
            <a:ext cx="279901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7 cm = 70 mm </a:t>
            </a:r>
          </a:p>
          <a:p>
            <a:r>
              <a:rPr lang="sv-SE" dirty="0"/>
              <a:t>Sedan lägger du till 5 mm.</a:t>
            </a:r>
          </a:p>
        </p:txBody>
      </p:sp>
    </p:spTree>
    <p:extLst>
      <p:ext uri="{BB962C8B-B14F-4D97-AF65-F5344CB8AC3E}">
        <p14:creationId xmlns:p14="http://schemas.microsoft.com/office/powerpoint/2010/main" val="12017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3" y="1035721"/>
            <a:ext cx="4791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Vilket tal saknas?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237275" y="1828770"/>
            <a:ext cx="2884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2 m  5 dm = </a:t>
            </a:r>
            <a:r>
              <a:rPr lang="sv-SE" sz="2400" dirty="0">
                <a:solidFill>
                  <a:srgbClr val="C00000"/>
                </a:solidFill>
                <a:latin typeface="+mn-lt"/>
              </a:rPr>
              <a:t>?</a:t>
            </a:r>
            <a:r>
              <a:rPr lang="sv-SE" sz="2400" dirty="0">
                <a:latin typeface="+mn-lt"/>
              </a:rPr>
              <a:t> dm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3197020" y="1848566"/>
            <a:ext cx="2884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5 m 25 cm = </a:t>
            </a:r>
            <a:r>
              <a:rPr lang="sv-SE" sz="2400" dirty="0">
                <a:solidFill>
                  <a:srgbClr val="C00000"/>
                </a:solidFill>
              </a:rPr>
              <a:t>?</a:t>
            </a:r>
            <a:r>
              <a:rPr lang="sv-SE" sz="2400" dirty="0"/>
              <a:t> cm</a:t>
            </a:r>
            <a:r>
              <a:rPr lang="sv-SE" sz="2400" dirty="0">
                <a:latin typeface="+mn-lt"/>
              </a:rPr>
              <a:t>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237275" y="2934652"/>
            <a:ext cx="2343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2 m 5 dm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287304" y="2942869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25 dm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237275" y="3982556"/>
            <a:ext cx="2511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5 m 25 cm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392402" y="3982555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525 cm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24D80D8-8DB2-724E-8769-687FBF11EBB8}"/>
              </a:ext>
            </a:extLst>
          </p:cNvPr>
          <p:cNvSpPr/>
          <p:nvPr/>
        </p:nvSpPr>
        <p:spPr>
          <a:xfrm>
            <a:off x="4936968" y="2894869"/>
            <a:ext cx="330996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m = 10 dm. Då är 2 m = 20 dm.</a:t>
            </a:r>
          </a:p>
          <a:p>
            <a:r>
              <a:rPr lang="sv-SE" dirty="0"/>
              <a:t>Sedan är det 5 dm till.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81B1628-C996-DF41-9AD5-B6A90DD5F747}"/>
              </a:ext>
            </a:extLst>
          </p:cNvPr>
          <p:cNvSpPr/>
          <p:nvPr/>
        </p:nvSpPr>
        <p:spPr>
          <a:xfrm>
            <a:off x="4936967" y="3802672"/>
            <a:ext cx="360695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m = 100 cm. Då är 5 m = 500 cm. </a:t>
            </a:r>
          </a:p>
          <a:p>
            <a:r>
              <a:rPr lang="sv-SE" dirty="0"/>
              <a:t>Sedan är det 25 cm till.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FFB56DB7-1F96-AF45-AA69-6D1EBF3664AE}"/>
              </a:ext>
            </a:extLst>
          </p:cNvPr>
          <p:cNvGrpSpPr/>
          <p:nvPr/>
        </p:nvGrpSpPr>
        <p:grpSpPr>
          <a:xfrm>
            <a:off x="6504870" y="1671854"/>
            <a:ext cx="2401855" cy="775495"/>
            <a:chOff x="3790898" y="1126065"/>
            <a:chExt cx="2401855" cy="775495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A32723A-B7A5-D44D-ABBE-5B9662E5E717}"/>
                </a:ext>
              </a:extLst>
            </p:cNvPr>
            <p:cNvSpPr/>
            <p:nvPr/>
          </p:nvSpPr>
          <p:spPr>
            <a:xfrm>
              <a:off x="3790898" y="1232519"/>
              <a:ext cx="4655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c)</a:t>
              </a: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03A12974-CE91-2F42-AC17-24493538FCE1}"/>
                </a:ext>
              </a:extLst>
            </p:cNvPr>
            <p:cNvSpPr/>
            <p:nvPr/>
          </p:nvSpPr>
          <p:spPr>
            <a:xfrm>
              <a:off x="4167381" y="1126065"/>
              <a:ext cx="4084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1</a:t>
              </a:r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122A5F1C-B802-7940-AEFE-6CB7B14662AF}"/>
                </a:ext>
              </a:extLst>
            </p:cNvPr>
            <p:cNvSpPr/>
            <p:nvPr/>
          </p:nvSpPr>
          <p:spPr>
            <a:xfrm>
              <a:off x="4190169" y="1439895"/>
              <a:ext cx="3903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2</a:t>
              </a:r>
            </a:p>
          </p:txBody>
        </p: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6326A514-8BFE-104B-95EF-9F610128BCCC}"/>
                </a:ext>
              </a:extLst>
            </p:cNvPr>
            <p:cNvCxnSpPr>
              <a:cxnSpLocks/>
            </p:cNvCxnSpPr>
            <p:nvPr/>
          </p:nvCxnSpPr>
          <p:spPr>
            <a:xfrm>
              <a:off x="4244541" y="1507007"/>
              <a:ext cx="2198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4728DC20-B94C-3F42-90F0-C5C75A70AEC4}"/>
                </a:ext>
              </a:extLst>
            </p:cNvPr>
            <p:cNvSpPr/>
            <p:nvPr/>
          </p:nvSpPr>
          <p:spPr>
            <a:xfrm>
              <a:off x="4385325" y="1276174"/>
              <a:ext cx="18074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 dm = </a:t>
              </a:r>
              <a:r>
                <a:rPr lang="sv-SE" sz="2400" dirty="0">
                  <a:solidFill>
                    <a:srgbClr val="C00000"/>
                  </a:solidFill>
                </a:rPr>
                <a:t>?</a:t>
              </a:r>
              <a:r>
                <a:rPr lang="sv-SE" sz="2400" dirty="0"/>
                <a:t> mm </a:t>
              </a:r>
            </a:p>
          </p:txBody>
        </p:sp>
      </p:grpSp>
      <p:sp>
        <p:nvSpPr>
          <p:cNvPr id="24" name="Rektangel 23">
            <a:extLst>
              <a:ext uri="{FF2B5EF4-FFF2-40B4-BE49-F238E27FC236}">
                <a16:creationId xmlns:a16="http://schemas.microsoft.com/office/drawing/2014/main" id="{67F39D99-9721-0647-A179-219092CEB011}"/>
              </a:ext>
            </a:extLst>
          </p:cNvPr>
          <p:cNvSpPr/>
          <p:nvPr/>
        </p:nvSpPr>
        <p:spPr>
          <a:xfrm>
            <a:off x="4936968" y="4910192"/>
            <a:ext cx="172508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 dm = 100 mm</a:t>
            </a:r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C5F8E664-6532-314E-B8C0-C2E3E0D7386D}"/>
              </a:ext>
            </a:extLst>
          </p:cNvPr>
          <p:cNvGrpSpPr/>
          <p:nvPr/>
        </p:nvGrpSpPr>
        <p:grpSpPr>
          <a:xfrm>
            <a:off x="278425" y="4695530"/>
            <a:ext cx="1636892" cy="770182"/>
            <a:chOff x="3790898" y="1131378"/>
            <a:chExt cx="1636892" cy="770182"/>
          </a:xfrm>
        </p:grpSpPr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E9ED3E54-5A08-634B-8A75-52FF17090083}"/>
                </a:ext>
              </a:extLst>
            </p:cNvPr>
            <p:cNvSpPr/>
            <p:nvPr/>
          </p:nvSpPr>
          <p:spPr>
            <a:xfrm>
              <a:off x="3790898" y="1232519"/>
              <a:ext cx="4655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c)</a:t>
              </a:r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8B0733F4-D14C-0B48-BCE0-D1E7F3368E08}"/>
                </a:ext>
              </a:extLst>
            </p:cNvPr>
            <p:cNvSpPr/>
            <p:nvPr/>
          </p:nvSpPr>
          <p:spPr>
            <a:xfrm>
              <a:off x="4217196" y="1131378"/>
              <a:ext cx="4084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1</a:t>
              </a:r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768ECC8B-7487-B842-9F6E-9664E7B7DA7F}"/>
                </a:ext>
              </a:extLst>
            </p:cNvPr>
            <p:cNvSpPr/>
            <p:nvPr/>
          </p:nvSpPr>
          <p:spPr>
            <a:xfrm>
              <a:off x="4190169" y="1439895"/>
              <a:ext cx="3903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2</a:t>
              </a:r>
            </a:p>
          </p:txBody>
        </p:sp>
        <p:cxnSp>
          <p:nvCxnSpPr>
            <p:cNvPr id="29" name="Rak 28">
              <a:extLst>
                <a:ext uri="{FF2B5EF4-FFF2-40B4-BE49-F238E27FC236}">
                  <a16:creationId xmlns:a16="http://schemas.microsoft.com/office/drawing/2014/main" id="{EE8F3C24-5C75-ED49-A965-03F6DBDB44B7}"/>
                </a:ext>
              </a:extLst>
            </p:cNvPr>
            <p:cNvCxnSpPr>
              <a:cxnSpLocks/>
            </p:cNvCxnSpPr>
            <p:nvPr/>
          </p:nvCxnSpPr>
          <p:spPr>
            <a:xfrm>
              <a:off x="4244541" y="1507007"/>
              <a:ext cx="2198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1F93046E-B70E-B74F-A870-FED81F454C85}"/>
                </a:ext>
              </a:extLst>
            </p:cNvPr>
            <p:cNvSpPr/>
            <p:nvPr/>
          </p:nvSpPr>
          <p:spPr>
            <a:xfrm>
              <a:off x="4385325" y="1276174"/>
              <a:ext cx="10424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 </a:t>
              </a:r>
              <a:r>
                <a:rPr lang="sv-SE" sz="2400" dirty="0">
                  <a:latin typeface="Bradley Hand" pitchFamily="2" charset="77"/>
                </a:rPr>
                <a:t>dm</a:t>
              </a:r>
              <a:r>
                <a:rPr lang="sv-SE" sz="2400" dirty="0"/>
                <a:t> =</a:t>
              </a:r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E9D26E34-39F8-2943-A24A-E5EC95D3586A}"/>
              </a:ext>
            </a:extLst>
          </p:cNvPr>
          <p:cNvGrpSpPr/>
          <p:nvPr/>
        </p:nvGrpSpPr>
        <p:grpSpPr>
          <a:xfrm>
            <a:off x="1784214" y="4707477"/>
            <a:ext cx="1565781" cy="774761"/>
            <a:chOff x="4217196" y="1131378"/>
            <a:chExt cx="1565781" cy="774761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7252E007-4926-204F-856E-7270B43E20AA}"/>
                </a:ext>
              </a:extLst>
            </p:cNvPr>
            <p:cNvSpPr/>
            <p:nvPr/>
          </p:nvSpPr>
          <p:spPr>
            <a:xfrm>
              <a:off x="4217196" y="1131378"/>
              <a:ext cx="7513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100</a:t>
              </a: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59403EA1-5753-7540-9539-31D8BAE90B5E}"/>
                </a:ext>
              </a:extLst>
            </p:cNvPr>
            <p:cNvSpPr/>
            <p:nvPr/>
          </p:nvSpPr>
          <p:spPr>
            <a:xfrm>
              <a:off x="4314651" y="1444474"/>
              <a:ext cx="3903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Bradley Hand" pitchFamily="2" charset="77"/>
                </a:rPr>
                <a:t>2</a:t>
              </a:r>
            </a:p>
          </p:txBody>
        </p:sp>
        <p:cxnSp>
          <p:nvCxnSpPr>
            <p:cNvPr id="35" name="Rak 34">
              <a:extLst>
                <a:ext uri="{FF2B5EF4-FFF2-40B4-BE49-F238E27FC236}">
                  <a16:creationId xmlns:a16="http://schemas.microsoft.com/office/drawing/2014/main" id="{52EFE7C0-6590-BE4D-A2B5-3091CA02311A}"/>
                </a:ext>
              </a:extLst>
            </p:cNvPr>
            <p:cNvCxnSpPr>
              <a:cxnSpLocks/>
            </p:cNvCxnSpPr>
            <p:nvPr/>
          </p:nvCxnSpPr>
          <p:spPr>
            <a:xfrm>
              <a:off x="4244541" y="1507007"/>
              <a:ext cx="5655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DB9F67B5-6207-164C-B591-DA968C46A836}"/>
                </a:ext>
              </a:extLst>
            </p:cNvPr>
            <p:cNvSpPr/>
            <p:nvPr/>
          </p:nvSpPr>
          <p:spPr>
            <a:xfrm>
              <a:off x="4740512" y="1272885"/>
              <a:ext cx="10424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/>
                <a:t> </a:t>
              </a:r>
              <a:r>
                <a:rPr lang="sv-SE" sz="2400" dirty="0">
                  <a:latin typeface="Bradley Hand" pitchFamily="2" charset="77"/>
                </a:rPr>
                <a:t>mm</a:t>
              </a:r>
              <a:r>
                <a:rPr lang="sv-SE" sz="2400" dirty="0"/>
                <a:t> =</a:t>
              </a:r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2FD11153-A5F6-E44E-901B-DAA0973F7E31}"/>
              </a:ext>
            </a:extLst>
          </p:cNvPr>
          <p:cNvSpPr/>
          <p:nvPr/>
        </p:nvSpPr>
        <p:spPr>
          <a:xfrm>
            <a:off x="3218892" y="4850017"/>
            <a:ext cx="1270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50 mm</a:t>
            </a:r>
          </a:p>
        </p:txBody>
      </p:sp>
    </p:spTree>
    <p:extLst>
      <p:ext uri="{BB962C8B-B14F-4D97-AF65-F5344CB8AC3E}">
        <p14:creationId xmlns:p14="http://schemas.microsoft.com/office/powerpoint/2010/main" val="405905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 animBg="1"/>
      <p:bldP spid="14" grpId="0" animBg="1"/>
      <p:bldP spid="24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2296013" y="405598"/>
            <a:ext cx="4791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Vilket tal är </a:t>
            </a:r>
            <a:r>
              <a:rPr lang="sv-SE" sz="2400" i="1" dirty="0">
                <a:latin typeface="+mn-lt"/>
              </a:rPr>
              <a:t>x</a:t>
            </a:r>
            <a:r>
              <a:rPr lang="sv-SE" sz="2400" dirty="0">
                <a:latin typeface="+mn-lt"/>
              </a:rPr>
              <a:t>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8542" y="955421"/>
            <a:ext cx="3549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2 m – </a:t>
            </a:r>
            <a:r>
              <a:rPr lang="sv-SE" sz="2400" i="1" dirty="0">
                <a:latin typeface="+mn-lt"/>
              </a:rPr>
              <a:t>x</a:t>
            </a:r>
            <a:r>
              <a:rPr lang="sv-SE" sz="2400" dirty="0">
                <a:latin typeface="+mn-lt"/>
              </a:rPr>
              <a:t>  dm = 1 m 3 dm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4691759" y="915344"/>
            <a:ext cx="3868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b) 5 cm + </a:t>
            </a:r>
            <a:r>
              <a:rPr lang="sv-SE" sz="2400" i="1" dirty="0">
                <a:latin typeface="+mn-lt"/>
              </a:rPr>
              <a:t>x </a:t>
            </a:r>
            <a:r>
              <a:rPr lang="sv-SE" sz="2400" dirty="0">
                <a:latin typeface="+mn-lt"/>
              </a:rPr>
              <a:t>mm = </a:t>
            </a:r>
            <a:r>
              <a:rPr lang="sv-SE" sz="2400" dirty="0"/>
              <a:t>6 cm 8 mm </a:t>
            </a:r>
            <a:endParaRPr lang="sv-SE" sz="240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271094" y="2063139"/>
            <a:ext cx="3026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 2 m </a:t>
            </a:r>
            <a:r>
              <a:rPr lang="sv-SE" sz="2400" dirty="0">
                <a:latin typeface="+mn-lt"/>
              </a:rPr>
              <a:t>= </a:t>
            </a:r>
            <a:r>
              <a:rPr lang="sv-SE" sz="2400" dirty="0">
                <a:latin typeface="Bradley Hand" pitchFamily="2" charset="77"/>
              </a:rPr>
              <a:t>20 dm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24D80D8-8DB2-724E-8769-687FBF11EBB8}"/>
              </a:ext>
            </a:extLst>
          </p:cNvPr>
          <p:cNvSpPr/>
          <p:nvPr/>
        </p:nvSpPr>
        <p:spPr>
          <a:xfrm>
            <a:off x="4970788" y="2203498"/>
            <a:ext cx="277193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Du växlar 2 m till 20 dm och 1 m 3 dm till 13 dm. 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322243DA-A16E-634D-8249-3B4DF9721973}"/>
              </a:ext>
            </a:extLst>
          </p:cNvPr>
          <p:cNvSpPr/>
          <p:nvPr/>
        </p:nvSpPr>
        <p:spPr>
          <a:xfrm>
            <a:off x="701855" y="2524804"/>
            <a:ext cx="3026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m 3 dm </a:t>
            </a:r>
            <a:r>
              <a:rPr lang="sv-SE" sz="2400" dirty="0">
                <a:latin typeface="+mn-lt"/>
              </a:rPr>
              <a:t>= </a:t>
            </a:r>
            <a:r>
              <a:rPr lang="sv-SE" sz="2400" dirty="0">
                <a:latin typeface="Bradley Hand" pitchFamily="2" charset="77"/>
              </a:rPr>
              <a:t>13 dm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A27CD69D-F887-E847-AC34-59056EC848B8}"/>
              </a:ext>
            </a:extLst>
          </p:cNvPr>
          <p:cNvSpPr/>
          <p:nvPr/>
        </p:nvSpPr>
        <p:spPr>
          <a:xfrm>
            <a:off x="701854" y="3175322"/>
            <a:ext cx="3273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20 dm </a:t>
            </a:r>
            <a:r>
              <a:rPr lang="sv-SE" sz="2400" dirty="0"/>
              <a:t>–  </a:t>
            </a:r>
            <a:r>
              <a:rPr lang="sv-SE" sz="2400" dirty="0">
                <a:latin typeface="Bradley Hand" pitchFamily="2" charset="77"/>
              </a:rPr>
              <a:t>x dm </a:t>
            </a:r>
            <a:r>
              <a:rPr lang="sv-SE" sz="2400" dirty="0">
                <a:latin typeface="+mn-lt"/>
              </a:rPr>
              <a:t>= </a:t>
            </a:r>
            <a:r>
              <a:rPr lang="sv-SE" sz="2400" dirty="0">
                <a:latin typeface="Bradley Hand" pitchFamily="2" charset="77"/>
              </a:rPr>
              <a:t>13 dm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22C99A59-6547-EA41-85B3-36F41B3AC4C2}"/>
              </a:ext>
            </a:extLst>
          </p:cNvPr>
          <p:cNvSpPr/>
          <p:nvPr/>
        </p:nvSpPr>
        <p:spPr>
          <a:xfrm>
            <a:off x="736410" y="3768233"/>
            <a:ext cx="1843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x </a:t>
            </a:r>
            <a:r>
              <a:rPr lang="sv-SE" sz="2400" dirty="0"/>
              <a:t>=  </a:t>
            </a:r>
            <a:r>
              <a:rPr lang="sv-SE" sz="2400" dirty="0">
                <a:latin typeface="Bradley Hand" pitchFamily="2" charset="77"/>
              </a:rPr>
              <a:t>7 dm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854C20E9-0019-8F45-B0A7-0C73FE3084A7}"/>
              </a:ext>
            </a:extLst>
          </p:cNvPr>
          <p:cNvSpPr/>
          <p:nvPr/>
        </p:nvSpPr>
        <p:spPr>
          <a:xfrm>
            <a:off x="271093" y="4640828"/>
            <a:ext cx="3026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 5 cm </a:t>
            </a:r>
            <a:r>
              <a:rPr lang="sv-SE" sz="2400" dirty="0">
                <a:latin typeface="+mn-lt"/>
              </a:rPr>
              <a:t>= </a:t>
            </a:r>
            <a:r>
              <a:rPr lang="sv-SE" sz="2400" dirty="0">
                <a:latin typeface="Bradley Hand" pitchFamily="2" charset="77"/>
              </a:rPr>
              <a:t>50 mm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49CC30DB-A0F0-764D-9F7C-D50C11E6968F}"/>
              </a:ext>
            </a:extLst>
          </p:cNvPr>
          <p:cNvSpPr/>
          <p:nvPr/>
        </p:nvSpPr>
        <p:spPr>
          <a:xfrm>
            <a:off x="4970788" y="4686994"/>
            <a:ext cx="277193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Du växlar 5 cm till 50 mm och 6 cm 8 mm till 68 mm.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122FB2BC-BA01-DE4F-AA13-5BF8F386DEE6}"/>
              </a:ext>
            </a:extLst>
          </p:cNvPr>
          <p:cNvSpPr/>
          <p:nvPr/>
        </p:nvSpPr>
        <p:spPr>
          <a:xfrm>
            <a:off x="701854" y="5102493"/>
            <a:ext cx="3273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6 cm 8 mm </a:t>
            </a:r>
            <a:r>
              <a:rPr lang="sv-SE" sz="2400" dirty="0">
                <a:latin typeface="+mn-lt"/>
              </a:rPr>
              <a:t>= </a:t>
            </a:r>
            <a:r>
              <a:rPr lang="sv-SE" sz="2400" dirty="0">
                <a:latin typeface="Bradley Hand" pitchFamily="2" charset="77"/>
              </a:rPr>
              <a:t>68 mm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6EEC7F6F-AF97-0644-B15F-1D4654C4487A}"/>
              </a:ext>
            </a:extLst>
          </p:cNvPr>
          <p:cNvSpPr/>
          <p:nvPr/>
        </p:nvSpPr>
        <p:spPr>
          <a:xfrm>
            <a:off x="701854" y="5692208"/>
            <a:ext cx="3989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50 mm </a:t>
            </a:r>
            <a:r>
              <a:rPr lang="sv-SE" sz="2400" dirty="0"/>
              <a:t>+  </a:t>
            </a:r>
            <a:r>
              <a:rPr lang="sv-SE" sz="2400" dirty="0">
                <a:latin typeface="Bradley Hand" pitchFamily="2" charset="77"/>
              </a:rPr>
              <a:t>x mm </a:t>
            </a:r>
            <a:r>
              <a:rPr lang="sv-SE" sz="2400" dirty="0">
                <a:latin typeface="+mn-lt"/>
              </a:rPr>
              <a:t>= </a:t>
            </a:r>
            <a:r>
              <a:rPr lang="sv-SE" sz="2400" dirty="0">
                <a:latin typeface="Bradley Hand" pitchFamily="2" charset="77"/>
              </a:rPr>
              <a:t>68 mm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9CC7ACD0-3202-7848-9647-D6E70F3B5FD0}"/>
              </a:ext>
            </a:extLst>
          </p:cNvPr>
          <p:cNvSpPr/>
          <p:nvPr/>
        </p:nvSpPr>
        <p:spPr>
          <a:xfrm>
            <a:off x="736410" y="6242031"/>
            <a:ext cx="18435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x </a:t>
            </a:r>
            <a:r>
              <a:rPr lang="sv-SE" sz="2400" dirty="0"/>
              <a:t>=  </a:t>
            </a:r>
            <a:r>
              <a:rPr lang="sv-SE" sz="2400" dirty="0">
                <a:latin typeface="Bradley Hand" pitchFamily="2" charset="77"/>
              </a:rPr>
              <a:t>18 mm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F4143897-93D7-874A-A897-6CA2E326A458}"/>
              </a:ext>
            </a:extLst>
          </p:cNvPr>
          <p:cNvSpPr/>
          <p:nvPr/>
        </p:nvSpPr>
        <p:spPr>
          <a:xfrm>
            <a:off x="4970788" y="3170857"/>
            <a:ext cx="311911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Eftersom 20 – 7 = 13 så är </a:t>
            </a:r>
            <a:r>
              <a:rPr lang="sv-SE" i="1" dirty="0"/>
              <a:t>x</a:t>
            </a:r>
            <a:r>
              <a:rPr lang="sv-SE" dirty="0"/>
              <a:t> = 7. 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75AE5BB4-C5B0-184E-A8FC-FFBCA332F9F1}"/>
              </a:ext>
            </a:extLst>
          </p:cNvPr>
          <p:cNvSpPr/>
          <p:nvPr/>
        </p:nvSpPr>
        <p:spPr>
          <a:xfrm>
            <a:off x="4970788" y="5738374"/>
            <a:ext cx="339100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Eftersom 50 + 18 = 68 så är </a:t>
            </a:r>
            <a:r>
              <a:rPr lang="sv-SE" i="1" dirty="0"/>
              <a:t>x</a:t>
            </a:r>
            <a:r>
              <a:rPr lang="sv-SE" dirty="0"/>
              <a:t> = 18. </a:t>
            </a:r>
          </a:p>
        </p:txBody>
      </p:sp>
    </p:spTree>
    <p:extLst>
      <p:ext uri="{BB962C8B-B14F-4D97-AF65-F5344CB8AC3E}">
        <p14:creationId xmlns:p14="http://schemas.microsoft.com/office/powerpoint/2010/main" val="100713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3" grpId="0" animBg="1"/>
      <p:bldP spid="32" grpId="0"/>
      <p:bldP spid="38" grpId="0"/>
      <p:bldP spid="40" grpId="0"/>
      <p:bldP spid="41" grpId="0"/>
      <p:bldP spid="42" grpId="0" animBg="1"/>
      <p:bldP spid="43" grpId="0"/>
      <p:bldP spid="44" grpId="0"/>
      <p:bldP spid="46" grpId="0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39235</TotalTime>
  <Words>639</Words>
  <Application>Microsoft Macintosh PowerPoint</Application>
  <PresentationFormat>Bildspel på skärmen (4:3)</PresentationFormat>
  <Paragraphs>104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289</cp:revision>
  <dcterms:created xsi:type="dcterms:W3CDTF">2017-04-10T07:17:33Z</dcterms:created>
  <dcterms:modified xsi:type="dcterms:W3CDTF">2020-02-27T09:36:44Z</dcterms:modified>
</cp:coreProperties>
</file>