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51" r:id="rId2"/>
    <p:sldId id="365" r:id="rId3"/>
    <p:sldId id="359" r:id="rId4"/>
    <p:sldId id="360" r:id="rId5"/>
    <p:sldId id="356" r:id="rId6"/>
    <p:sldId id="364" r:id="rId7"/>
    <p:sldId id="363" r:id="rId8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2503"/>
    <a:srgbClr val="9E2903"/>
    <a:srgbClr val="72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48" autoAdjust="0"/>
    <p:restoredTop sz="99052" autoAdjust="0"/>
  </p:normalViewPr>
  <p:slideViewPr>
    <p:cSldViewPr snapToGrid="0" snapToObjects="1">
      <p:cViewPr>
        <p:scale>
          <a:sx n="239" d="100"/>
          <a:sy n="239" d="100"/>
        </p:scale>
        <p:origin x="-592" y="-36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2020-04-14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2020-04-14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2020-04-14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2020-04-14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2020-04-14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2020-04-14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2020-04-14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2020-04-14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2020-04-14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2020-04-14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2020-04-14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2020-04-14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2020-04-14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>
            <a:extLst>
              <a:ext uri="{FF2B5EF4-FFF2-40B4-BE49-F238E27FC236}">
                <a16:creationId xmlns:a16="http://schemas.microsoft.com/office/drawing/2014/main" id="{12C950A3-8942-EC41-927D-6D18E43DFE9F}"/>
              </a:ext>
            </a:extLst>
          </p:cNvPr>
          <p:cNvGrpSpPr/>
          <p:nvPr/>
        </p:nvGrpSpPr>
        <p:grpSpPr>
          <a:xfrm>
            <a:off x="589549" y="656942"/>
            <a:ext cx="8258757" cy="6061294"/>
            <a:chOff x="1862731" y="-92520"/>
            <a:chExt cx="5735649" cy="6517124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2915B06B-C3B1-624C-9F4A-E792DB8F2383}"/>
                </a:ext>
              </a:extLst>
            </p:cNvPr>
            <p:cNvSpPr/>
            <p:nvPr/>
          </p:nvSpPr>
          <p:spPr>
            <a:xfrm>
              <a:off x="1862731" y="51634"/>
              <a:ext cx="5735649" cy="6372970"/>
            </a:xfrm>
            <a:prstGeom prst="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37E638DD-C1EE-1043-988E-D429A997C1BB}"/>
                </a:ext>
              </a:extLst>
            </p:cNvPr>
            <p:cNvSpPr txBox="1"/>
            <p:nvPr/>
          </p:nvSpPr>
          <p:spPr>
            <a:xfrm>
              <a:off x="4420544" y="-92520"/>
              <a:ext cx="649407" cy="33092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400" dirty="0">
                  <a:solidFill>
                    <a:srgbClr val="7030A0"/>
                  </a:solidFill>
                  <a:latin typeface="+mn-lt"/>
                </a:rPr>
                <a:t>AKTIVITET</a:t>
              </a:r>
            </a:p>
          </p:txBody>
        </p:sp>
      </p:grpSp>
      <p:sp>
        <p:nvSpPr>
          <p:cNvPr id="9" name="Rektangel 8">
            <a:extLst>
              <a:ext uri="{FF2B5EF4-FFF2-40B4-BE49-F238E27FC236}">
                <a16:creationId xmlns:a16="http://schemas.microsoft.com/office/drawing/2014/main" id="{0900F205-526D-964D-B293-B1CB3DE1124F}"/>
              </a:ext>
            </a:extLst>
          </p:cNvPr>
          <p:cNvSpPr/>
          <p:nvPr/>
        </p:nvSpPr>
        <p:spPr>
          <a:xfrm>
            <a:off x="2423408" y="1422915"/>
            <a:ext cx="11855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>
                <a:latin typeface="+mn-lt"/>
              </a:rPr>
              <a:t>Materiel:</a:t>
            </a:r>
            <a:endParaRPr lang="sv-SE" sz="1600" b="1" dirty="0">
              <a:effectLst/>
              <a:latin typeface="+mn-lt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00AE672-160E-2849-99C0-9969BE35FB88}"/>
              </a:ext>
            </a:extLst>
          </p:cNvPr>
          <p:cNvSpPr/>
          <p:nvPr/>
        </p:nvSpPr>
        <p:spPr>
          <a:xfrm>
            <a:off x="2423408" y="1755539"/>
            <a:ext cx="15418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latin typeface="+mn-lt"/>
              </a:rPr>
              <a:t>Antal deltagare:</a:t>
            </a:r>
            <a:endParaRPr lang="sv-SE" sz="1600" b="1" dirty="0">
              <a:effectLst/>
              <a:latin typeface="+mn-lt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963BA2A-2FD3-7F46-AE5D-83B98F0F449D}"/>
              </a:ext>
            </a:extLst>
          </p:cNvPr>
          <p:cNvSpPr/>
          <p:nvPr/>
        </p:nvSpPr>
        <p:spPr>
          <a:xfrm>
            <a:off x="3823391" y="1764217"/>
            <a:ext cx="6488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>
                <a:latin typeface="+mn-lt"/>
              </a:rPr>
              <a:t>2-3 </a:t>
            </a:r>
            <a:r>
              <a:rPr lang="sv-SE" sz="1600" dirty="0" err="1">
                <a:latin typeface="+mn-lt"/>
              </a:rPr>
              <a:t>st</a:t>
            </a:r>
            <a:endParaRPr lang="sv-SE" sz="1600" dirty="0">
              <a:effectLst/>
              <a:latin typeface="+mn-lt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25B36FC-F9F7-214A-9CAB-D769699E3DE9}"/>
              </a:ext>
            </a:extLst>
          </p:cNvPr>
          <p:cNvSpPr/>
          <p:nvPr/>
        </p:nvSpPr>
        <p:spPr>
          <a:xfrm>
            <a:off x="3247209" y="1422915"/>
            <a:ext cx="32771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+mn-lt"/>
              </a:rPr>
              <a:t>Våg, föremål att väga, aktivitetsblad 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72F36579-55BD-274F-8168-4CFB99B0DD64}"/>
              </a:ext>
            </a:extLst>
          </p:cNvPr>
          <p:cNvSpPr/>
          <p:nvPr/>
        </p:nvSpPr>
        <p:spPr>
          <a:xfrm>
            <a:off x="1138100" y="2939562"/>
            <a:ext cx="5033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A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A76F302-C8F5-754D-B094-03A67916BE96}"/>
              </a:ext>
            </a:extLst>
          </p:cNvPr>
          <p:cNvSpPr/>
          <p:nvPr/>
        </p:nvSpPr>
        <p:spPr>
          <a:xfrm>
            <a:off x="1554116" y="2953035"/>
            <a:ext cx="31820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Rita av tabellen eller använd tabellen på aktivitetsbladet.</a:t>
            </a:r>
            <a:endParaRPr lang="sv-SE" sz="2000" dirty="0">
              <a:latin typeface="+mn-lt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E1A65C3B-9139-C84B-8DE7-6D55A26967F0}"/>
              </a:ext>
            </a:extLst>
          </p:cNvPr>
          <p:cNvSpPr/>
          <p:nvPr/>
        </p:nvSpPr>
        <p:spPr>
          <a:xfrm>
            <a:off x="1139053" y="4541210"/>
            <a:ext cx="439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B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A4F06950-1F8F-E14A-9BCE-32F00A701A4C}"/>
              </a:ext>
            </a:extLst>
          </p:cNvPr>
          <p:cNvSpPr/>
          <p:nvPr/>
        </p:nvSpPr>
        <p:spPr>
          <a:xfrm>
            <a:off x="1566940" y="4556599"/>
            <a:ext cx="72813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Välj ut ett antal föremål som ni ska väga. Det kan till exempel vara matteboken, en nyckelknippa och en penna.</a:t>
            </a:r>
          </a:p>
        </p:txBody>
      </p:sp>
      <p:sp>
        <p:nvSpPr>
          <p:cNvPr id="22" name="Rektangel 1">
            <a:extLst>
              <a:ext uri="{FF2B5EF4-FFF2-40B4-BE49-F238E27FC236}">
                <a16:creationId xmlns:a16="http://schemas.microsoft.com/office/drawing/2014/main" id="{03A8335D-AA16-B146-8B53-58814F229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18" y="104066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>
                <a:latin typeface="+mn-lt"/>
              </a:rPr>
              <a:t>6.3		                    Från mindre till större viktenheter</a:t>
            </a:r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D1CC9129-D1D5-9143-8B1C-9F2078A3D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809" y="139766"/>
            <a:ext cx="1161498" cy="384895"/>
          </a:xfrm>
          <a:prstGeom prst="rect">
            <a:avLst/>
          </a:prstGeom>
        </p:spPr>
      </p:pic>
      <p:sp>
        <p:nvSpPr>
          <p:cNvPr id="25" name="Rektangel 24">
            <a:extLst>
              <a:ext uri="{FF2B5EF4-FFF2-40B4-BE49-F238E27FC236}">
                <a16:creationId xmlns:a16="http://schemas.microsoft.com/office/drawing/2014/main" id="{7967C73F-09F2-A141-84E5-B0E6B2A31E8E}"/>
              </a:ext>
            </a:extLst>
          </p:cNvPr>
          <p:cNvSpPr/>
          <p:nvPr/>
        </p:nvSpPr>
        <p:spPr>
          <a:xfrm>
            <a:off x="1139054" y="5637417"/>
            <a:ext cx="418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C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8EEF696F-1BBD-6940-8CA2-D7DF70540312}"/>
              </a:ext>
            </a:extLst>
          </p:cNvPr>
          <p:cNvSpPr/>
          <p:nvPr/>
        </p:nvSpPr>
        <p:spPr>
          <a:xfrm>
            <a:off x="1554116" y="5637417"/>
            <a:ext cx="71128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Innan ni väger ska var och en gissa hur mycket föremålet väger. Skriv ner gissningen i era tabeller.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3F1C67A-8AA1-F341-A3C1-5CA811463FE4}"/>
              </a:ext>
            </a:extLst>
          </p:cNvPr>
          <p:cNvSpPr/>
          <p:nvPr/>
        </p:nvSpPr>
        <p:spPr>
          <a:xfrm>
            <a:off x="3708271" y="982985"/>
            <a:ext cx="2998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  <a:latin typeface="+mn-lt"/>
              </a:rPr>
              <a:t>Hur mycket väger det? </a:t>
            </a:r>
            <a:endParaRPr lang="sv-SE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AB13A6DB-51D7-714B-909B-6F836D31D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775" y="1984219"/>
            <a:ext cx="4001162" cy="259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6" grpId="0"/>
      <p:bldP spid="26" grpId="0"/>
      <p:bldP spid="25" grpId="0"/>
      <p:bldP spid="28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>
            <a:extLst>
              <a:ext uri="{FF2B5EF4-FFF2-40B4-BE49-F238E27FC236}">
                <a16:creationId xmlns:a16="http://schemas.microsoft.com/office/drawing/2014/main" id="{12C950A3-8942-EC41-927D-6D18E43DFE9F}"/>
              </a:ext>
            </a:extLst>
          </p:cNvPr>
          <p:cNvGrpSpPr/>
          <p:nvPr/>
        </p:nvGrpSpPr>
        <p:grpSpPr>
          <a:xfrm>
            <a:off x="442621" y="760511"/>
            <a:ext cx="8244179" cy="4961020"/>
            <a:chOff x="1862731" y="-1132871"/>
            <a:chExt cx="5725525" cy="5334105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2915B06B-C3B1-624C-9F4A-E792DB8F2383}"/>
                </a:ext>
              </a:extLst>
            </p:cNvPr>
            <p:cNvSpPr/>
            <p:nvPr/>
          </p:nvSpPr>
          <p:spPr>
            <a:xfrm>
              <a:off x="1862731" y="-967409"/>
              <a:ext cx="5725525" cy="5168643"/>
            </a:xfrm>
            <a:prstGeom prst="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37E638DD-C1EE-1043-988E-D429A997C1BB}"/>
                </a:ext>
              </a:extLst>
            </p:cNvPr>
            <p:cNvSpPr txBox="1"/>
            <p:nvPr/>
          </p:nvSpPr>
          <p:spPr>
            <a:xfrm>
              <a:off x="4538481" y="-1132871"/>
              <a:ext cx="649407" cy="33092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400" dirty="0">
                  <a:solidFill>
                    <a:srgbClr val="7030A0"/>
                  </a:solidFill>
                  <a:latin typeface="+mn-lt"/>
                </a:rPr>
                <a:t>AKTIVITET</a:t>
              </a:r>
            </a:p>
          </p:txBody>
        </p:sp>
      </p:grpSp>
      <p:sp>
        <p:nvSpPr>
          <p:cNvPr id="13" name="Rektangel 12">
            <a:extLst>
              <a:ext uri="{FF2B5EF4-FFF2-40B4-BE49-F238E27FC236}">
                <a16:creationId xmlns:a16="http://schemas.microsoft.com/office/drawing/2014/main" id="{72F36579-55BD-274F-8168-4CFB99B0DD64}"/>
              </a:ext>
            </a:extLst>
          </p:cNvPr>
          <p:cNvSpPr/>
          <p:nvPr/>
        </p:nvSpPr>
        <p:spPr>
          <a:xfrm>
            <a:off x="1040186" y="2379735"/>
            <a:ext cx="5033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E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A76F302-C8F5-754D-B094-03A67916BE96}"/>
              </a:ext>
            </a:extLst>
          </p:cNvPr>
          <p:cNvSpPr/>
          <p:nvPr/>
        </p:nvSpPr>
        <p:spPr>
          <a:xfrm>
            <a:off x="1463995" y="2377709"/>
            <a:ext cx="70446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Räkna ut skillnaden mellan din gissning och den uppmätta vikten. 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E1A65C3B-9139-C84B-8DE7-6D55A26967F0}"/>
              </a:ext>
            </a:extLst>
          </p:cNvPr>
          <p:cNvSpPr/>
          <p:nvPr/>
        </p:nvSpPr>
        <p:spPr>
          <a:xfrm>
            <a:off x="1024936" y="3228251"/>
            <a:ext cx="439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F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A4F06950-1F8F-E14A-9BCE-32F00A701A4C}"/>
              </a:ext>
            </a:extLst>
          </p:cNvPr>
          <p:cNvSpPr/>
          <p:nvPr/>
        </p:nvSpPr>
        <p:spPr>
          <a:xfrm>
            <a:off x="1452823" y="3228251"/>
            <a:ext cx="46640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Väg så många föremål som ni hinner med. </a:t>
            </a:r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D1CC9129-D1D5-9143-8B1C-9F2078A3D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573" y="176570"/>
            <a:ext cx="1161498" cy="384895"/>
          </a:xfrm>
          <a:prstGeom prst="rect">
            <a:avLst/>
          </a:prstGeom>
        </p:spPr>
      </p:pic>
      <p:sp>
        <p:nvSpPr>
          <p:cNvPr id="28" name="Rektangel 27">
            <a:extLst>
              <a:ext uri="{FF2B5EF4-FFF2-40B4-BE49-F238E27FC236}">
                <a16:creationId xmlns:a16="http://schemas.microsoft.com/office/drawing/2014/main" id="{8EEF696F-1BBD-6940-8CA2-D7DF70540312}"/>
              </a:ext>
            </a:extLst>
          </p:cNvPr>
          <p:cNvSpPr/>
          <p:nvPr/>
        </p:nvSpPr>
        <p:spPr>
          <a:xfrm>
            <a:off x="1463995" y="3565797"/>
            <a:ext cx="41935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Vem gissar närmast flest gånger?</a:t>
            </a:r>
            <a:endParaRPr lang="sv-SE" sz="2000" dirty="0">
              <a:latin typeface="+mn-lt"/>
            </a:endParaRP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37110276-4759-0B40-94E1-E149FCB9EDC3}"/>
              </a:ext>
            </a:extLst>
          </p:cNvPr>
          <p:cNvSpPr/>
          <p:nvPr/>
        </p:nvSpPr>
        <p:spPr>
          <a:xfrm>
            <a:off x="1024936" y="4368395"/>
            <a:ext cx="3465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G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D0EBCE2C-9266-2941-922A-0B5080D5E7AC}"/>
              </a:ext>
            </a:extLst>
          </p:cNvPr>
          <p:cNvSpPr/>
          <p:nvPr/>
        </p:nvSpPr>
        <p:spPr>
          <a:xfrm>
            <a:off x="1413431" y="4368395"/>
            <a:ext cx="54550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Vem har minst skillnad sammanlagt mellan de gissade vikterna och de uppmätta?</a:t>
            </a:r>
            <a:endParaRPr lang="sv-SE" sz="2000" dirty="0">
              <a:latin typeface="+mn-lt"/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1DA103EE-C1C8-7840-B6B4-B4A9271EF930}"/>
              </a:ext>
            </a:extLst>
          </p:cNvPr>
          <p:cNvSpPr/>
          <p:nvPr/>
        </p:nvSpPr>
        <p:spPr>
          <a:xfrm>
            <a:off x="1040186" y="1546027"/>
            <a:ext cx="3465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D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E25346F5-0232-CD44-9F26-213A7559D843}"/>
              </a:ext>
            </a:extLst>
          </p:cNvPr>
          <p:cNvSpPr/>
          <p:nvPr/>
        </p:nvSpPr>
        <p:spPr>
          <a:xfrm>
            <a:off x="1439998" y="1546027"/>
            <a:ext cx="54550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Väg föremålet. Skriv in resultatet.</a:t>
            </a:r>
            <a:endParaRPr lang="sv-SE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620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26" grpId="0"/>
      <p:bldP spid="28" grpId="0"/>
      <p:bldP spid="29" grpId="0"/>
      <p:bldP spid="30" grpId="0"/>
      <p:bldP spid="24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236D0D6-C052-EA47-88A4-679E2FEB0C76}"/>
              </a:ext>
            </a:extLst>
          </p:cNvPr>
          <p:cNvSpPr/>
          <p:nvPr/>
        </p:nvSpPr>
        <p:spPr>
          <a:xfrm>
            <a:off x="3577425" y="420173"/>
            <a:ext cx="19891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Olika vikter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8CB2C1B-2C41-1B46-B4A2-3FD474731EFD}"/>
              </a:ext>
            </a:extLst>
          </p:cNvPr>
          <p:cNvSpPr/>
          <p:nvPr/>
        </p:nvSpPr>
        <p:spPr>
          <a:xfrm>
            <a:off x="1030126" y="1681562"/>
            <a:ext cx="56030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En påse mjöl kan väga 2 </a:t>
            </a:r>
            <a:r>
              <a:rPr lang="sv-SE" sz="2000" i="1" dirty="0">
                <a:solidFill>
                  <a:srgbClr val="C00000"/>
                </a:solidFill>
              </a:rPr>
              <a:t>kilogram </a:t>
            </a:r>
            <a:r>
              <a:rPr lang="sv-SE" sz="2000" dirty="0">
                <a:solidFill>
                  <a:srgbClr val="C00000"/>
                </a:solidFill>
              </a:rPr>
              <a:t>(kg)</a:t>
            </a:r>
            <a:r>
              <a:rPr lang="sv-SE" sz="2000" dirty="0"/>
              <a:t>.</a:t>
            </a:r>
            <a:r>
              <a:rPr lang="sv-SE" sz="2000" dirty="0">
                <a:solidFill>
                  <a:srgbClr val="C00000"/>
                </a:solidFill>
              </a:rPr>
              <a:t> </a:t>
            </a:r>
          </a:p>
          <a:p>
            <a:r>
              <a:rPr lang="sv-SE" sz="2000" dirty="0"/>
              <a:t>Påsens </a:t>
            </a:r>
            <a:r>
              <a:rPr lang="sv-SE" sz="2000" i="1" dirty="0">
                <a:solidFill>
                  <a:srgbClr val="C00000"/>
                </a:solidFill>
              </a:rPr>
              <a:t>vikt</a:t>
            </a:r>
            <a:r>
              <a:rPr lang="sv-SE" sz="2000" i="1" dirty="0"/>
              <a:t> </a:t>
            </a:r>
            <a:r>
              <a:rPr lang="sv-SE" sz="2000" dirty="0"/>
              <a:t>är 2 kilogram.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CE974B54-E4D5-DE46-8C77-0931202ED042}"/>
              </a:ext>
            </a:extLst>
          </p:cNvPr>
          <p:cNvSpPr/>
          <p:nvPr/>
        </p:nvSpPr>
        <p:spPr>
          <a:xfrm>
            <a:off x="1030126" y="3694319"/>
            <a:ext cx="5603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En mindre enhet är </a:t>
            </a:r>
            <a:r>
              <a:rPr lang="sv-SE" sz="2000" i="1" dirty="0">
                <a:solidFill>
                  <a:srgbClr val="C00000"/>
                </a:solidFill>
              </a:rPr>
              <a:t>hektogram </a:t>
            </a:r>
            <a:r>
              <a:rPr lang="sv-SE" sz="2000" dirty="0">
                <a:solidFill>
                  <a:srgbClr val="C00000"/>
                </a:solidFill>
              </a:rPr>
              <a:t>(hg)</a:t>
            </a:r>
            <a:r>
              <a:rPr lang="sv-SE" sz="2000" dirty="0"/>
              <a:t>. 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0536D64-EA1F-314D-AB26-663BA174E838}"/>
              </a:ext>
            </a:extLst>
          </p:cNvPr>
          <p:cNvSpPr/>
          <p:nvPr/>
        </p:nvSpPr>
        <p:spPr>
          <a:xfrm>
            <a:off x="1030126" y="4073021"/>
            <a:ext cx="5603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En grapefrukt kan väga 3 </a:t>
            </a:r>
            <a:r>
              <a:rPr lang="sv-SE" sz="2000" i="1" dirty="0"/>
              <a:t>hektogram </a:t>
            </a:r>
            <a:r>
              <a:rPr lang="sv-SE" sz="2000" dirty="0"/>
              <a:t>(hg).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AD047C1-6E81-C441-AA50-3A2EA1ED0B46}"/>
              </a:ext>
            </a:extLst>
          </p:cNvPr>
          <p:cNvSpPr/>
          <p:nvPr/>
        </p:nvSpPr>
        <p:spPr>
          <a:xfrm>
            <a:off x="1030126" y="5341592"/>
            <a:ext cx="5603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Ytterligare en enhet för vikt är </a:t>
            </a:r>
            <a:r>
              <a:rPr lang="sv-SE" sz="2000" i="1" dirty="0">
                <a:solidFill>
                  <a:srgbClr val="C00000"/>
                </a:solidFill>
              </a:rPr>
              <a:t>gram </a:t>
            </a:r>
            <a:r>
              <a:rPr lang="sv-SE" sz="2000" dirty="0">
                <a:solidFill>
                  <a:srgbClr val="C00000"/>
                </a:solidFill>
              </a:rPr>
              <a:t>(g)</a:t>
            </a:r>
            <a:r>
              <a:rPr lang="sv-SE" sz="2000" dirty="0"/>
              <a:t>.</a:t>
            </a:r>
            <a:r>
              <a:rPr lang="sv-SE" sz="2000" dirty="0">
                <a:solidFill>
                  <a:srgbClr val="C00000"/>
                </a:solidFill>
              </a:rPr>
              <a:t> 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B01E159-2B03-DE48-AB6F-7A68A6116D2F}"/>
              </a:ext>
            </a:extLst>
          </p:cNvPr>
          <p:cNvSpPr/>
          <p:nvPr/>
        </p:nvSpPr>
        <p:spPr>
          <a:xfrm>
            <a:off x="1030126" y="5720294"/>
            <a:ext cx="5603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En sax kan väga 40 gram. 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8DDF95FF-F655-0D4B-B9E6-236A6D85E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705" y="820283"/>
            <a:ext cx="1726772" cy="2649950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28E96F42-CA31-4345-BD5B-8BAE09975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768" y="3659584"/>
            <a:ext cx="1019323" cy="984843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123ECCCC-CF31-A84D-9766-CD017B388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757" y="5259983"/>
            <a:ext cx="1622865" cy="86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1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388C11-658D-CF46-A2BC-59BE1F0BD64D}"/>
              </a:ext>
            </a:extLst>
          </p:cNvPr>
          <p:cNvSpPr/>
          <p:nvPr/>
        </p:nvSpPr>
        <p:spPr>
          <a:xfrm>
            <a:off x="1789044" y="2284302"/>
            <a:ext cx="237532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 1 kilogram= 10 hg</a:t>
            </a:r>
            <a:endParaRPr lang="sv-SE" i="1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B32E9E9A-197D-AB44-8A7A-87D98062B92C}"/>
              </a:ext>
            </a:extLst>
          </p:cNvPr>
          <p:cNvSpPr/>
          <p:nvPr/>
        </p:nvSpPr>
        <p:spPr>
          <a:xfrm>
            <a:off x="1789044" y="2766401"/>
            <a:ext cx="237532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 1 kilogram = 1 000 g</a:t>
            </a:r>
            <a:endParaRPr lang="sv-SE" i="1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CCC3D6E-35D1-CC45-B209-5F2CD270AB53}"/>
              </a:ext>
            </a:extLst>
          </p:cNvPr>
          <p:cNvSpPr/>
          <p:nvPr/>
        </p:nvSpPr>
        <p:spPr>
          <a:xfrm>
            <a:off x="4726458" y="2282275"/>
            <a:ext cx="1710887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 1 hg = 100 g</a:t>
            </a:r>
            <a:endParaRPr lang="sv-SE" i="1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4AE920E-8DCB-E84A-8BAD-F200E27DD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780" y="117507"/>
            <a:ext cx="1161498" cy="384895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EF427758-FAA5-B64E-9062-BB98CC8AA00C}"/>
              </a:ext>
            </a:extLst>
          </p:cNvPr>
          <p:cNvSpPr/>
          <p:nvPr/>
        </p:nvSpPr>
        <p:spPr>
          <a:xfrm>
            <a:off x="3348298" y="1088839"/>
            <a:ext cx="25654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Enhetsomvandlingar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ED532FB9-34AF-804D-8E00-1EF847397AE6}"/>
              </a:ext>
            </a:extLst>
          </p:cNvPr>
          <p:cNvGrpSpPr/>
          <p:nvPr/>
        </p:nvGrpSpPr>
        <p:grpSpPr>
          <a:xfrm>
            <a:off x="3184595" y="3444933"/>
            <a:ext cx="2729189" cy="2071101"/>
            <a:chOff x="3077508" y="4186813"/>
            <a:chExt cx="2729189" cy="2071101"/>
          </a:xfrm>
        </p:grpSpPr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E4851EE5-A008-9944-A514-6A12C635F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7967" b="85794" l="59250" r="66083">
                          <a14:foregroundMark x1="60295" y1="75627" x2="61083" y2="72702"/>
                          <a14:foregroundMark x1="59883" y1="77159" x2="59996" y2="76741"/>
                          <a14:foregroundMark x1="62667" y1="69499" x2="62417" y2="68663"/>
                          <a14:foregroundMark x1="63000" y1="68802" x2="63417" y2="69359"/>
                          <a14:foregroundMark x1="60583" y1="84819" x2="63000" y2="84958"/>
                          <a14:foregroundMark x1="61583" y1="85376" x2="62583" y2="85515"/>
                          <a14:foregroundMark x1="62250" y1="67967" x2="63333" y2="67967"/>
                          <a14:foregroundMark x1="65828" y1="79021" x2="65884" y2="81894"/>
                          <a14:foregroundMark x1="65990" y1="75002" x2="66000" y2="73816"/>
                          <a14:foregroundMark x1="65949" y1="79798" x2="65950" y2="79665"/>
                          <a14:foregroundMark x1="65931" y1="81894" x2="65938" y2="81130"/>
                          <a14:foregroundMark x1="59361" y1="76602" x2="59333" y2="77019"/>
                          <a14:foregroundMark x1="59500" y1="74513" x2="59426" y2="75627"/>
                          <a14:foregroundMark x1="62083" y1="85933" x2="63667" y2="85655"/>
                          <a14:foregroundMark x1="59364" y1="73816" x2="59417" y2="74513"/>
                          <a14:foregroundMark x1="65917" y1="73816" x2="65957" y2="75011"/>
                          <a14:foregroundMark x1="66038" y1="74989" x2="66083" y2="73398"/>
                          <a14:backgroundMark x1="59167" y1="72981" x2="59167" y2="73816"/>
                          <a14:backgroundMark x1="59083" y1="77159" x2="59083" y2="77855"/>
                          <a14:backgroundMark x1="59083" y1="76602" x2="59083" y2="77298"/>
                          <a14:backgroundMark x1="59083" y1="75766" x2="59083" y2="76741"/>
                          <a14:backgroundMark x1="59167" y1="77019" x2="58917" y2="78830"/>
                          <a14:backgroundMark x1="58917" y1="78830" x2="58917" y2="78830"/>
                          <a14:backgroundMark x1="59083" y1="78969" x2="59083" y2="79526"/>
                          <a14:backgroundMark x1="59083" y1="79526" x2="59000" y2="85237"/>
                          <a14:backgroundMark x1="59083" y1="79387" x2="59167" y2="78969"/>
                          <a14:backgroundMark x1="59167" y1="78969" x2="59167" y2="79805"/>
                          <a14:backgroundMark x1="59167" y1="75627" x2="59167" y2="76602"/>
                          <a14:backgroundMark x1="59167" y1="76184" x2="59250" y2="74373"/>
                          <a14:backgroundMark x1="66083" y1="81894" x2="66083" y2="83565"/>
                          <a14:backgroundMark x1="66083" y1="81894" x2="66083" y2="80501"/>
                          <a14:backgroundMark x1="66083" y1="80362" x2="66083" y2="79109"/>
                          <a14:backgroundMark x1="66083" y1="79109" x2="66083" y2="77994"/>
                          <a14:backgroundMark x1="6583" y1="60585" x2="6583" y2="60585"/>
                          <a14:backgroundMark x1="66250" y1="74930" x2="66417" y2="76602"/>
                          <a14:backgroundMark x1="66250" y1="77577" x2="66250" y2="74095"/>
                          <a14:backgroundMark x1="59000" y1="72006" x2="59000" y2="73398"/>
                          <a14:backgroundMark x1="66250" y1="77019" x2="66250" y2="77577"/>
                          <a14:backgroundMark x1="66167" y1="77298" x2="66083" y2="77019"/>
                          <a14:backgroundMark x1="66000" y1="77855" x2="66000" y2="77577"/>
                          <a14:backgroundMark x1="66083" y1="76880" x2="66083" y2="77298"/>
                        </a14:backgroundRemoval>
                      </a14:imgEffect>
                    </a14:imgLayer>
                  </a14:imgProps>
                </a:ext>
              </a:extLst>
            </a:blip>
            <a:srcRect l="59013" t="67350" r="33518" b="13737"/>
            <a:stretch/>
          </p:blipFill>
          <p:spPr>
            <a:xfrm>
              <a:off x="4631041" y="5002695"/>
              <a:ext cx="682978" cy="1034784"/>
            </a:xfrm>
            <a:prstGeom prst="rect">
              <a:avLst/>
            </a:prstGeom>
          </p:spPr>
        </p:pic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3BFCFC0D-6FEB-CE4F-9E7A-96AAF3A702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9805" b="85794" l="68833" r="71250">
                          <a14:foregroundMark x1="69250" y1="81894" x2="69250" y2="83983"/>
                          <a14:foregroundMark x1="70833" y1="84401" x2="71000" y2="83565"/>
                          <a14:foregroundMark x1="71000" y1="83287" x2="71167" y2="83844"/>
                          <a14:foregroundMark x1="71167" y1="82730" x2="71167" y2="83705"/>
                          <a14:foregroundMark x1="71167" y1="83705" x2="71167" y2="84819"/>
                          <a14:foregroundMark x1="71167" y1="83008" x2="71167" y2="84958"/>
                          <a14:foregroundMark x1="71167" y1="84958" x2="71250" y2="82033"/>
                          <a14:foregroundMark x1="71167" y1="83426" x2="71167" y2="84540"/>
                          <a14:foregroundMark x1="71167" y1="83983" x2="71167" y2="85237"/>
                          <a14:foregroundMark x1="71167" y1="85237" x2="71167" y2="83008"/>
                          <a14:foregroundMark x1="68917" y1="84262" x2="69083" y2="82033"/>
                          <a14:foregroundMark x1="68833" y1="81894" x2="68833" y2="82451"/>
                        </a14:backgroundRemoval>
                      </a14:imgEffect>
                    </a14:imgLayer>
                  </a14:imgProps>
                </a:ext>
              </a:extLst>
            </a:blip>
            <a:srcRect l="68771" t="79267" r="28382" b="13480"/>
            <a:stretch/>
          </p:blipFill>
          <p:spPr>
            <a:xfrm>
              <a:off x="5546346" y="5596794"/>
              <a:ext cx="260351" cy="396875"/>
            </a:xfrm>
            <a:prstGeom prst="rect">
              <a:avLst/>
            </a:prstGeom>
          </p:spPr>
        </p:pic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406576CF-CB61-C246-BC04-205EBC751D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4039" b="84819" l="29167" r="41500">
                          <a14:foregroundMark x1="33750" y1="84819" x2="35583" y2="84958"/>
                          <a14:foregroundMark x1="29167" y1="75348" x2="29167" y2="78412"/>
                          <a14:foregroundMark x1="41250" y1="75348" x2="41333" y2="81337"/>
                        </a14:backgroundRemoval>
                      </a14:imgEffect>
                    </a14:imgLayer>
                  </a14:imgProps>
                </a:ext>
              </a:extLst>
            </a:blip>
            <a:srcRect l="27931" t="50365" r="56812" b="11780"/>
            <a:stretch/>
          </p:blipFill>
          <p:spPr>
            <a:xfrm>
              <a:off x="3077508" y="4186813"/>
              <a:ext cx="1395086" cy="20711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620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81CEA94-A0AA-0040-8F86-90BCD5898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157" y="251395"/>
            <a:ext cx="1161498" cy="38489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E7C5E18-4C6C-4F40-8493-40C50A47CA36}"/>
              </a:ext>
            </a:extLst>
          </p:cNvPr>
          <p:cNvSpPr/>
          <p:nvPr/>
        </p:nvSpPr>
        <p:spPr>
          <a:xfrm>
            <a:off x="973309" y="1517487"/>
            <a:ext cx="1350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a) 45 hg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F93FC0D-D969-4B43-ABC9-0CC6C0FF1B5A}"/>
              </a:ext>
            </a:extLst>
          </p:cNvPr>
          <p:cNvSpPr/>
          <p:nvPr/>
        </p:nvSpPr>
        <p:spPr>
          <a:xfrm>
            <a:off x="910808" y="394332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B04F0F2-14E2-9347-8E32-5048296DBDD2}"/>
              </a:ext>
            </a:extLst>
          </p:cNvPr>
          <p:cNvSpPr/>
          <p:nvPr/>
        </p:nvSpPr>
        <p:spPr>
          <a:xfrm>
            <a:off x="2883414" y="1517487"/>
            <a:ext cx="1589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b) 105 hg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05235B1-FA7F-2D42-89BC-86B6F7359526}"/>
              </a:ext>
            </a:extLst>
          </p:cNvPr>
          <p:cNvSpPr/>
          <p:nvPr/>
        </p:nvSpPr>
        <p:spPr>
          <a:xfrm>
            <a:off x="910808" y="2576085"/>
            <a:ext cx="1695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 45 hg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4FA8AB5-2392-E44C-A681-A0B841CF8984}"/>
              </a:ext>
            </a:extLst>
          </p:cNvPr>
          <p:cNvSpPr/>
          <p:nvPr/>
        </p:nvSpPr>
        <p:spPr>
          <a:xfrm>
            <a:off x="2480993" y="2576084"/>
            <a:ext cx="1768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4 kg 5 hg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4CB863D-E681-7043-A3F8-859F1D762F7A}"/>
              </a:ext>
            </a:extLst>
          </p:cNvPr>
          <p:cNvSpPr/>
          <p:nvPr/>
        </p:nvSpPr>
        <p:spPr>
          <a:xfrm>
            <a:off x="734573" y="4737117"/>
            <a:ext cx="17657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 105 hg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3E43C3A-CF7F-3C49-A303-33048C99ECC7}"/>
              </a:ext>
            </a:extLst>
          </p:cNvPr>
          <p:cNvSpPr/>
          <p:nvPr/>
        </p:nvSpPr>
        <p:spPr>
          <a:xfrm>
            <a:off x="2299829" y="4737117"/>
            <a:ext cx="1950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10 kg 5 hg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224D80D8-8DB2-724E-8769-687FBF11EBB8}"/>
              </a:ext>
            </a:extLst>
          </p:cNvPr>
          <p:cNvSpPr/>
          <p:nvPr/>
        </p:nvSpPr>
        <p:spPr>
          <a:xfrm>
            <a:off x="5094537" y="2391418"/>
            <a:ext cx="2316127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10 hg = 1 kg</a:t>
            </a:r>
          </a:p>
          <a:p>
            <a:r>
              <a:rPr lang="sv-SE" dirty="0"/>
              <a:t>Då är 40 hg = 4 kg.</a:t>
            </a:r>
          </a:p>
          <a:p>
            <a:r>
              <a:rPr lang="sv-SE" dirty="0"/>
              <a:t>Sedan har du 5 hg till.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81B1628-C996-DF41-9AD5-B6A90DD5F747}"/>
              </a:ext>
            </a:extLst>
          </p:cNvPr>
          <p:cNvSpPr/>
          <p:nvPr/>
        </p:nvSpPr>
        <p:spPr>
          <a:xfrm>
            <a:off x="4894149" y="4784849"/>
            <a:ext cx="2799018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10 hg = 1 kg</a:t>
            </a:r>
          </a:p>
          <a:p>
            <a:r>
              <a:rPr lang="sv-SE" dirty="0"/>
              <a:t>Då är 100 hg = 10 kg.</a:t>
            </a:r>
          </a:p>
          <a:p>
            <a:r>
              <a:rPr lang="sv-SE" dirty="0"/>
              <a:t>Sedan har du 5 hg till.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9F3C924D-49C4-0E46-B22E-4DEB5523183C}"/>
              </a:ext>
            </a:extLst>
          </p:cNvPr>
          <p:cNvSpPr/>
          <p:nvPr/>
        </p:nvSpPr>
        <p:spPr>
          <a:xfrm>
            <a:off x="734573" y="1012436"/>
            <a:ext cx="6726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Skriv vikterna i kilogram och hektogram.</a:t>
            </a:r>
          </a:p>
        </p:txBody>
      </p:sp>
    </p:spTree>
    <p:extLst>
      <p:ext uri="{BB962C8B-B14F-4D97-AF65-F5344CB8AC3E}">
        <p14:creationId xmlns:p14="http://schemas.microsoft.com/office/powerpoint/2010/main" val="120173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0" grpId="0"/>
      <p:bldP spid="11" grpId="0"/>
      <p:bldP spid="12" grpId="0"/>
      <p:bldP spid="13" grpId="0" animBg="1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81CEA94-A0AA-0040-8F86-90BCD5898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157" y="251395"/>
            <a:ext cx="1161498" cy="38489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E7C5E18-4C6C-4F40-8493-40C50A47CA36}"/>
              </a:ext>
            </a:extLst>
          </p:cNvPr>
          <p:cNvSpPr/>
          <p:nvPr/>
        </p:nvSpPr>
        <p:spPr>
          <a:xfrm>
            <a:off x="973309" y="1517487"/>
            <a:ext cx="1507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a) 1 550 g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F93FC0D-D969-4B43-ABC9-0CC6C0FF1B5A}"/>
              </a:ext>
            </a:extLst>
          </p:cNvPr>
          <p:cNvSpPr/>
          <p:nvPr/>
        </p:nvSpPr>
        <p:spPr>
          <a:xfrm>
            <a:off x="910808" y="394332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B04F0F2-14E2-9347-8E32-5048296DBDD2}"/>
              </a:ext>
            </a:extLst>
          </p:cNvPr>
          <p:cNvSpPr/>
          <p:nvPr/>
        </p:nvSpPr>
        <p:spPr>
          <a:xfrm>
            <a:off x="2883414" y="1517487"/>
            <a:ext cx="1589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b) 4 055 g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05235B1-FA7F-2D42-89BC-86B6F7359526}"/>
              </a:ext>
            </a:extLst>
          </p:cNvPr>
          <p:cNvSpPr/>
          <p:nvPr/>
        </p:nvSpPr>
        <p:spPr>
          <a:xfrm>
            <a:off x="910808" y="2576085"/>
            <a:ext cx="2316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 1 550 g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4FA8AB5-2392-E44C-A681-A0B841CF8984}"/>
              </a:ext>
            </a:extLst>
          </p:cNvPr>
          <p:cNvSpPr/>
          <p:nvPr/>
        </p:nvSpPr>
        <p:spPr>
          <a:xfrm>
            <a:off x="2704083" y="2576085"/>
            <a:ext cx="1768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 kg 550 g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4CB863D-E681-7043-A3F8-859F1D762F7A}"/>
              </a:ext>
            </a:extLst>
          </p:cNvPr>
          <p:cNvSpPr/>
          <p:nvPr/>
        </p:nvSpPr>
        <p:spPr>
          <a:xfrm>
            <a:off x="910808" y="3586950"/>
            <a:ext cx="2316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 4 055 g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3E43C3A-CF7F-3C49-A303-33048C99ECC7}"/>
              </a:ext>
            </a:extLst>
          </p:cNvPr>
          <p:cNvSpPr/>
          <p:nvPr/>
        </p:nvSpPr>
        <p:spPr>
          <a:xfrm>
            <a:off x="2704083" y="3586950"/>
            <a:ext cx="1950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4 kg 55 g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224D80D8-8DB2-724E-8769-687FBF11EBB8}"/>
              </a:ext>
            </a:extLst>
          </p:cNvPr>
          <p:cNvSpPr/>
          <p:nvPr/>
        </p:nvSpPr>
        <p:spPr>
          <a:xfrm>
            <a:off x="5094537" y="2391418"/>
            <a:ext cx="2316127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1 000 g = 1 kg</a:t>
            </a:r>
          </a:p>
          <a:p>
            <a:r>
              <a:rPr lang="sv-SE" dirty="0"/>
              <a:t>Sedan har du 550 g till.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81B1628-C996-DF41-9AD5-B6A90DD5F747}"/>
              </a:ext>
            </a:extLst>
          </p:cNvPr>
          <p:cNvSpPr/>
          <p:nvPr/>
        </p:nvSpPr>
        <p:spPr>
          <a:xfrm>
            <a:off x="5070384" y="3634682"/>
            <a:ext cx="2799018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1 000 g = 1 kg</a:t>
            </a:r>
          </a:p>
          <a:p>
            <a:r>
              <a:rPr lang="sv-SE" dirty="0"/>
              <a:t>Då är 4 000 g = 4 kg.</a:t>
            </a:r>
          </a:p>
          <a:p>
            <a:r>
              <a:rPr lang="sv-SE" dirty="0"/>
              <a:t>Sedan har du 55 g till.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9F3C924D-49C4-0E46-B22E-4DEB5523183C}"/>
              </a:ext>
            </a:extLst>
          </p:cNvPr>
          <p:cNvSpPr/>
          <p:nvPr/>
        </p:nvSpPr>
        <p:spPr>
          <a:xfrm>
            <a:off x="734573" y="1012436"/>
            <a:ext cx="6726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Skriv vikterna i kilogram och gram.</a:t>
            </a:r>
          </a:p>
        </p:txBody>
      </p:sp>
    </p:spTree>
    <p:extLst>
      <p:ext uri="{BB962C8B-B14F-4D97-AF65-F5344CB8AC3E}">
        <p14:creationId xmlns:p14="http://schemas.microsoft.com/office/powerpoint/2010/main" val="179178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0" grpId="0"/>
      <p:bldP spid="11" grpId="0"/>
      <p:bldP spid="12" grpId="0"/>
      <p:bldP spid="13" grpId="0" animBg="1"/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81CEA94-A0AA-0040-8F86-90BCD5898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157" y="251395"/>
            <a:ext cx="1161498" cy="384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0F93FC0D-D969-4B43-ABC9-0CC6C0FF1B5A}"/>
              </a:ext>
            </a:extLst>
          </p:cNvPr>
          <p:cNvSpPr/>
          <p:nvPr/>
        </p:nvSpPr>
        <p:spPr>
          <a:xfrm>
            <a:off x="910808" y="394332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56BABAC-AE19-A444-9B63-64AEC2676AB2}"/>
              </a:ext>
            </a:extLst>
          </p:cNvPr>
          <p:cNvSpPr/>
          <p:nvPr/>
        </p:nvSpPr>
        <p:spPr>
          <a:xfrm>
            <a:off x="734573" y="2028366"/>
            <a:ext cx="6958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Hur mycket ska Reva betala? 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B04F0F2-14E2-9347-8E32-5048296DBDD2}"/>
              </a:ext>
            </a:extLst>
          </p:cNvPr>
          <p:cNvSpPr/>
          <p:nvPr/>
        </p:nvSpPr>
        <p:spPr>
          <a:xfrm>
            <a:off x="734573" y="1514106"/>
            <a:ext cx="51163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Reva köper 3 hg ost av samma sort. </a:t>
            </a:r>
            <a:endParaRPr lang="sv-SE" sz="2400" dirty="0">
              <a:latin typeface="+mn-lt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1B84D17A-D2CB-1749-91AB-517EEB4C5AF3}"/>
              </a:ext>
            </a:extLst>
          </p:cNvPr>
          <p:cNvSpPr/>
          <p:nvPr/>
        </p:nvSpPr>
        <p:spPr>
          <a:xfrm>
            <a:off x="5122890" y="2598129"/>
            <a:ext cx="2799018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För att få reda på hur mycket 1 hg kostar dividerar du 40 kr med 5. 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D46D6C2C-F7D9-944F-A3E6-31E717E50A45}"/>
              </a:ext>
            </a:extLst>
          </p:cNvPr>
          <p:cNvSpPr/>
          <p:nvPr/>
        </p:nvSpPr>
        <p:spPr>
          <a:xfrm>
            <a:off x="1116033" y="5822010"/>
            <a:ext cx="4005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u="sng" dirty="0">
                <a:latin typeface="Bradley Hand" pitchFamily="2" charset="77"/>
              </a:rPr>
              <a:t>Svar</a:t>
            </a:r>
            <a:r>
              <a:rPr lang="sv-SE" sz="2400" dirty="0">
                <a:latin typeface="Bradley Hand" pitchFamily="2" charset="77"/>
              </a:rPr>
              <a:t>: Reva ska betala 24 kr.</a:t>
            </a:r>
          </a:p>
        </p:txBody>
      </p:sp>
      <p:grpSp>
        <p:nvGrpSpPr>
          <p:cNvPr id="25" name="Grupp 24">
            <a:extLst>
              <a:ext uri="{FF2B5EF4-FFF2-40B4-BE49-F238E27FC236}">
                <a16:creationId xmlns:a16="http://schemas.microsoft.com/office/drawing/2014/main" id="{FFE3DECA-390C-0340-AAEC-5720DB00B688}"/>
              </a:ext>
            </a:extLst>
          </p:cNvPr>
          <p:cNvGrpSpPr/>
          <p:nvPr/>
        </p:nvGrpSpPr>
        <p:grpSpPr>
          <a:xfrm>
            <a:off x="1247775" y="2885687"/>
            <a:ext cx="1404189" cy="769274"/>
            <a:chOff x="4023601" y="1131378"/>
            <a:chExt cx="1404189" cy="769274"/>
          </a:xfrm>
        </p:grpSpPr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29B8ED4A-13FC-2042-8038-855FBA9C4C78}"/>
                </a:ext>
              </a:extLst>
            </p:cNvPr>
            <p:cNvSpPr/>
            <p:nvPr/>
          </p:nvSpPr>
          <p:spPr>
            <a:xfrm>
              <a:off x="4023601" y="1131378"/>
              <a:ext cx="60201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40</a:t>
              </a:r>
            </a:p>
          </p:txBody>
        </p: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764E041F-0436-0347-8442-CE898E3113D5}"/>
                </a:ext>
              </a:extLst>
            </p:cNvPr>
            <p:cNvSpPr/>
            <p:nvPr/>
          </p:nvSpPr>
          <p:spPr>
            <a:xfrm>
              <a:off x="4118851" y="1438987"/>
              <a:ext cx="3903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5</a:t>
              </a:r>
            </a:p>
          </p:txBody>
        </p:sp>
        <p:cxnSp>
          <p:nvCxnSpPr>
            <p:cNvPr id="29" name="Rak 28">
              <a:extLst>
                <a:ext uri="{FF2B5EF4-FFF2-40B4-BE49-F238E27FC236}">
                  <a16:creationId xmlns:a16="http://schemas.microsoft.com/office/drawing/2014/main" id="{D3F172CC-9F89-3F4D-86C4-D184ADC7788F}"/>
                </a:ext>
              </a:extLst>
            </p:cNvPr>
            <p:cNvCxnSpPr>
              <a:cxnSpLocks/>
            </p:cNvCxnSpPr>
            <p:nvPr/>
          </p:nvCxnSpPr>
          <p:spPr>
            <a:xfrm>
              <a:off x="4118851" y="1507007"/>
              <a:ext cx="3454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4AFCFA67-3806-784E-A0FB-9C0B82FF31B0}"/>
                </a:ext>
              </a:extLst>
            </p:cNvPr>
            <p:cNvSpPr/>
            <p:nvPr/>
          </p:nvSpPr>
          <p:spPr>
            <a:xfrm>
              <a:off x="4385325" y="1276174"/>
              <a:ext cx="104246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/>
                <a:t> </a:t>
              </a:r>
              <a:r>
                <a:rPr lang="sv-SE" sz="2400" dirty="0">
                  <a:latin typeface="Bradley Hand" pitchFamily="2" charset="77"/>
                </a:rPr>
                <a:t>kr</a:t>
              </a:r>
              <a:r>
                <a:rPr lang="sv-SE" sz="2400" dirty="0"/>
                <a:t> =</a:t>
              </a:r>
            </a:p>
          </p:txBody>
        </p:sp>
      </p:grpSp>
      <p:sp>
        <p:nvSpPr>
          <p:cNvPr id="35" name="Rektangel 34">
            <a:extLst>
              <a:ext uri="{FF2B5EF4-FFF2-40B4-BE49-F238E27FC236}">
                <a16:creationId xmlns:a16="http://schemas.microsoft.com/office/drawing/2014/main" id="{4911C259-6696-AB44-99FA-54DED16640D0}"/>
              </a:ext>
            </a:extLst>
          </p:cNvPr>
          <p:cNvSpPr/>
          <p:nvPr/>
        </p:nvSpPr>
        <p:spPr>
          <a:xfrm>
            <a:off x="5121617" y="3646666"/>
            <a:ext cx="279901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1 hg ost kostar 8 kr. 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EFDE793E-8A80-D14C-8F06-22445E65E254}"/>
              </a:ext>
            </a:extLst>
          </p:cNvPr>
          <p:cNvSpPr/>
          <p:nvPr/>
        </p:nvSpPr>
        <p:spPr>
          <a:xfrm>
            <a:off x="2388506" y="3030483"/>
            <a:ext cx="1768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8 kr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DE12D8B5-3525-8B40-903C-C762FC029390}"/>
              </a:ext>
            </a:extLst>
          </p:cNvPr>
          <p:cNvSpPr/>
          <p:nvPr/>
        </p:nvSpPr>
        <p:spPr>
          <a:xfrm>
            <a:off x="1110949" y="4334655"/>
            <a:ext cx="1832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 3 · 8 kr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13ECA97B-3432-194A-B825-C1F6F75F704F}"/>
              </a:ext>
            </a:extLst>
          </p:cNvPr>
          <p:cNvSpPr/>
          <p:nvPr/>
        </p:nvSpPr>
        <p:spPr>
          <a:xfrm>
            <a:off x="2475777" y="4334655"/>
            <a:ext cx="1545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24 kr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E4ADA34F-7273-F149-9859-252AE6D21E96}"/>
              </a:ext>
            </a:extLst>
          </p:cNvPr>
          <p:cNvSpPr/>
          <p:nvPr/>
        </p:nvSpPr>
        <p:spPr>
          <a:xfrm>
            <a:off x="5122890" y="4335762"/>
            <a:ext cx="279901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3 hg ost kostar 3 · 8 kr.</a:t>
            </a:r>
          </a:p>
        </p:txBody>
      </p:sp>
      <p:grpSp>
        <p:nvGrpSpPr>
          <p:cNvPr id="14" name="Grupp 13">
            <a:extLst>
              <a:ext uri="{FF2B5EF4-FFF2-40B4-BE49-F238E27FC236}">
                <a16:creationId xmlns:a16="http://schemas.microsoft.com/office/drawing/2014/main" id="{CFB0DD68-8210-0D46-87E3-6DB02BE6229F}"/>
              </a:ext>
            </a:extLst>
          </p:cNvPr>
          <p:cNvGrpSpPr/>
          <p:nvPr/>
        </p:nvGrpSpPr>
        <p:grpSpPr>
          <a:xfrm>
            <a:off x="734573" y="443842"/>
            <a:ext cx="6845584" cy="1442234"/>
            <a:chOff x="734573" y="443842"/>
            <a:chExt cx="6845584" cy="1442234"/>
          </a:xfrm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CE7C5E18-4C6C-4F40-8493-40C50A47CA36}"/>
                </a:ext>
              </a:extLst>
            </p:cNvPr>
            <p:cNvSpPr/>
            <p:nvPr/>
          </p:nvSpPr>
          <p:spPr>
            <a:xfrm>
              <a:off x="734573" y="1035721"/>
              <a:ext cx="68455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För 5 hg ost betalar Stella 40 kr. </a:t>
              </a:r>
            </a:p>
          </p:txBody>
        </p:sp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9B8AB40B-EF2E-4C48-89C3-1CBBD2D1C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2245" y="443842"/>
              <a:ext cx="2128269" cy="1442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88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6" grpId="0"/>
      <p:bldP spid="22" grpId="0" animBg="1"/>
      <p:bldP spid="24" grpId="0"/>
      <p:bldP spid="35" grpId="0" animBg="1"/>
      <p:bldP spid="36" grpId="0"/>
      <p:bldP spid="37" grpId="0"/>
      <p:bldP spid="38" grpId="0"/>
      <p:bldP spid="39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39719</TotalTime>
  <Words>435</Words>
  <Application>Microsoft Macintosh PowerPoint</Application>
  <PresentationFormat>Bildspel på skärmen (4:3)</PresentationFormat>
  <Paragraphs>75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308</cp:revision>
  <dcterms:created xsi:type="dcterms:W3CDTF">2017-04-10T07:17:33Z</dcterms:created>
  <dcterms:modified xsi:type="dcterms:W3CDTF">2020-04-14T14:30:30Z</dcterms:modified>
</cp:coreProperties>
</file>