
<file path=[Content_Types].xml><?xml version="1.0" encoding="utf-8"?>
<Types xmlns="http://schemas.openxmlformats.org/package/2006/content-types"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323" r:id="rId2"/>
    <p:sldId id="322" r:id="rId3"/>
    <p:sldId id="340" r:id="rId4"/>
    <p:sldId id="333" r:id="rId5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2903"/>
    <a:srgbClr val="8E2503"/>
    <a:srgbClr val="721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9052" autoAdjust="0"/>
  </p:normalViewPr>
  <p:slideViewPr>
    <p:cSldViewPr snapToGrid="0" snapToObjects="1">
      <p:cViewPr varScale="1">
        <p:scale>
          <a:sx n="112" d="100"/>
          <a:sy n="112" d="100"/>
        </p:scale>
        <p:origin x="376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6A5893-4956-8F41-93DE-3EB49683F04A}" type="datetimeFigureOut">
              <a:rPr lang="sv-SE"/>
              <a:pPr>
                <a:defRPr/>
              </a:pPr>
              <a:t>2020-07-11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2F7B31-AE81-C847-B55C-DAA887F93B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3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5B33-EECA-E345-9FC2-5E3742DA8662}" type="datetimeFigureOut">
              <a:rPr lang="sv-SE"/>
              <a:pPr>
                <a:defRPr/>
              </a:pPr>
              <a:t>2020-07-11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EA7A-7F54-C54C-9238-1EB7BEBF07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51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8DA4-4B74-C74A-B8A1-DD880CE558F0}" type="datetimeFigureOut">
              <a:rPr lang="sv-SE"/>
              <a:pPr>
                <a:defRPr/>
              </a:pPr>
              <a:t>2020-07-11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875A-7E3D-0443-9013-E101C48B941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60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4A09-12D6-8B4E-98F3-4BA6832EECD1}" type="datetimeFigureOut">
              <a:rPr lang="sv-SE"/>
              <a:pPr>
                <a:defRPr/>
              </a:pPr>
              <a:t>2020-07-11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808A-FE97-F642-AE32-0956871E6A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9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F713-572D-A642-BD96-714C491B39B9}" type="datetimeFigureOut">
              <a:rPr lang="sv-SE"/>
              <a:pPr>
                <a:defRPr/>
              </a:pPr>
              <a:t>2020-07-11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9861-0C9A-054D-8316-620ACEEFE4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5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4A14-4AC4-0549-A2A1-49962690A6FC}" type="datetimeFigureOut">
              <a:rPr lang="sv-SE"/>
              <a:pPr>
                <a:defRPr/>
              </a:pPr>
              <a:t>2020-07-11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89EA-5345-DD4E-959E-6FC96FAD32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9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EE72-BBC9-2D4F-A7CD-2EC8A9D83FA0}" type="datetimeFigureOut">
              <a:rPr lang="sv-SE"/>
              <a:pPr>
                <a:defRPr/>
              </a:pPr>
              <a:t>2020-07-11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7E18-F6BC-7B4E-AE79-3DBEA6BE44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55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FB39-7D05-0B46-83B1-C0B075E3D694}" type="datetimeFigureOut">
              <a:rPr lang="sv-SE"/>
              <a:pPr>
                <a:defRPr/>
              </a:pPr>
              <a:t>2020-07-11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54E4-1D05-2A40-8403-5ABBD367CE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7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E0B0-A13C-864E-A67E-7AADEA49CF3F}" type="datetimeFigureOut">
              <a:rPr lang="sv-SE"/>
              <a:pPr>
                <a:defRPr/>
              </a:pPr>
              <a:t>2020-07-11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A15A-C074-D74E-9645-F192FF98BB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3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67F1-8986-7245-BE40-7A57AE6D5A19}" type="datetimeFigureOut">
              <a:rPr lang="sv-SE"/>
              <a:pPr>
                <a:defRPr/>
              </a:pPr>
              <a:t>2020-07-11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D5CC-B87A-8E47-B35A-7343D20869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0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13CD-EC39-DD46-B609-1E197898BCFA}" type="datetimeFigureOut">
              <a:rPr lang="sv-SE"/>
              <a:pPr>
                <a:defRPr/>
              </a:pPr>
              <a:t>2020-07-11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C7F7-9DAB-C748-A4CA-3B304A3A90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94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9752-66C0-9E4A-BC55-E9F6C092E643}" type="datetimeFigureOut">
              <a:rPr lang="sv-SE"/>
              <a:pPr>
                <a:defRPr/>
              </a:pPr>
              <a:t>2020-07-11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25A1-3E2C-B244-A610-751995A75D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3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614604-6435-414E-8A45-CE1C215ECEE3}" type="datetimeFigureOut">
              <a:rPr lang="sv-SE"/>
              <a:pPr>
                <a:defRPr/>
              </a:pPr>
              <a:t>2020-07-11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53BB1D-EC68-6A47-B5DF-5146973758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>
            <a:extLst>
              <a:ext uri="{FF2B5EF4-FFF2-40B4-BE49-F238E27FC236}">
                <a16:creationId xmlns:a16="http://schemas.microsoft.com/office/drawing/2014/main" id="{B4CC755E-FDE4-F440-9536-3F55143818C7}"/>
              </a:ext>
            </a:extLst>
          </p:cNvPr>
          <p:cNvGrpSpPr/>
          <p:nvPr/>
        </p:nvGrpSpPr>
        <p:grpSpPr>
          <a:xfrm>
            <a:off x="1148577" y="524331"/>
            <a:ext cx="6983542" cy="6262096"/>
            <a:chOff x="1912166" y="-51373"/>
            <a:chExt cx="4850023" cy="6733025"/>
          </a:xfrm>
        </p:grpSpPr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C523CC00-DE5D-324E-9270-F205D2CDBED2}"/>
                </a:ext>
              </a:extLst>
            </p:cNvPr>
            <p:cNvSpPr/>
            <p:nvPr/>
          </p:nvSpPr>
          <p:spPr>
            <a:xfrm>
              <a:off x="1912166" y="135407"/>
              <a:ext cx="4850023" cy="6546245"/>
            </a:xfrm>
            <a:prstGeom prst="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sv-SE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420A59A6-7D63-5746-974B-23DF94422C3F}"/>
                </a:ext>
              </a:extLst>
            </p:cNvPr>
            <p:cNvSpPr txBox="1"/>
            <p:nvPr/>
          </p:nvSpPr>
          <p:spPr>
            <a:xfrm>
              <a:off x="4166386" y="-51373"/>
              <a:ext cx="649407" cy="33092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sz="1400" dirty="0">
                  <a:solidFill>
                    <a:srgbClr val="7030A0"/>
                  </a:solidFill>
                </a:rPr>
                <a:t>AKTIVITET</a:t>
              </a:r>
            </a:p>
          </p:txBody>
        </p:sp>
      </p:grpSp>
      <p:sp>
        <p:nvSpPr>
          <p:cNvPr id="8" name="Rektangel 7">
            <a:extLst>
              <a:ext uri="{FF2B5EF4-FFF2-40B4-BE49-F238E27FC236}">
                <a16:creationId xmlns:a16="http://schemas.microsoft.com/office/drawing/2014/main" id="{91707CD6-5D37-4949-BBEA-911CDCC5E7D5}"/>
              </a:ext>
            </a:extLst>
          </p:cNvPr>
          <p:cNvSpPr/>
          <p:nvPr/>
        </p:nvSpPr>
        <p:spPr>
          <a:xfrm>
            <a:off x="3659121" y="799769"/>
            <a:ext cx="28835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9E2903"/>
                </a:solidFill>
                <a:latin typeface="+mn-lt"/>
              </a:rPr>
              <a:t>Vem får störst summa?</a:t>
            </a:r>
            <a:endParaRPr lang="sv-SE" i="1" dirty="0">
              <a:solidFill>
                <a:srgbClr val="9E2903"/>
              </a:solidFill>
              <a:effectLst/>
              <a:latin typeface="+mn-lt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2E2CC05-0F43-F741-A14F-0D20C3B3DC26}"/>
              </a:ext>
            </a:extLst>
          </p:cNvPr>
          <p:cNvSpPr/>
          <p:nvPr/>
        </p:nvSpPr>
        <p:spPr>
          <a:xfrm>
            <a:off x="2543793" y="1137192"/>
            <a:ext cx="9657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latin typeface="+mj-lt"/>
              </a:rPr>
              <a:t>Materiel:</a:t>
            </a:r>
            <a:endParaRPr lang="sv-SE" sz="1600" b="1" dirty="0">
              <a:effectLst/>
              <a:latin typeface="+mj-lt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C8DCCECD-53D0-E049-90A3-E8B8305CEC17}"/>
              </a:ext>
            </a:extLst>
          </p:cNvPr>
          <p:cNvSpPr/>
          <p:nvPr/>
        </p:nvSpPr>
        <p:spPr>
          <a:xfrm>
            <a:off x="1966006" y="1370014"/>
            <a:ext cx="15418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latin typeface="+mj-lt"/>
              </a:rPr>
              <a:t>Antal deltagare:</a:t>
            </a:r>
            <a:endParaRPr lang="sv-SE" sz="1600" b="1" dirty="0">
              <a:effectLst/>
              <a:latin typeface="+mj-lt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BB4D7B6E-87CA-DF4B-A8B3-3954599954D9}"/>
              </a:ext>
            </a:extLst>
          </p:cNvPr>
          <p:cNvSpPr/>
          <p:nvPr/>
        </p:nvSpPr>
        <p:spPr>
          <a:xfrm>
            <a:off x="3477260" y="1385402"/>
            <a:ext cx="7818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dirty="0">
                <a:latin typeface="+mj-lt"/>
              </a:rPr>
              <a:t>2 – 4 </a:t>
            </a:r>
            <a:r>
              <a:rPr lang="sv-SE" sz="1600" dirty="0" err="1">
                <a:latin typeface="+mj-lt"/>
              </a:rPr>
              <a:t>st</a:t>
            </a:r>
            <a:endParaRPr lang="sv-SE" sz="1600" dirty="0">
              <a:effectLst/>
              <a:latin typeface="+mj-lt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508EE4CC-ADD1-8948-B65C-6A5AF11C1CAB}"/>
              </a:ext>
            </a:extLst>
          </p:cNvPr>
          <p:cNvSpPr/>
          <p:nvPr/>
        </p:nvSpPr>
        <p:spPr>
          <a:xfrm>
            <a:off x="3464168" y="1137192"/>
            <a:ext cx="32734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2 tärningar med olika färg 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415DCF4E-641A-BB4D-A3B6-3C8C3E9EA607}"/>
              </a:ext>
            </a:extLst>
          </p:cNvPr>
          <p:cNvSpPr/>
          <p:nvPr/>
        </p:nvSpPr>
        <p:spPr>
          <a:xfrm>
            <a:off x="1406522" y="1895255"/>
            <a:ext cx="3244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b="1" dirty="0">
                <a:solidFill>
                  <a:srgbClr val="9E2903"/>
                </a:solidFill>
                <a:latin typeface="+mj-lt"/>
              </a:rPr>
              <a:t>A</a:t>
            </a:r>
            <a:endParaRPr lang="sv-SE" sz="1600" b="1" dirty="0">
              <a:solidFill>
                <a:srgbClr val="9E2903"/>
              </a:solidFill>
              <a:effectLst/>
              <a:latin typeface="+mj-lt"/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4A8690C2-FFB6-454D-B4D0-23F307245A5F}"/>
              </a:ext>
            </a:extLst>
          </p:cNvPr>
          <p:cNvSpPr/>
          <p:nvPr/>
        </p:nvSpPr>
        <p:spPr>
          <a:xfrm>
            <a:off x="1702185" y="1891867"/>
            <a:ext cx="38900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När tärningarna kastas ska den ena visa entalssiffra och den andra tiondelssiffra. Bestäm vilken tärning som visar vad. 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68FA3CCE-EC0E-D146-8708-6359BCDEFCE6}"/>
              </a:ext>
            </a:extLst>
          </p:cNvPr>
          <p:cNvSpPr/>
          <p:nvPr/>
        </p:nvSpPr>
        <p:spPr>
          <a:xfrm>
            <a:off x="1747500" y="2917776"/>
            <a:ext cx="34097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Den första deltagaren kastar båda tärningarna och multiplicerar det ögonen visar, till exempel 4 · 0,6 = 2,4. 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4FCB6E71-D4CC-F140-9CB2-61057A3178E6}"/>
              </a:ext>
            </a:extLst>
          </p:cNvPr>
          <p:cNvSpPr/>
          <p:nvPr/>
        </p:nvSpPr>
        <p:spPr>
          <a:xfrm>
            <a:off x="1731000" y="4273261"/>
            <a:ext cx="51247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Det är den deltagarens första produkt. Anteckna resultatet. 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CCD9F57C-63B8-5E48-BB1E-631933C44578}"/>
              </a:ext>
            </a:extLst>
          </p:cNvPr>
          <p:cNvSpPr/>
          <p:nvPr/>
        </p:nvSpPr>
        <p:spPr>
          <a:xfrm>
            <a:off x="1747500" y="4966781"/>
            <a:ext cx="5124739" cy="584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När alla har kastat tärningarna en gång var är det dags för nästa omgång. Gör samma sak i tre omgångar. 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86982659-80E0-8D4C-BB7D-6CCB4B0A6E0C}"/>
              </a:ext>
            </a:extLst>
          </p:cNvPr>
          <p:cNvSpPr/>
          <p:nvPr/>
        </p:nvSpPr>
        <p:spPr>
          <a:xfrm>
            <a:off x="1341227" y="2941888"/>
            <a:ext cx="3097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solidFill>
                  <a:srgbClr val="9E2903"/>
                </a:solidFill>
                <a:latin typeface="+mj-lt"/>
              </a:rPr>
              <a:t>B</a:t>
            </a:r>
            <a:endParaRPr lang="sv-SE" sz="1600" b="1" dirty="0">
              <a:solidFill>
                <a:srgbClr val="9E2903"/>
              </a:solidFill>
              <a:effectLst/>
              <a:latin typeface="+mj-lt"/>
            </a:endParaRP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07BE0BE1-535E-DF4C-BDBB-823746EF418A}"/>
              </a:ext>
            </a:extLst>
          </p:cNvPr>
          <p:cNvSpPr/>
          <p:nvPr/>
        </p:nvSpPr>
        <p:spPr>
          <a:xfrm>
            <a:off x="1325513" y="4958027"/>
            <a:ext cx="3452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b="1" dirty="0">
                <a:solidFill>
                  <a:srgbClr val="9E2903"/>
                </a:solidFill>
                <a:latin typeface="+mj-lt"/>
              </a:rPr>
              <a:t>C</a:t>
            </a:r>
            <a:endParaRPr lang="sv-SE" sz="1600" b="1" dirty="0">
              <a:solidFill>
                <a:srgbClr val="9E2903"/>
              </a:solidFill>
              <a:effectLst/>
              <a:latin typeface="+mj-lt"/>
            </a:endParaRP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8D87F1E7-A869-104F-8242-CA2BBBD088FE}"/>
              </a:ext>
            </a:extLst>
          </p:cNvPr>
          <p:cNvSpPr/>
          <p:nvPr/>
        </p:nvSpPr>
        <p:spPr>
          <a:xfrm>
            <a:off x="1375066" y="5880074"/>
            <a:ext cx="3173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b="1" dirty="0">
                <a:solidFill>
                  <a:srgbClr val="9E2903"/>
                </a:solidFill>
                <a:latin typeface="+mj-lt"/>
              </a:rPr>
              <a:t>D</a:t>
            </a:r>
            <a:endParaRPr lang="sv-SE" sz="1600" b="1" dirty="0">
              <a:solidFill>
                <a:srgbClr val="9E2903"/>
              </a:solidFill>
              <a:effectLst/>
              <a:latin typeface="+mj-lt"/>
            </a:endParaRP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C4A1CD04-D106-EF46-8058-E13FFD51CD1F}"/>
              </a:ext>
            </a:extLst>
          </p:cNvPr>
          <p:cNvSpPr/>
          <p:nvPr/>
        </p:nvSpPr>
        <p:spPr>
          <a:xfrm>
            <a:off x="1747500" y="5897767"/>
            <a:ext cx="64779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Var och en adderar sina tre produkter. Vem får största summan? </a:t>
            </a:r>
          </a:p>
        </p:txBody>
      </p:sp>
      <p:sp>
        <p:nvSpPr>
          <p:cNvPr id="54" name="Rektangel 1">
            <a:extLst>
              <a:ext uri="{FF2B5EF4-FFF2-40B4-BE49-F238E27FC236}">
                <a16:creationId xmlns:a16="http://schemas.microsoft.com/office/drawing/2014/main" id="{A8989D7A-1F94-9947-994C-64DABBDE6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44" y="174625"/>
            <a:ext cx="89005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400" b="1"/>
              <a:t>2.3</a:t>
            </a:r>
            <a:r>
              <a:rPr lang="sv-SE" sz="2400" b="1" dirty="0"/>
              <a:t>			          Multiplikation med tal i decimalform </a:t>
            </a:r>
          </a:p>
        </p:txBody>
      </p:sp>
      <p:pic>
        <p:nvPicPr>
          <p:cNvPr id="55" name="Bildobjekt 54">
            <a:extLst>
              <a:ext uri="{FF2B5EF4-FFF2-40B4-BE49-F238E27FC236}">
                <a16:creationId xmlns:a16="http://schemas.microsoft.com/office/drawing/2014/main" id="{F225152D-F628-A349-911C-060DDA698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868" y="212364"/>
            <a:ext cx="1161498" cy="384895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673D37DF-64A1-A243-9D7A-33FDAC86E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7393" y="2191480"/>
            <a:ext cx="2654548" cy="186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58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0" grpId="0"/>
      <p:bldP spid="15" grpId="0"/>
      <p:bldP spid="16" grpId="0"/>
      <p:bldP spid="17" grpId="0"/>
      <p:bldP spid="30" grpId="0"/>
      <p:bldP spid="34" grpId="0"/>
      <p:bldP spid="37" grpId="0"/>
      <p:bldP spid="40" grpId="0"/>
      <p:bldP spid="43" grpId="0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3CB02D1-C88E-0843-A595-B83A8A54E0CD}"/>
              </a:ext>
            </a:extLst>
          </p:cNvPr>
          <p:cNvSpPr/>
          <p:nvPr/>
        </p:nvSpPr>
        <p:spPr>
          <a:xfrm>
            <a:off x="3815036" y="212364"/>
            <a:ext cx="1540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E2503"/>
                </a:solidFill>
                <a:latin typeface="+mj-lt"/>
              </a:rPr>
              <a:t>Multiplikation</a:t>
            </a:r>
            <a:endParaRPr lang="sv-SE" dirty="0">
              <a:solidFill>
                <a:srgbClr val="8E2503"/>
              </a:solidFill>
              <a:effectLst/>
              <a:latin typeface="+mj-lt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21314AB-DE31-E846-93BF-7BCDF0C65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868" y="212364"/>
            <a:ext cx="1161498" cy="384895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E8CD251A-848A-3144-B3B0-B42A89FE222D}"/>
              </a:ext>
            </a:extLst>
          </p:cNvPr>
          <p:cNvSpPr/>
          <p:nvPr/>
        </p:nvSpPr>
        <p:spPr>
          <a:xfrm>
            <a:off x="1771158" y="913106"/>
            <a:ext cx="3917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De tre frukterna väger 0,4 kg styck.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D522151-D61B-684C-AC8F-38B330BFC70A}"/>
              </a:ext>
            </a:extLst>
          </p:cNvPr>
          <p:cNvSpPr/>
          <p:nvPr/>
        </p:nvSpPr>
        <p:spPr>
          <a:xfrm>
            <a:off x="3083584" y="4517018"/>
            <a:ext cx="19803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b="1" dirty="0">
                <a:solidFill>
                  <a:srgbClr val="9E2903"/>
                </a:solidFill>
              </a:rPr>
              <a:t>3 · 0,4 = 1,2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90EA67C-0FFB-E643-8A61-37A158D26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8760" y="638805"/>
            <a:ext cx="2022108" cy="2790195"/>
          </a:xfrm>
          <a:prstGeom prst="rect">
            <a:avLst/>
          </a:prstGeom>
        </p:spPr>
      </p:pic>
      <p:sp>
        <p:nvSpPr>
          <p:cNvPr id="28" name="Rektangel 27">
            <a:extLst>
              <a:ext uri="{FF2B5EF4-FFF2-40B4-BE49-F238E27FC236}">
                <a16:creationId xmlns:a16="http://schemas.microsoft.com/office/drawing/2014/main" id="{88BB6CDB-49EB-5A44-B335-594967188DC1}"/>
              </a:ext>
            </a:extLst>
          </p:cNvPr>
          <p:cNvSpPr/>
          <p:nvPr/>
        </p:nvSpPr>
        <p:spPr>
          <a:xfrm>
            <a:off x="1891951" y="2280804"/>
            <a:ext cx="23832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0,4</a:t>
            </a:r>
            <a:r>
              <a:rPr lang="sv-SE" dirty="0"/>
              <a:t> </a:t>
            </a:r>
            <a:r>
              <a:rPr lang="sv-SE" sz="2400" dirty="0">
                <a:solidFill>
                  <a:srgbClr val="C00000"/>
                </a:solidFill>
              </a:rPr>
              <a:t>=</a:t>
            </a:r>
            <a:r>
              <a:rPr lang="sv-SE" sz="2400" dirty="0">
                <a:solidFill>
                  <a:srgbClr val="9E2903"/>
                </a:solidFill>
              </a:rPr>
              <a:t> </a:t>
            </a:r>
            <a:r>
              <a:rPr lang="sv-SE" sz="2400" dirty="0">
                <a:solidFill>
                  <a:srgbClr val="C00000"/>
                </a:solidFill>
              </a:rPr>
              <a:t>4 tiondelar</a:t>
            </a:r>
            <a:endParaRPr lang="sv-SE" dirty="0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B52211DD-8D8A-6749-B768-96E690B1A6FE}"/>
              </a:ext>
            </a:extLst>
          </p:cNvPr>
          <p:cNvSpPr/>
          <p:nvPr/>
        </p:nvSpPr>
        <p:spPr>
          <a:xfrm>
            <a:off x="994590" y="2981546"/>
            <a:ext cx="45380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3 · 4 tiondelar = 12 tiondelar</a:t>
            </a:r>
          </a:p>
          <a:p>
            <a:endParaRPr lang="sv-SE" sz="1200" dirty="0">
              <a:solidFill>
                <a:srgbClr val="C00000"/>
              </a:solidFill>
            </a:endParaRPr>
          </a:p>
          <a:p>
            <a:r>
              <a:rPr lang="sv-SE" sz="2000" dirty="0">
                <a:solidFill>
                  <a:srgbClr val="C00000"/>
                </a:solidFill>
              </a:rPr>
              <a:t>12 tiondelar = 1 hel och 2 tiondelar = 1,2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CC553A4A-E707-D246-AE26-938566831C80}"/>
              </a:ext>
            </a:extLst>
          </p:cNvPr>
          <p:cNvSpPr/>
          <p:nvPr/>
        </p:nvSpPr>
        <p:spPr>
          <a:xfrm>
            <a:off x="1771158" y="1323500"/>
            <a:ext cx="3917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Hur mycket väger de tillsammans?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29ACE1CE-4321-0B44-A3BE-349F5A29420F}"/>
              </a:ext>
            </a:extLst>
          </p:cNvPr>
          <p:cNvSpPr/>
          <p:nvPr/>
        </p:nvSpPr>
        <p:spPr>
          <a:xfrm>
            <a:off x="2785046" y="5565747"/>
            <a:ext cx="32162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De väger 1,2 kg tillsammans.</a:t>
            </a:r>
          </a:p>
        </p:txBody>
      </p:sp>
    </p:spTree>
    <p:extLst>
      <p:ext uri="{BB962C8B-B14F-4D97-AF65-F5344CB8AC3E}">
        <p14:creationId xmlns:p14="http://schemas.microsoft.com/office/powerpoint/2010/main" val="106944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22" grpId="0"/>
      <p:bldP spid="28" grpId="0"/>
      <p:bldP spid="29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B43CED9-D30B-B545-8809-207969304BCF}"/>
              </a:ext>
            </a:extLst>
          </p:cNvPr>
          <p:cNvSpPr/>
          <p:nvPr/>
        </p:nvSpPr>
        <p:spPr>
          <a:xfrm>
            <a:off x="3690646" y="264786"/>
            <a:ext cx="98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i="1" dirty="0">
              <a:solidFill>
                <a:srgbClr val="8E2503"/>
              </a:solidFill>
              <a:effectLst/>
              <a:latin typeface="+mj-lt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12952BE-2F04-3146-B51F-C25F99B4F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868" y="212364"/>
            <a:ext cx="1161498" cy="384895"/>
          </a:xfrm>
          <a:prstGeom prst="rect">
            <a:avLst/>
          </a:prstGeom>
        </p:spPr>
      </p:pic>
      <p:graphicFrame>
        <p:nvGraphicFramePr>
          <p:cNvPr id="17" name="Tabell 16">
            <a:extLst>
              <a:ext uri="{FF2B5EF4-FFF2-40B4-BE49-F238E27FC236}">
                <a16:creationId xmlns:a16="http://schemas.microsoft.com/office/drawing/2014/main" id="{F6568C38-DE9E-E844-9896-A22D2EF1A7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335084"/>
              </p:ext>
            </p:extLst>
          </p:nvPr>
        </p:nvGraphicFramePr>
        <p:xfrm>
          <a:off x="1844926" y="1016873"/>
          <a:ext cx="1618519" cy="274320"/>
        </p:xfrm>
        <a:graphic>
          <a:graphicData uri="http://schemas.openxmlformats.org/drawingml/2006/table">
            <a:tbl>
              <a:tblPr/>
              <a:tblGrid>
                <a:gridCol w="1618519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b="0" dirty="0">
                          <a:effectLst/>
                          <a:latin typeface="+mn-lt"/>
                        </a:rPr>
                        <a:t>a)  2</a:t>
                      </a:r>
                      <a:r>
                        <a:rPr lang="sv-S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· 0,4 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sp>
        <p:nvSpPr>
          <p:cNvPr id="21" name="Rektangel 20">
            <a:extLst>
              <a:ext uri="{FF2B5EF4-FFF2-40B4-BE49-F238E27FC236}">
                <a16:creationId xmlns:a16="http://schemas.microsoft.com/office/drawing/2014/main" id="{79A6C564-D49A-C04C-91CD-C7C18F41901D}"/>
              </a:ext>
            </a:extLst>
          </p:cNvPr>
          <p:cNvSpPr/>
          <p:nvPr/>
        </p:nvSpPr>
        <p:spPr>
          <a:xfrm>
            <a:off x="1788611" y="2084428"/>
            <a:ext cx="16588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a) 2 </a:t>
            </a:r>
            <a:r>
              <a:rPr lang="sv-SE" dirty="0"/>
              <a:t>· </a:t>
            </a:r>
            <a:r>
              <a:rPr lang="sv-SE" dirty="0">
                <a:latin typeface="Bradley Hand" pitchFamily="2" charset="77"/>
              </a:rPr>
              <a:t>0,4 </a:t>
            </a:r>
            <a:r>
              <a:rPr lang="sv-SE" dirty="0"/>
              <a:t>=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176FF6A4-4771-5A4F-B64E-E76CCD5D888C}"/>
              </a:ext>
            </a:extLst>
          </p:cNvPr>
          <p:cNvSpPr/>
          <p:nvPr/>
        </p:nvSpPr>
        <p:spPr>
          <a:xfrm>
            <a:off x="2930983" y="2081275"/>
            <a:ext cx="500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0,8</a:t>
            </a:r>
            <a:endParaRPr lang="sv-SE" dirty="0"/>
          </a:p>
        </p:txBody>
      </p:sp>
      <p:graphicFrame>
        <p:nvGraphicFramePr>
          <p:cNvPr id="9" name="Tabell 8">
            <a:extLst>
              <a:ext uri="{FF2B5EF4-FFF2-40B4-BE49-F238E27FC236}">
                <a16:creationId xmlns:a16="http://schemas.microsoft.com/office/drawing/2014/main" id="{2438FC7F-4377-5940-AE48-23748C0DB9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796099"/>
              </p:ext>
            </p:extLst>
          </p:nvPr>
        </p:nvGraphicFramePr>
        <p:xfrm>
          <a:off x="3612384" y="1016873"/>
          <a:ext cx="1618519" cy="274320"/>
        </p:xfrm>
        <a:graphic>
          <a:graphicData uri="http://schemas.openxmlformats.org/drawingml/2006/table">
            <a:tbl>
              <a:tblPr/>
              <a:tblGrid>
                <a:gridCol w="1618519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b)  3 · 0,05 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sp>
        <p:nvSpPr>
          <p:cNvPr id="10" name="Rektangel 9">
            <a:extLst>
              <a:ext uri="{FF2B5EF4-FFF2-40B4-BE49-F238E27FC236}">
                <a16:creationId xmlns:a16="http://schemas.microsoft.com/office/drawing/2014/main" id="{DA619439-643C-5240-9550-12E56A4B1656}"/>
              </a:ext>
            </a:extLst>
          </p:cNvPr>
          <p:cNvSpPr/>
          <p:nvPr/>
        </p:nvSpPr>
        <p:spPr>
          <a:xfrm>
            <a:off x="5629425" y="1909784"/>
            <a:ext cx="221106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2 gånger 4 tiondelar är lika med 8 tiondelar, alltså 0,8. 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91513404-8B2B-EF47-9A6F-207A32C882A4}"/>
              </a:ext>
            </a:extLst>
          </p:cNvPr>
          <p:cNvSpPr/>
          <p:nvPr/>
        </p:nvSpPr>
        <p:spPr>
          <a:xfrm>
            <a:off x="1804599" y="3056347"/>
            <a:ext cx="16588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b) 3 </a:t>
            </a:r>
            <a:r>
              <a:rPr lang="sv-SE" dirty="0"/>
              <a:t>·</a:t>
            </a:r>
            <a:r>
              <a:rPr lang="sv-SE" dirty="0">
                <a:latin typeface="Bradley Hand" pitchFamily="2" charset="77"/>
              </a:rPr>
              <a:t> 0,05 </a:t>
            </a:r>
            <a:r>
              <a:rPr lang="sv-SE" dirty="0"/>
              <a:t>=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F65BF0C2-084A-3B4A-A5CA-9F29BA6480D9}"/>
              </a:ext>
            </a:extLst>
          </p:cNvPr>
          <p:cNvSpPr/>
          <p:nvPr/>
        </p:nvSpPr>
        <p:spPr>
          <a:xfrm>
            <a:off x="3014013" y="3056347"/>
            <a:ext cx="692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 0,15</a:t>
            </a:r>
            <a:endParaRPr lang="sv-SE" dirty="0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F39CA89B-EB07-0840-829F-E213BD2E1627}"/>
              </a:ext>
            </a:extLst>
          </p:cNvPr>
          <p:cNvSpPr/>
          <p:nvPr/>
        </p:nvSpPr>
        <p:spPr>
          <a:xfrm>
            <a:off x="5629425" y="2904715"/>
            <a:ext cx="266795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3 gånger 5 hundradelar är lika med 15 hundradelar, alltså 0,15. 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DFF9DA3B-3A8E-3A48-B60D-227084AF44CE}"/>
              </a:ext>
            </a:extLst>
          </p:cNvPr>
          <p:cNvSpPr/>
          <p:nvPr/>
        </p:nvSpPr>
        <p:spPr>
          <a:xfrm>
            <a:off x="2549876" y="5171978"/>
            <a:ext cx="955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u="sng" dirty="0">
                <a:latin typeface="Bradley Hand" pitchFamily="2" charset="77"/>
              </a:rPr>
              <a:t>Svar</a:t>
            </a:r>
            <a:r>
              <a:rPr lang="sv-SE" sz="2000" dirty="0">
                <a:latin typeface="Bradley Hand" pitchFamily="2" charset="77"/>
              </a:rPr>
              <a:t>:</a:t>
            </a:r>
          </a:p>
        </p:txBody>
      </p:sp>
      <p:grpSp>
        <p:nvGrpSpPr>
          <p:cNvPr id="18" name="Grupp 17">
            <a:extLst>
              <a:ext uri="{FF2B5EF4-FFF2-40B4-BE49-F238E27FC236}">
                <a16:creationId xmlns:a16="http://schemas.microsoft.com/office/drawing/2014/main" id="{48902219-6521-6345-BAC2-C2C3425D4EFE}"/>
              </a:ext>
            </a:extLst>
          </p:cNvPr>
          <p:cNvGrpSpPr/>
          <p:nvPr/>
        </p:nvGrpSpPr>
        <p:grpSpPr>
          <a:xfrm>
            <a:off x="3395230" y="5190833"/>
            <a:ext cx="1414465" cy="400110"/>
            <a:chOff x="2451969" y="6060838"/>
            <a:chExt cx="1414465" cy="400110"/>
          </a:xfrm>
        </p:grpSpPr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15F2353A-13D6-FC40-8F2B-E578A09A077B}"/>
                </a:ext>
              </a:extLst>
            </p:cNvPr>
            <p:cNvSpPr/>
            <p:nvPr/>
          </p:nvSpPr>
          <p:spPr>
            <a:xfrm>
              <a:off x="2451969" y="6060838"/>
              <a:ext cx="14144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a</a:t>
              </a:r>
              <a:r>
                <a:rPr lang="sv-SE" sz="2000" dirty="0"/>
                <a:t>) </a:t>
              </a:r>
              <a:r>
                <a:rPr lang="sv-SE" sz="2000" dirty="0">
                  <a:latin typeface="Bradley Hand" pitchFamily="2" charset="77"/>
                </a:rPr>
                <a:t>0,8</a:t>
              </a:r>
              <a:endParaRPr lang="sv-SE" sz="2000" dirty="0"/>
            </a:p>
          </p:txBody>
        </p:sp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429A9C47-4314-A941-89A4-0483D7DC63C0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  <p:grpSp>
        <p:nvGrpSpPr>
          <p:cNvPr id="23" name="Grupp 22">
            <a:extLst>
              <a:ext uri="{FF2B5EF4-FFF2-40B4-BE49-F238E27FC236}">
                <a16:creationId xmlns:a16="http://schemas.microsoft.com/office/drawing/2014/main" id="{9B20C765-CD7C-8345-8E86-D7DD0118C063}"/>
              </a:ext>
            </a:extLst>
          </p:cNvPr>
          <p:cNvGrpSpPr/>
          <p:nvPr/>
        </p:nvGrpSpPr>
        <p:grpSpPr>
          <a:xfrm>
            <a:off x="4421643" y="5190833"/>
            <a:ext cx="1414465" cy="400110"/>
            <a:chOff x="2451969" y="6060838"/>
            <a:chExt cx="1414465" cy="400110"/>
          </a:xfrm>
        </p:grpSpPr>
        <p:sp>
          <p:nvSpPr>
            <p:cNvPr id="24" name="Rektangel 23">
              <a:extLst>
                <a:ext uri="{FF2B5EF4-FFF2-40B4-BE49-F238E27FC236}">
                  <a16:creationId xmlns:a16="http://schemas.microsoft.com/office/drawing/2014/main" id="{9D60E6B5-1160-8C4F-898B-583E7E32537D}"/>
                </a:ext>
              </a:extLst>
            </p:cNvPr>
            <p:cNvSpPr/>
            <p:nvPr/>
          </p:nvSpPr>
          <p:spPr>
            <a:xfrm>
              <a:off x="2451969" y="6060838"/>
              <a:ext cx="14144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b</a:t>
              </a:r>
              <a:r>
                <a:rPr lang="sv-SE" sz="2000" dirty="0"/>
                <a:t>)  </a:t>
              </a:r>
              <a:r>
                <a:rPr lang="sv-SE" sz="2000" dirty="0">
                  <a:latin typeface="Bradley Hand" pitchFamily="2" charset="77"/>
                </a:rPr>
                <a:t>0,15</a:t>
              </a:r>
              <a:endParaRPr lang="sv-SE" sz="2000" dirty="0"/>
            </a:p>
          </p:txBody>
        </p:sp>
        <p:sp>
          <p:nvSpPr>
            <p:cNvPr id="25" name="Rektangel 24">
              <a:extLst>
                <a:ext uri="{FF2B5EF4-FFF2-40B4-BE49-F238E27FC236}">
                  <a16:creationId xmlns:a16="http://schemas.microsoft.com/office/drawing/2014/main" id="{8D3DD771-A20F-B840-BA4C-0493D7BF10EF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  <p:graphicFrame>
        <p:nvGraphicFramePr>
          <p:cNvPr id="26" name="Tabell 25">
            <a:extLst>
              <a:ext uri="{FF2B5EF4-FFF2-40B4-BE49-F238E27FC236}">
                <a16:creationId xmlns:a16="http://schemas.microsoft.com/office/drawing/2014/main" id="{B98DA41F-1E8E-6B4D-8F50-D517A196E5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788495"/>
              </p:ext>
            </p:extLst>
          </p:nvPr>
        </p:nvGraphicFramePr>
        <p:xfrm>
          <a:off x="5481919" y="1013497"/>
          <a:ext cx="1618519" cy="274320"/>
        </p:xfrm>
        <a:graphic>
          <a:graphicData uri="http://schemas.openxmlformats.org/drawingml/2006/table">
            <a:tbl>
              <a:tblPr/>
              <a:tblGrid>
                <a:gridCol w="1618519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c)  1,2 · 2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sp>
        <p:nvSpPr>
          <p:cNvPr id="28" name="Rektangel 27">
            <a:extLst>
              <a:ext uri="{FF2B5EF4-FFF2-40B4-BE49-F238E27FC236}">
                <a16:creationId xmlns:a16="http://schemas.microsoft.com/office/drawing/2014/main" id="{F90FA97A-601A-AA4D-8973-6677922CDD9F}"/>
              </a:ext>
            </a:extLst>
          </p:cNvPr>
          <p:cNvSpPr/>
          <p:nvPr/>
        </p:nvSpPr>
        <p:spPr>
          <a:xfrm>
            <a:off x="1844926" y="4021991"/>
            <a:ext cx="1609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c) 1,2 </a:t>
            </a:r>
            <a:r>
              <a:rPr lang="sv-SE" dirty="0"/>
              <a:t>·</a:t>
            </a:r>
            <a:r>
              <a:rPr lang="sv-SE" dirty="0">
                <a:latin typeface="Bradley Hand" pitchFamily="2" charset="77"/>
              </a:rPr>
              <a:t> 2 </a:t>
            </a:r>
            <a:r>
              <a:rPr lang="sv-SE" dirty="0"/>
              <a:t>=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F2E4DEDE-F05F-E24E-AC58-3B05707115A6}"/>
              </a:ext>
            </a:extLst>
          </p:cNvPr>
          <p:cNvSpPr/>
          <p:nvPr/>
        </p:nvSpPr>
        <p:spPr>
          <a:xfrm>
            <a:off x="2930983" y="4031419"/>
            <a:ext cx="593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 2,4</a:t>
            </a:r>
            <a:endParaRPr lang="sv-SE" dirty="0"/>
          </a:p>
        </p:txBody>
      </p:sp>
      <p:grpSp>
        <p:nvGrpSpPr>
          <p:cNvPr id="31" name="Grupp 30">
            <a:extLst>
              <a:ext uri="{FF2B5EF4-FFF2-40B4-BE49-F238E27FC236}">
                <a16:creationId xmlns:a16="http://schemas.microsoft.com/office/drawing/2014/main" id="{E8ECD139-ED1C-D742-95A1-EF7A861B447D}"/>
              </a:ext>
            </a:extLst>
          </p:cNvPr>
          <p:cNvGrpSpPr/>
          <p:nvPr/>
        </p:nvGrpSpPr>
        <p:grpSpPr>
          <a:xfrm>
            <a:off x="5477824" y="5171978"/>
            <a:ext cx="1414465" cy="400110"/>
            <a:chOff x="2451969" y="6060838"/>
            <a:chExt cx="1414465" cy="400110"/>
          </a:xfrm>
        </p:grpSpPr>
        <p:sp>
          <p:nvSpPr>
            <p:cNvPr id="32" name="Rektangel 31">
              <a:extLst>
                <a:ext uri="{FF2B5EF4-FFF2-40B4-BE49-F238E27FC236}">
                  <a16:creationId xmlns:a16="http://schemas.microsoft.com/office/drawing/2014/main" id="{7580B508-D32C-0E4D-BC3C-A34408FE5DFF}"/>
                </a:ext>
              </a:extLst>
            </p:cNvPr>
            <p:cNvSpPr/>
            <p:nvPr/>
          </p:nvSpPr>
          <p:spPr>
            <a:xfrm>
              <a:off x="2451969" y="6060838"/>
              <a:ext cx="14144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c</a:t>
              </a:r>
              <a:r>
                <a:rPr lang="sv-SE" sz="2000" dirty="0"/>
                <a:t>)  </a:t>
              </a:r>
              <a:r>
                <a:rPr lang="sv-SE" sz="2000" dirty="0">
                  <a:latin typeface="Bradley Hand" pitchFamily="2" charset="77"/>
                </a:rPr>
                <a:t>2,4</a:t>
              </a:r>
              <a:endParaRPr lang="sv-SE" sz="2000" dirty="0"/>
            </a:p>
          </p:txBody>
        </p:sp>
        <p:sp>
          <p:nvSpPr>
            <p:cNvPr id="33" name="Rektangel 32">
              <a:extLst>
                <a:ext uri="{FF2B5EF4-FFF2-40B4-BE49-F238E27FC236}">
                  <a16:creationId xmlns:a16="http://schemas.microsoft.com/office/drawing/2014/main" id="{6DBD9C85-B0EF-8641-A2DB-BD634C6DC37A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  <p:sp>
        <p:nvSpPr>
          <p:cNvPr id="35" name="Rektangel 34">
            <a:extLst>
              <a:ext uri="{FF2B5EF4-FFF2-40B4-BE49-F238E27FC236}">
                <a16:creationId xmlns:a16="http://schemas.microsoft.com/office/drawing/2014/main" id="{524F58F1-D100-6C45-917F-7C9386905479}"/>
              </a:ext>
            </a:extLst>
          </p:cNvPr>
          <p:cNvSpPr/>
          <p:nvPr/>
        </p:nvSpPr>
        <p:spPr>
          <a:xfrm>
            <a:off x="5629425" y="3825087"/>
            <a:ext cx="2301792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1,2 är lika med 12 tiondelar. </a:t>
            </a:r>
          </a:p>
          <a:p>
            <a:r>
              <a:rPr lang="sv-SE" sz="1400" dirty="0"/>
              <a:t>12 tiondelar gånger 2 är lika med 24 tiondelar, alltså 2,4. </a:t>
            </a:r>
          </a:p>
        </p:txBody>
      </p:sp>
    </p:spTree>
    <p:extLst>
      <p:ext uri="{BB962C8B-B14F-4D97-AF65-F5344CB8AC3E}">
        <p14:creationId xmlns:p14="http://schemas.microsoft.com/office/powerpoint/2010/main" val="426015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  <p:bldP spid="10" grpId="0" animBg="1"/>
      <p:bldP spid="11" grpId="0"/>
      <p:bldP spid="12" grpId="0"/>
      <p:bldP spid="14" grpId="0" animBg="1"/>
      <p:bldP spid="16" grpId="0"/>
      <p:bldP spid="28" grpId="0"/>
      <p:bldP spid="29" grpId="0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B43CED9-D30B-B545-8809-207969304BCF}"/>
              </a:ext>
            </a:extLst>
          </p:cNvPr>
          <p:cNvSpPr/>
          <p:nvPr/>
        </p:nvSpPr>
        <p:spPr>
          <a:xfrm>
            <a:off x="3690646" y="321785"/>
            <a:ext cx="98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i="1" dirty="0">
              <a:solidFill>
                <a:srgbClr val="8E2503"/>
              </a:solidFill>
              <a:effectLst/>
              <a:latin typeface="+mj-lt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12952BE-2F04-3146-B51F-C25F99B4F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868" y="212364"/>
            <a:ext cx="1161498" cy="384895"/>
          </a:xfrm>
          <a:prstGeom prst="rect">
            <a:avLst/>
          </a:prstGeom>
        </p:spPr>
      </p:pic>
      <p:graphicFrame>
        <p:nvGraphicFramePr>
          <p:cNvPr id="17" name="Tabell 16">
            <a:extLst>
              <a:ext uri="{FF2B5EF4-FFF2-40B4-BE49-F238E27FC236}">
                <a16:creationId xmlns:a16="http://schemas.microsoft.com/office/drawing/2014/main" id="{558A090D-E99E-BB4F-B645-B08E8078AD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239698"/>
              </p:ext>
            </p:extLst>
          </p:nvPr>
        </p:nvGraphicFramePr>
        <p:xfrm>
          <a:off x="1738072" y="985470"/>
          <a:ext cx="4464585" cy="274320"/>
        </p:xfrm>
        <a:graphic>
          <a:graphicData uri="http://schemas.openxmlformats.org/drawingml/2006/table">
            <a:tbl>
              <a:tblPr/>
              <a:tblGrid>
                <a:gridCol w="4464585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42208">
                <a:tc>
                  <a:txBody>
                    <a:bodyPr/>
                    <a:lstStyle/>
                    <a:p>
                      <a:r>
                        <a:rPr lang="sv-S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Hur mycket väger blomkålen sammanlagt?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graphicFrame>
        <p:nvGraphicFramePr>
          <p:cNvPr id="18" name="Tabell 17">
            <a:extLst>
              <a:ext uri="{FF2B5EF4-FFF2-40B4-BE49-F238E27FC236}">
                <a16:creationId xmlns:a16="http://schemas.microsoft.com/office/drawing/2014/main" id="{D48B95CE-E321-344C-9D91-73C1BC4A3C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613532"/>
              </p:ext>
            </p:extLst>
          </p:nvPr>
        </p:nvGraphicFramePr>
        <p:xfrm>
          <a:off x="1701319" y="5261448"/>
          <a:ext cx="1721493" cy="274320"/>
        </p:xfrm>
        <a:graphic>
          <a:graphicData uri="http://schemas.openxmlformats.org/drawingml/2006/table">
            <a:tbl>
              <a:tblPr/>
              <a:tblGrid>
                <a:gridCol w="1721493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u="sng" dirty="0">
                          <a:effectLst/>
                          <a:latin typeface="Bradley Hand" pitchFamily="2" charset="77"/>
                        </a:rPr>
                        <a:t>Svar</a:t>
                      </a:r>
                      <a:r>
                        <a:rPr lang="sv-SE" u="none" dirty="0">
                          <a:effectLst/>
                          <a:latin typeface="Bradley Hand" pitchFamily="2" charset="77"/>
                        </a:rPr>
                        <a:t> :</a:t>
                      </a:r>
                      <a:endParaRPr lang="sv-SE" dirty="0">
                        <a:effectLst/>
                        <a:latin typeface="Bradley Hand" pitchFamily="2" charset="77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</a:tbl>
          </a:graphicData>
        </a:graphic>
      </p:graphicFrame>
      <p:graphicFrame>
        <p:nvGraphicFramePr>
          <p:cNvPr id="19" name="Tabell 18">
            <a:extLst>
              <a:ext uri="{FF2B5EF4-FFF2-40B4-BE49-F238E27FC236}">
                <a16:creationId xmlns:a16="http://schemas.microsoft.com/office/drawing/2014/main" id="{E011193A-1E08-DE42-A7BF-FC9A745C2B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69421"/>
              </p:ext>
            </p:extLst>
          </p:nvPr>
        </p:nvGraphicFramePr>
        <p:xfrm>
          <a:off x="2437666" y="5261448"/>
          <a:ext cx="4268667" cy="274320"/>
        </p:xfrm>
        <a:graphic>
          <a:graphicData uri="http://schemas.openxmlformats.org/drawingml/2006/table">
            <a:tbl>
              <a:tblPr/>
              <a:tblGrid>
                <a:gridCol w="4268667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1800" kern="1200" dirty="0">
                          <a:solidFill>
                            <a:schemeClr val="tx1"/>
                          </a:solidFill>
                          <a:effectLst/>
                          <a:latin typeface="Bradley Hand" pitchFamily="2" charset="77"/>
                          <a:ea typeface="+mn-ea"/>
                          <a:cs typeface="+mn-cs"/>
                        </a:rPr>
                        <a:t>Sammanlagt väger blomkålen 1,6 kg.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</a:tbl>
          </a:graphicData>
        </a:graphic>
      </p:graphicFrame>
      <p:sp>
        <p:nvSpPr>
          <p:cNvPr id="14" name="Rektangel 13">
            <a:extLst>
              <a:ext uri="{FF2B5EF4-FFF2-40B4-BE49-F238E27FC236}">
                <a16:creationId xmlns:a16="http://schemas.microsoft.com/office/drawing/2014/main" id="{E049DD50-11A9-724C-BDD9-7D3C05F8CE9A}"/>
              </a:ext>
            </a:extLst>
          </p:cNvPr>
          <p:cNvSpPr/>
          <p:nvPr/>
        </p:nvSpPr>
        <p:spPr>
          <a:xfrm>
            <a:off x="1914524" y="4068225"/>
            <a:ext cx="1638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Sammanlagt: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7032E279-2E8C-9C4B-B9FE-F10570C3F9E3}"/>
              </a:ext>
            </a:extLst>
          </p:cNvPr>
          <p:cNvSpPr/>
          <p:nvPr/>
        </p:nvSpPr>
        <p:spPr>
          <a:xfrm>
            <a:off x="3422812" y="4068225"/>
            <a:ext cx="1348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4 </a:t>
            </a:r>
            <a:r>
              <a:rPr lang="sv-SE" dirty="0">
                <a:latin typeface="+mn-lt"/>
              </a:rPr>
              <a:t>·</a:t>
            </a:r>
            <a:r>
              <a:rPr lang="sv-SE" dirty="0">
                <a:latin typeface="Bradley Hand" pitchFamily="2" charset="77"/>
              </a:rPr>
              <a:t> 0,4 kg </a:t>
            </a:r>
            <a:r>
              <a:rPr lang="sv-SE" dirty="0">
                <a:latin typeface="+mn-lt"/>
              </a:rPr>
              <a:t>=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9A7BB64D-9825-1847-B1C9-62AF3272AFB8}"/>
              </a:ext>
            </a:extLst>
          </p:cNvPr>
          <p:cNvSpPr/>
          <p:nvPr/>
        </p:nvSpPr>
        <p:spPr>
          <a:xfrm>
            <a:off x="4680212" y="4068225"/>
            <a:ext cx="853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1,6 kg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C5CD86E-1565-684D-AC20-892AE2197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5096" y="1459392"/>
            <a:ext cx="4730536" cy="1784942"/>
          </a:xfrm>
          <a:prstGeom prst="rect">
            <a:avLst/>
          </a:prstGeom>
        </p:spPr>
      </p:pic>
      <p:sp>
        <p:nvSpPr>
          <p:cNvPr id="20" name="Rektangel 19">
            <a:extLst>
              <a:ext uri="{FF2B5EF4-FFF2-40B4-BE49-F238E27FC236}">
                <a16:creationId xmlns:a16="http://schemas.microsoft.com/office/drawing/2014/main" id="{02BB6354-51FC-C549-AED5-4C7CCAE141D0}"/>
              </a:ext>
            </a:extLst>
          </p:cNvPr>
          <p:cNvSpPr/>
          <p:nvPr/>
        </p:nvSpPr>
        <p:spPr>
          <a:xfrm>
            <a:off x="6202657" y="3981966"/>
            <a:ext cx="230179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4 gånger 4 tiondelar är lika med 16 tiondelar, alltså 1,6. </a:t>
            </a:r>
          </a:p>
        </p:txBody>
      </p:sp>
    </p:spTree>
    <p:extLst>
      <p:ext uri="{BB962C8B-B14F-4D97-AF65-F5344CB8AC3E}">
        <p14:creationId xmlns:p14="http://schemas.microsoft.com/office/powerpoint/2010/main" val="99514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  <p:bldP spid="20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22215</TotalTime>
  <Words>299</Words>
  <Application>Microsoft Macintosh PowerPoint</Application>
  <PresentationFormat>Bildspel på skärmen (4:3)</PresentationFormat>
  <Paragraphs>51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8" baseType="lpstr">
      <vt:lpstr>Arial</vt:lpstr>
      <vt:lpstr>Bradley Hand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230</cp:revision>
  <dcterms:created xsi:type="dcterms:W3CDTF">2017-04-10T07:17:33Z</dcterms:created>
  <dcterms:modified xsi:type="dcterms:W3CDTF">2020-07-11T14:52:55Z</dcterms:modified>
</cp:coreProperties>
</file>