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9" r:id="rId3"/>
    <p:sldId id="259" r:id="rId4"/>
    <p:sldId id="270" r:id="rId5"/>
    <p:sldId id="271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310" r:id="rId15"/>
    <p:sldId id="311" r:id="rId16"/>
    <p:sldId id="282" r:id="rId17"/>
    <p:sldId id="283" r:id="rId18"/>
    <p:sldId id="284" r:id="rId19"/>
    <p:sldId id="285" r:id="rId20"/>
    <p:sldId id="312" r:id="rId21"/>
    <p:sldId id="286" r:id="rId22"/>
    <p:sldId id="287" r:id="rId23"/>
    <p:sldId id="288" r:id="rId24"/>
    <p:sldId id="289" r:id="rId25"/>
    <p:sldId id="300" r:id="rId26"/>
    <p:sldId id="301" r:id="rId27"/>
    <p:sldId id="302" r:id="rId28"/>
    <p:sldId id="303" r:id="rId29"/>
    <p:sldId id="304" r:id="rId30"/>
    <p:sldId id="313" r:id="rId31"/>
    <p:sldId id="290" r:id="rId32"/>
    <p:sldId id="291" r:id="rId33"/>
    <p:sldId id="292" r:id="rId34"/>
    <p:sldId id="293" r:id="rId35"/>
    <p:sldId id="294" r:id="rId36"/>
    <p:sldId id="295" r:id="rId37"/>
    <p:sldId id="306" r:id="rId38"/>
    <p:sldId id="30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2020-07-12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31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2020-07-12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593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2020-07-12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729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2020-07-12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905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2020-07-12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50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2020-07-12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115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2020-07-12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519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2020-07-12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71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2020-07-12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621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4C22EB-9F03-487A-8739-7879F6B2C1B7}" type="datetimeFigureOut">
              <a:rPr lang="sv-SE" smtClean="0"/>
              <a:t>2020-07-12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495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2020-07-12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13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4C22EB-9F03-487A-8739-7879F6B2C1B7}" type="datetimeFigureOut">
              <a:rPr lang="sv-SE" smtClean="0"/>
              <a:t>2020-07-12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6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350169" y="2767280"/>
            <a:ext cx="7491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RESONEMANGSUPPGIFTER MED * KAPITEL 3</a:t>
            </a:r>
          </a:p>
        </p:txBody>
      </p:sp>
    </p:spTree>
    <p:extLst>
      <p:ext uri="{BB962C8B-B14F-4D97-AF65-F5344CB8AC3E}">
        <p14:creationId xmlns:p14="http://schemas.microsoft.com/office/powerpoint/2010/main" val="105579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215703" y="2767280"/>
            <a:ext cx="5760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3.3</a:t>
            </a:r>
          </a:p>
          <a:p>
            <a:pPr algn="ctr"/>
            <a:r>
              <a:rPr lang="sv-SE" sz="4000" b="1" dirty="0"/>
              <a:t>TABELLER OCH DIAGRAM</a:t>
            </a:r>
          </a:p>
        </p:txBody>
      </p:sp>
    </p:spTree>
    <p:extLst>
      <p:ext uri="{BB962C8B-B14F-4D97-AF65-F5344CB8AC3E}">
        <p14:creationId xmlns:p14="http://schemas.microsoft.com/office/powerpoint/2010/main" val="393610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21211" y="403766"/>
            <a:ext cx="77535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49</a:t>
            </a:r>
          </a:p>
          <a:p>
            <a:endParaRPr lang="sv-SE" sz="2800" b="1" dirty="0"/>
          </a:p>
          <a:p>
            <a:r>
              <a:rPr lang="sv-SE" sz="2800" dirty="0"/>
              <a:t>En undersökning om hur många filmer eleverna i en klass hade sett den senaste veckan gav det här resultatet:</a:t>
            </a:r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r>
              <a:rPr lang="sv-SE" sz="2800" dirty="0"/>
              <a:t>Resultatet kan föras in i frekvenstabellen till höger.</a:t>
            </a:r>
          </a:p>
          <a:p>
            <a:endParaRPr lang="sv-SE" sz="2800" dirty="0"/>
          </a:p>
          <a:p>
            <a:r>
              <a:rPr lang="sv-SE" sz="2800" dirty="0"/>
              <a:t>I frekvenstabellen står det ”Summa”.</a:t>
            </a:r>
          </a:p>
          <a:p>
            <a:r>
              <a:rPr lang="sv-SE" sz="2800" dirty="0"/>
              <a:t>Vad är det för summa?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0473B70-142E-4521-BA8E-31982BE2E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11" y="2833306"/>
            <a:ext cx="7200900" cy="75247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7504489-5882-44E9-9ED7-2791C87AA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963" y="1235963"/>
            <a:ext cx="3535635" cy="395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573316" y="797510"/>
            <a:ext cx="90453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50</a:t>
            </a:r>
          </a:p>
          <a:p>
            <a:endParaRPr lang="sv-SE" sz="2800" b="1" dirty="0"/>
          </a:p>
          <a:p>
            <a:r>
              <a:rPr lang="sv-SE" sz="2800" dirty="0"/>
              <a:t>En lärare frågade eleverna i sin klass hur de tog sig till skolan.</a:t>
            </a:r>
          </a:p>
          <a:p>
            <a:r>
              <a:rPr lang="sv-SE" sz="2800" dirty="0"/>
              <a:t>Så här blev resultatet:</a:t>
            </a:r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r>
              <a:rPr lang="sv-SE" sz="2800" dirty="0"/>
              <a:t>Mildred säger att en tredjedel av eleverna cyklar till skolan.</a:t>
            </a:r>
          </a:p>
          <a:p>
            <a:r>
              <a:rPr lang="sv-SE" sz="2800" dirty="0"/>
              <a:t>Stämmer det? Förklara hur du tänker.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68888AC8-0799-453B-9419-6E313ED96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193" y="2474404"/>
            <a:ext cx="3731722" cy="246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A23E80F-0300-4F70-BF37-A6E7FBE81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256" y="946524"/>
            <a:ext cx="5366591" cy="4964951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602095" y="704296"/>
            <a:ext cx="60181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54</a:t>
            </a:r>
          </a:p>
          <a:p>
            <a:endParaRPr lang="sv-SE" sz="2800" b="1" dirty="0"/>
          </a:p>
          <a:p>
            <a:r>
              <a:rPr lang="sv-SE" sz="2800" dirty="0"/>
              <a:t>Diagrammet visar antalet mål per match i en VM-turnering i fotboll.</a:t>
            </a:r>
          </a:p>
          <a:p>
            <a:endParaRPr lang="sv-SE" sz="2800" dirty="0"/>
          </a:p>
          <a:p>
            <a:r>
              <a:rPr lang="sv-SE" sz="2800" dirty="0"/>
              <a:t>”En match slutade 5 – 1”, säger Hilding.</a:t>
            </a:r>
          </a:p>
          <a:p>
            <a:r>
              <a:rPr lang="sv-SE" sz="2800" dirty="0"/>
              <a:t>Stämmer det?</a:t>
            </a:r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29365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21212" y="649432"/>
            <a:ext cx="62701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57</a:t>
            </a:r>
          </a:p>
          <a:p>
            <a:endParaRPr lang="sv-SE" sz="2800" b="1" dirty="0"/>
          </a:p>
          <a:p>
            <a:r>
              <a:rPr lang="sv-SE" sz="2800" dirty="0"/>
              <a:t>Om du tittar på diagrammet så ser du att det längst ner på y-axeln finns en så kallad sågtandlinje.</a:t>
            </a:r>
          </a:p>
          <a:p>
            <a:endParaRPr lang="sv-SE" sz="2800" dirty="0"/>
          </a:p>
          <a:p>
            <a:r>
              <a:rPr lang="sv-SE" sz="2800" dirty="0"/>
              <a:t>Varför finns den?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7B0110D-3C4F-43E5-907F-95D816B6A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188" y="1109662"/>
            <a:ext cx="48006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5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609894" y="420802"/>
            <a:ext cx="1018002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58</a:t>
            </a:r>
          </a:p>
          <a:p>
            <a:endParaRPr lang="sv-SE" sz="2800" b="1" dirty="0"/>
          </a:p>
          <a:p>
            <a:r>
              <a:rPr lang="sv-SE" sz="2800" dirty="0"/>
              <a:t>Diagrammet visar vilken skostorlek eleverna i en klass har.</a:t>
            </a:r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r>
              <a:rPr lang="sv-SE" sz="2800" dirty="0"/>
              <a:t>Martin har räknat ut att en femtedel av eleverna har skonummer 37.</a:t>
            </a:r>
          </a:p>
          <a:p>
            <a:endParaRPr lang="sv-SE" sz="2800" dirty="0"/>
          </a:p>
          <a:p>
            <a:r>
              <a:rPr lang="sv-SE" sz="2800" dirty="0"/>
              <a:t>Har Martin räknat rätt? Förklara hur du tänker.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9047E6C-848F-4F81-8F66-141D224B3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193" y="2089023"/>
            <a:ext cx="6263613" cy="267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953047" y="2151727"/>
            <a:ext cx="42859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3.4</a:t>
            </a:r>
          </a:p>
          <a:p>
            <a:pPr algn="ctr"/>
            <a:r>
              <a:rPr lang="sv-SE" sz="4000" b="1" dirty="0"/>
              <a:t>LINJEDIAGRAM OCH CIRKELDIAGRAM</a:t>
            </a:r>
          </a:p>
        </p:txBody>
      </p:sp>
    </p:spTree>
    <p:extLst>
      <p:ext uri="{BB962C8B-B14F-4D97-AF65-F5344CB8AC3E}">
        <p14:creationId xmlns:p14="http://schemas.microsoft.com/office/powerpoint/2010/main" val="315572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21211" y="323679"/>
            <a:ext cx="75523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66</a:t>
            </a:r>
          </a:p>
          <a:p>
            <a:endParaRPr lang="sv-SE" sz="2800" b="1" dirty="0"/>
          </a:p>
          <a:p>
            <a:r>
              <a:rPr lang="sv-SE" sz="2800" dirty="0"/>
              <a:t>Här ser du hur långa några av Europas floder är. </a:t>
            </a:r>
          </a:p>
          <a:p>
            <a:endParaRPr lang="sv-SE" sz="2800" dirty="0"/>
          </a:p>
          <a:p>
            <a:r>
              <a:rPr lang="sv-SE" sz="2800" dirty="0"/>
              <a:t>Theo säger att </a:t>
            </a:r>
            <a:r>
              <a:rPr lang="sv-SE" sz="2800" dirty="0" err="1"/>
              <a:t>Dnepr</a:t>
            </a:r>
            <a:r>
              <a:rPr lang="sv-SE" sz="2800" dirty="0"/>
              <a:t> är dubbelt så lång som Rhen.</a:t>
            </a:r>
          </a:p>
          <a:p>
            <a:r>
              <a:rPr lang="sv-SE" sz="2800" dirty="0"/>
              <a:t>Stämmer det? 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6593983-C38F-4D3C-8F51-66043ED51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344" y="3001335"/>
            <a:ext cx="6687312" cy="319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21211" y="1280338"/>
            <a:ext cx="70220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70</a:t>
            </a:r>
          </a:p>
          <a:p>
            <a:endParaRPr lang="sv-SE" sz="2800" b="1" dirty="0"/>
          </a:p>
          <a:p>
            <a:r>
              <a:rPr lang="sv-SE" sz="2800" dirty="0"/>
              <a:t>Diagrammet visar hur Sabinas månadspeng förändrades under några år.</a:t>
            </a:r>
          </a:p>
          <a:p>
            <a:endParaRPr lang="sv-SE" sz="2800" dirty="0"/>
          </a:p>
          <a:p>
            <a:r>
              <a:rPr lang="sv-SE" sz="2800" dirty="0"/>
              <a:t>Stämmer det att månadspengen var dubbelt så stor när Sabina var 11 år som när hon var 8 år?</a:t>
            </a:r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A6CCEBE-7BB7-435A-A2EE-E1215F3A2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287" y="1757839"/>
            <a:ext cx="4236502" cy="334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3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21211" y="567106"/>
            <a:ext cx="59795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72</a:t>
            </a:r>
          </a:p>
          <a:p>
            <a:endParaRPr lang="sv-SE" sz="2800" b="1" dirty="0"/>
          </a:p>
          <a:p>
            <a:r>
              <a:rPr lang="sv-SE" sz="2800" dirty="0"/>
              <a:t>När Sara var sjuk ritade hon ett diagram över hur hennes kroppstemperatur förändrades.</a:t>
            </a:r>
          </a:p>
          <a:p>
            <a:endParaRPr lang="sv-SE" sz="2800" dirty="0"/>
          </a:p>
          <a:p>
            <a:r>
              <a:rPr lang="sv-SE" sz="2800" dirty="0"/>
              <a:t>Mellan vilka två dagar sjönk temperaturen mest?</a:t>
            </a:r>
          </a:p>
          <a:p>
            <a:endParaRPr lang="sv-SE" sz="2800" dirty="0"/>
          </a:p>
          <a:p>
            <a:r>
              <a:rPr lang="sv-SE" sz="2800" dirty="0"/>
              <a:t>Förklara hur man kan se det utan att räkna.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2F82D3E-BAA0-40DD-B0F7-E0C4AB6E9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834" y="1724025"/>
            <a:ext cx="42291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995668" y="2767280"/>
            <a:ext cx="4200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3.1 </a:t>
            </a:r>
          </a:p>
          <a:p>
            <a:pPr algn="ctr"/>
            <a:r>
              <a:rPr lang="sv-SE" sz="4000" b="1" dirty="0"/>
              <a:t>RÄKNA MED TID</a:t>
            </a:r>
          </a:p>
        </p:txBody>
      </p:sp>
    </p:spTree>
    <p:extLst>
      <p:ext uri="{BB962C8B-B14F-4D97-AF65-F5344CB8AC3E}">
        <p14:creationId xmlns:p14="http://schemas.microsoft.com/office/powerpoint/2010/main" val="2870636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800246" y="286925"/>
            <a:ext cx="103188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78</a:t>
            </a:r>
          </a:p>
          <a:p>
            <a:endParaRPr lang="sv-SE" sz="2800" b="1" dirty="0"/>
          </a:p>
          <a:p>
            <a:r>
              <a:rPr lang="sv-SE" sz="2800" dirty="0"/>
              <a:t>Vilken sorts diagram väljer du om du ska visa det som beskrivs nedan?</a:t>
            </a:r>
          </a:p>
          <a:p>
            <a:r>
              <a:rPr lang="sv-SE" sz="2800" dirty="0"/>
              <a:t>Motivera dina svar.</a:t>
            </a:r>
          </a:p>
          <a:p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Längden av Sveriges längsta älvar.</a:t>
            </a:r>
          </a:p>
          <a:p>
            <a:pPr marL="514350" indent="-514350">
              <a:buAutoNum type="alphaLcParenR"/>
            </a:pPr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Hur Skandinaviens befolkning är fördelad mellan Sverige, Norge och Finland.</a:t>
            </a:r>
          </a:p>
          <a:p>
            <a:pPr marL="514350" indent="-514350">
              <a:buAutoNum type="alphaLcParenR"/>
            </a:pPr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Antalet poäng som eleverna i en klass har på ett prov.</a:t>
            </a:r>
          </a:p>
          <a:p>
            <a:pPr marL="514350" indent="-514350">
              <a:buAutoNum type="alphaLcParenR"/>
            </a:pPr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Hur temperaturen förändras under en vecka.</a:t>
            </a:r>
          </a:p>
        </p:txBody>
      </p:sp>
    </p:spTree>
    <p:extLst>
      <p:ext uri="{BB962C8B-B14F-4D97-AF65-F5344CB8AC3E}">
        <p14:creationId xmlns:p14="http://schemas.microsoft.com/office/powerpoint/2010/main" val="83581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516152" y="2767280"/>
            <a:ext cx="7159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3.5</a:t>
            </a:r>
          </a:p>
          <a:p>
            <a:pPr algn="ctr"/>
            <a:r>
              <a:rPr lang="sv-SE" sz="4000" b="1" dirty="0"/>
              <a:t>MEDELVÄRDE OCH TYPVÄRDE</a:t>
            </a:r>
          </a:p>
        </p:txBody>
      </p:sp>
    </p:spTree>
    <p:extLst>
      <p:ext uri="{BB962C8B-B14F-4D97-AF65-F5344CB8AC3E}">
        <p14:creationId xmlns:p14="http://schemas.microsoft.com/office/powerpoint/2010/main" val="1136810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249228" y="2521059"/>
            <a:ext cx="7693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83</a:t>
            </a:r>
          </a:p>
          <a:p>
            <a:endParaRPr lang="sv-SE" sz="2800" b="1" dirty="0"/>
          </a:p>
          <a:p>
            <a:r>
              <a:rPr lang="sv-SE" sz="2800" dirty="0"/>
              <a:t>Förklara hur du vet vilket tal du ska dividera med när du räknar ut ett medelvärde.</a:t>
            </a:r>
          </a:p>
        </p:txBody>
      </p:sp>
    </p:spTree>
    <p:extLst>
      <p:ext uri="{BB962C8B-B14F-4D97-AF65-F5344CB8AC3E}">
        <p14:creationId xmlns:p14="http://schemas.microsoft.com/office/powerpoint/2010/main" val="120053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1D5CDE1-B00B-494D-AB7D-FBD83C2A7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843" y="772858"/>
            <a:ext cx="3952442" cy="524522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560688" y="1219613"/>
            <a:ext cx="60047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88</a:t>
            </a:r>
          </a:p>
          <a:p>
            <a:endParaRPr lang="sv-SE" sz="2800" b="1" dirty="0"/>
          </a:p>
          <a:p>
            <a:r>
              <a:rPr lang="sv-SE" sz="2800" dirty="0"/>
              <a:t>Diagrammet visar resultatet när några ungdomar hoppade höjdhopp.</a:t>
            </a:r>
          </a:p>
          <a:p>
            <a:endParaRPr lang="sv-SE" sz="2800" dirty="0"/>
          </a:p>
          <a:p>
            <a:r>
              <a:rPr lang="sv-SE" sz="2800" dirty="0"/>
              <a:t>I den här uppgiften finns inget typvärde.</a:t>
            </a:r>
          </a:p>
          <a:p>
            <a:r>
              <a:rPr lang="sv-SE" sz="2800" dirty="0"/>
              <a:t>Förklara varför.</a:t>
            </a:r>
          </a:p>
        </p:txBody>
      </p:sp>
    </p:spTree>
    <p:extLst>
      <p:ext uri="{BB962C8B-B14F-4D97-AF65-F5344CB8AC3E}">
        <p14:creationId xmlns:p14="http://schemas.microsoft.com/office/powerpoint/2010/main" val="124353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650155" y="2090172"/>
            <a:ext cx="68916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95</a:t>
            </a:r>
          </a:p>
          <a:p>
            <a:endParaRPr lang="sv-SE" sz="2800" b="1" dirty="0"/>
          </a:p>
          <a:p>
            <a:r>
              <a:rPr lang="sv-SE" sz="2800" dirty="0"/>
              <a:t>Ge exempel på sex tal som har medelvärdet 6 och typvärdet 4.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3037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366957" y="2767280"/>
            <a:ext cx="3458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3.6</a:t>
            </a:r>
          </a:p>
          <a:p>
            <a:pPr algn="ctr"/>
            <a:r>
              <a:rPr lang="sv-SE" sz="4000" b="1" dirty="0"/>
              <a:t>MEDIAN</a:t>
            </a:r>
          </a:p>
        </p:txBody>
      </p:sp>
    </p:spTree>
    <p:extLst>
      <p:ext uri="{BB962C8B-B14F-4D97-AF65-F5344CB8AC3E}">
        <p14:creationId xmlns:p14="http://schemas.microsoft.com/office/powerpoint/2010/main" val="4139038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21211" y="567106"/>
            <a:ext cx="71134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100</a:t>
            </a:r>
          </a:p>
          <a:p>
            <a:endParaRPr lang="sv-SE" sz="2800" b="1" dirty="0"/>
          </a:p>
          <a:p>
            <a:r>
              <a:rPr lang="sv-SE" sz="2800" dirty="0"/>
              <a:t>När Rasmus, med hjälp av diagrammet, räknade ut medianen av några kompisars längd, fick han svaret 148 cm.</a:t>
            </a:r>
          </a:p>
          <a:p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Vilket fel tror du att Rasmus gjorde?</a:t>
            </a:r>
          </a:p>
          <a:p>
            <a:pPr marL="514350" indent="-514350">
              <a:buAutoNum type="alphaLcParenR"/>
            </a:pPr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Vilket är det korrekta värdet på medianen?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DA451D8-BB56-4021-89DF-4893FA41C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6" y="1538668"/>
            <a:ext cx="3963867" cy="378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8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980025" y="1012954"/>
            <a:ext cx="82319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101</a:t>
            </a:r>
          </a:p>
          <a:p>
            <a:endParaRPr lang="sv-SE" sz="2800" b="1" dirty="0"/>
          </a:p>
          <a:p>
            <a:r>
              <a:rPr lang="sv-SE" sz="2800" dirty="0"/>
              <a:t>Under en utförsäljning såldes fem klockor. Priserna var:</a:t>
            </a:r>
          </a:p>
          <a:p>
            <a:endParaRPr lang="sv-SE" sz="2800" dirty="0"/>
          </a:p>
          <a:p>
            <a:endParaRPr lang="sv-SE" sz="2800" dirty="0"/>
          </a:p>
          <a:p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Vilket är medelvärdet?</a:t>
            </a:r>
          </a:p>
          <a:p>
            <a:pPr marL="514350" indent="-514350">
              <a:buAutoNum type="alphaLcParenR"/>
            </a:pPr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Vilken är medianen?</a:t>
            </a:r>
          </a:p>
          <a:p>
            <a:pPr marL="514350" indent="-514350">
              <a:buAutoNum type="alphaLcParenR"/>
            </a:pPr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De båda värdena är väldigt olika. Vad beror det på?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E41A40-51AC-405B-B6BE-1522769F7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699" y="2624899"/>
            <a:ext cx="78486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4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352635" y="797510"/>
            <a:ext cx="94867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105</a:t>
            </a:r>
          </a:p>
          <a:p>
            <a:endParaRPr lang="sv-SE" sz="2800" b="1" dirty="0"/>
          </a:p>
          <a:p>
            <a:r>
              <a:rPr lang="sv-SE" sz="2800" dirty="0"/>
              <a:t>Under några månader vann Benjamin fem gånger på skraplotter.</a:t>
            </a:r>
          </a:p>
          <a:p>
            <a:r>
              <a:rPr lang="sv-SE" sz="2800" dirty="0"/>
              <a:t>De fyra första vinsterna var:</a:t>
            </a:r>
          </a:p>
          <a:p>
            <a:endParaRPr lang="sv-SE" sz="2800" dirty="0"/>
          </a:p>
          <a:p>
            <a:endParaRPr lang="sv-SE" sz="2800" dirty="0"/>
          </a:p>
          <a:p>
            <a:pPr marL="514350" indent="-514350">
              <a:buAutoNum type="alphaLcParenR"/>
            </a:pPr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Hur stor var den femte vinsten om medelvärdet var 120 kr?</a:t>
            </a:r>
          </a:p>
          <a:p>
            <a:pPr marL="514350" indent="-514350">
              <a:buAutoNum type="alphaLcParenR"/>
            </a:pPr>
            <a:r>
              <a:rPr lang="sv-SE" sz="2800" dirty="0"/>
              <a:t>Vilken var medianen?</a:t>
            </a:r>
          </a:p>
          <a:p>
            <a:pPr marL="514350" indent="-514350">
              <a:buAutoNum type="alphaLcParenR"/>
            </a:pPr>
            <a:r>
              <a:rPr lang="sv-SE" sz="2800" dirty="0"/>
              <a:t>Vilket var typvärdet?</a:t>
            </a:r>
          </a:p>
          <a:p>
            <a:pPr marL="514350" indent="-514350">
              <a:buAutoNum type="alphaLcParenR"/>
            </a:pPr>
            <a:r>
              <a:rPr lang="sv-SE" sz="2800" dirty="0"/>
              <a:t>Varför är skillnaden så stor mellan medelvärdet och de två andra lägesmåtten median och typvärde?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1CF239A-0E7A-4D61-A354-7C99CC7B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262" y="2762248"/>
            <a:ext cx="6293475" cy="80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6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553370" y="2521059"/>
            <a:ext cx="70852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106</a:t>
            </a:r>
          </a:p>
          <a:p>
            <a:endParaRPr lang="sv-SE" sz="2800" b="1" dirty="0"/>
          </a:p>
          <a:p>
            <a:r>
              <a:rPr lang="sv-SE" sz="2800" dirty="0"/>
              <a:t>Kan medelvärdet och medianen vara lika stora?</a:t>
            </a:r>
          </a:p>
          <a:p>
            <a:r>
              <a:rPr lang="sv-SE" sz="2800" dirty="0"/>
              <a:t>Ge i så fall ett exempel på när det kan vara så.</a:t>
            </a:r>
          </a:p>
        </p:txBody>
      </p:sp>
    </p:spTree>
    <p:extLst>
      <p:ext uri="{BB962C8B-B14F-4D97-AF65-F5344CB8AC3E}">
        <p14:creationId xmlns:p14="http://schemas.microsoft.com/office/powerpoint/2010/main" val="358857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183573" y="2090172"/>
            <a:ext cx="78248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4</a:t>
            </a:r>
          </a:p>
          <a:p>
            <a:endParaRPr lang="sv-SE" sz="2800" b="1" dirty="0"/>
          </a:p>
          <a:p>
            <a:r>
              <a:rPr lang="sv-SE" sz="2800" dirty="0"/>
              <a:t>Klockan tio minuter i ett på dagen skrivs med siffror 12.50 eller 12:50.</a:t>
            </a:r>
          </a:p>
          <a:p>
            <a:endParaRPr lang="sv-SE" sz="2800" dirty="0"/>
          </a:p>
          <a:p>
            <a:r>
              <a:rPr lang="sv-SE" sz="2800" dirty="0"/>
              <a:t>Varför skriver man inte 12,50?</a:t>
            </a:r>
          </a:p>
        </p:txBody>
      </p:sp>
    </p:spTree>
    <p:extLst>
      <p:ext uri="{BB962C8B-B14F-4D97-AF65-F5344CB8AC3E}">
        <p14:creationId xmlns:p14="http://schemas.microsoft.com/office/powerpoint/2010/main" val="7307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020141" y="2305615"/>
            <a:ext cx="6151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111</a:t>
            </a:r>
          </a:p>
          <a:p>
            <a:endParaRPr lang="sv-SE" sz="2800" b="1" dirty="0"/>
          </a:p>
          <a:p>
            <a:r>
              <a:rPr lang="sv-SE" sz="2800" dirty="0"/>
              <a:t>Ibland ger medianen en bättre bild av ett statistiskt material än medelvärdet.</a:t>
            </a:r>
          </a:p>
          <a:p>
            <a:r>
              <a:rPr lang="sv-SE" sz="2800" dirty="0"/>
              <a:t>Förklara varför.</a:t>
            </a:r>
          </a:p>
        </p:txBody>
      </p:sp>
    </p:spTree>
    <p:extLst>
      <p:ext uri="{BB962C8B-B14F-4D97-AF65-F5344CB8AC3E}">
        <p14:creationId xmlns:p14="http://schemas.microsoft.com/office/powerpoint/2010/main" val="395893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879598" y="2459504"/>
            <a:ext cx="44328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3.7</a:t>
            </a:r>
          </a:p>
          <a:p>
            <a:pPr algn="ctr"/>
            <a:r>
              <a:rPr lang="sv-SE" sz="4000" b="1" dirty="0"/>
              <a:t>TEMA</a:t>
            </a:r>
          </a:p>
          <a:p>
            <a:pPr algn="ctr"/>
            <a:r>
              <a:rPr lang="sv-SE" sz="4000" b="1" dirty="0"/>
              <a:t>JUL I JÄMTLAND</a:t>
            </a:r>
          </a:p>
        </p:txBody>
      </p:sp>
    </p:spTree>
    <p:extLst>
      <p:ext uri="{BB962C8B-B14F-4D97-AF65-F5344CB8AC3E}">
        <p14:creationId xmlns:p14="http://schemas.microsoft.com/office/powerpoint/2010/main" val="2420954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528056" y="1659285"/>
            <a:ext cx="91358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117</a:t>
            </a:r>
          </a:p>
          <a:p>
            <a:endParaRPr lang="sv-SE" sz="2800" dirty="0"/>
          </a:p>
          <a:p>
            <a:r>
              <a:rPr lang="sv-SE" sz="2800" dirty="0"/>
              <a:t>På julafton vaknade tvillingarna kvart över åtta.</a:t>
            </a:r>
          </a:p>
          <a:p>
            <a:r>
              <a:rPr lang="sv-SE" sz="2800" dirty="0"/>
              <a:t>De fick vänta nio och en halv timme innan det blev dags att dela ut julklapparna.</a:t>
            </a:r>
          </a:p>
          <a:p>
            <a:endParaRPr lang="sv-SE" sz="2800" dirty="0"/>
          </a:p>
          <a:p>
            <a:r>
              <a:rPr lang="sv-SE" sz="2800" dirty="0"/>
              <a:t>”Äntligen!”, sa Per. ”Vi har väntat i nästan ett tredjedels dygn.”</a:t>
            </a:r>
          </a:p>
          <a:p>
            <a:r>
              <a:rPr lang="sv-SE" sz="2800" dirty="0"/>
              <a:t>Stämmer det? 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16855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368336" y="2721114"/>
            <a:ext cx="5455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BLANDADE UPPGIFTER</a:t>
            </a:r>
          </a:p>
        </p:txBody>
      </p:sp>
    </p:spTree>
    <p:extLst>
      <p:ext uri="{BB962C8B-B14F-4D97-AF65-F5344CB8AC3E}">
        <p14:creationId xmlns:p14="http://schemas.microsoft.com/office/powerpoint/2010/main" val="84111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578977" y="847288"/>
            <a:ext cx="60229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131</a:t>
            </a:r>
          </a:p>
          <a:p>
            <a:endParaRPr lang="sv-SE" sz="2800" b="1" dirty="0"/>
          </a:p>
          <a:p>
            <a:r>
              <a:rPr lang="sv-SE" sz="2800" dirty="0"/>
              <a:t>På Svandammens skola frågade man vilken mat som eleverna tyckte bäst om. </a:t>
            </a:r>
          </a:p>
          <a:p>
            <a:r>
              <a:rPr lang="sv-SE" sz="2800" dirty="0"/>
              <a:t>Tabellen visar resultatet.</a:t>
            </a:r>
          </a:p>
          <a:p>
            <a:endParaRPr lang="sv-SE" sz="2800" dirty="0"/>
          </a:p>
          <a:p>
            <a:r>
              <a:rPr lang="sv-SE" sz="2800" dirty="0"/>
              <a:t>Stämmer det att en fjärdedel av eleverna tyckte bäst om pannkaka?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F7C921B-13C5-463A-8E10-2F9DFED1C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819" y="2007652"/>
            <a:ext cx="4573487" cy="284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9AF1C83-5904-4666-B97F-190CE1C8E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426" y="2180463"/>
            <a:ext cx="4601363" cy="297256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707993" y="567106"/>
            <a:ext cx="68083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137</a:t>
            </a:r>
          </a:p>
          <a:p>
            <a:endParaRPr lang="sv-SE" sz="2800" b="1" dirty="0"/>
          </a:p>
          <a:p>
            <a:r>
              <a:rPr lang="sv-SE" sz="2800" dirty="0"/>
              <a:t>Under fem dagar samlade Noah pantburkar.</a:t>
            </a:r>
          </a:p>
          <a:p>
            <a:r>
              <a:rPr lang="sv-SE" sz="2800" dirty="0"/>
              <a:t>Diagrammet visar hur många burkar han hittade.</a:t>
            </a:r>
          </a:p>
          <a:p>
            <a:endParaRPr lang="sv-SE" sz="2800" dirty="0"/>
          </a:p>
          <a:p>
            <a:r>
              <a:rPr lang="sv-SE" sz="2800" dirty="0"/>
              <a:t>Noah tror att medianen är 7 burkar eftersom det värdet är i mitten.</a:t>
            </a:r>
          </a:p>
          <a:p>
            <a:endParaRPr lang="sv-SE" sz="2800" dirty="0"/>
          </a:p>
          <a:p>
            <a:r>
              <a:rPr lang="sv-SE" sz="2800" dirty="0"/>
              <a:t>Stämmer det?</a:t>
            </a:r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275388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585538" y="751344"/>
            <a:ext cx="71685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143</a:t>
            </a:r>
          </a:p>
          <a:p>
            <a:endParaRPr lang="sv-SE" sz="2800" b="1" dirty="0"/>
          </a:p>
          <a:p>
            <a:r>
              <a:rPr lang="sv-SE" sz="2800" dirty="0"/>
              <a:t>Adela mätte temperaturen var tredje timme under ett dygn. </a:t>
            </a:r>
          </a:p>
          <a:p>
            <a:r>
              <a:rPr lang="sv-SE" sz="2800" dirty="0"/>
              <a:t>Resultatet ser du i tabellen.</a:t>
            </a:r>
          </a:p>
          <a:p>
            <a:endParaRPr lang="sv-SE" sz="2800" dirty="0"/>
          </a:p>
          <a:p>
            <a:r>
              <a:rPr lang="sv-SE" sz="2800" dirty="0"/>
              <a:t>Adela tror att medianen är 14,5°C</a:t>
            </a:r>
          </a:p>
          <a:p>
            <a:endParaRPr lang="sv-SE" sz="2800" dirty="0"/>
          </a:p>
          <a:p>
            <a:r>
              <a:rPr lang="sv-SE" sz="2800" dirty="0"/>
              <a:t>Hur kommer hon fram till det och stämmer det?</a:t>
            </a:r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3EABCE-43CD-40F5-AD40-DB6E00F94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88" y="1724025"/>
            <a:ext cx="27432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4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874119" y="2305615"/>
            <a:ext cx="8443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145</a:t>
            </a:r>
          </a:p>
          <a:p>
            <a:endParaRPr lang="sv-SE" sz="2800" b="1" dirty="0"/>
          </a:p>
          <a:p>
            <a:r>
              <a:rPr lang="sv-SE" sz="2800" dirty="0"/>
              <a:t>Stapeldiagram och stolpdiagram är ganska lika varandra. </a:t>
            </a:r>
          </a:p>
          <a:p>
            <a:endParaRPr lang="sv-SE" sz="2800" dirty="0"/>
          </a:p>
          <a:p>
            <a:r>
              <a:rPr lang="sv-SE" sz="2800" dirty="0"/>
              <a:t>Men det finns skillnader. Beskriv några.</a:t>
            </a:r>
          </a:p>
        </p:txBody>
      </p:sp>
    </p:spTree>
    <p:extLst>
      <p:ext uri="{BB962C8B-B14F-4D97-AF65-F5344CB8AC3E}">
        <p14:creationId xmlns:p14="http://schemas.microsoft.com/office/powerpoint/2010/main" val="2379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028489" y="1659285"/>
            <a:ext cx="81350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147</a:t>
            </a:r>
          </a:p>
          <a:p>
            <a:endParaRPr lang="sv-SE" sz="2800" b="1" dirty="0"/>
          </a:p>
          <a:p>
            <a:r>
              <a:rPr lang="sv-SE" sz="2800" dirty="0"/>
              <a:t>Fem personer är olika gamla och medelåldern är 22 år.</a:t>
            </a:r>
          </a:p>
          <a:p>
            <a:r>
              <a:rPr lang="sv-SE" sz="2800" dirty="0"/>
              <a:t>Medianen är 20 år.</a:t>
            </a:r>
          </a:p>
          <a:p>
            <a:r>
              <a:rPr lang="sv-SE" sz="2800" dirty="0"/>
              <a:t>Den yngste i gruppen är 10 år.</a:t>
            </a:r>
          </a:p>
          <a:p>
            <a:endParaRPr lang="sv-SE" sz="2800" dirty="0"/>
          </a:p>
          <a:p>
            <a:r>
              <a:rPr lang="sv-SE" sz="2800" dirty="0"/>
              <a:t>Hur gammal kan den äldste högst vara?</a:t>
            </a:r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321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363292" y="871616"/>
            <a:ext cx="3465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16</a:t>
            </a:r>
          </a:p>
          <a:p>
            <a:endParaRPr lang="sv-SE" sz="2800" b="1" dirty="0"/>
          </a:p>
          <a:p>
            <a:r>
              <a:rPr lang="sv-SE" sz="2800" dirty="0"/>
              <a:t>Vem har rätt?</a:t>
            </a:r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7ED0DBC-5BAD-4CAB-9094-9A0A764AA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924175"/>
            <a:ext cx="71628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761820" y="871616"/>
            <a:ext cx="65716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30</a:t>
            </a:r>
          </a:p>
          <a:p>
            <a:endParaRPr lang="sv-SE" sz="2800" b="1" dirty="0"/>
          </a:p>
          <a:p>
            <a:pPr marL="514350" indent="-514350">
              <a:buAutoNum type="alphaLcParenR"/>
            </a:pPr>
            <a:r>
              <a:rPr lang="sv-SE" sz="2800" dirty="0"/>
              <a:t>Hur tror du att ett solur fungerar?</a:t>
            </a:r>
          </a:p>
          <a:p>
            <a:pPr marL="514350" indent="-514350">
              <a:buAutoNum type="alphaLcParenR"/>
            </a:pPr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Finns det några nackdelar med ett solur? 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C5D608F-C3D8-42AC-9AAC-7D0807130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911" y="1065178"/>
            <a:ext cx="3445345" cy="49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478633" y="2767280"/>
            <a:ext cx="523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3.2</a:t>
            </a:r>
          </a:p>
          <a:p>
            <a:pPr algn="ctr"/>
            <a:r>
              <a:rPr lang="sv-SE" sz="4000" b="1" dirty="0"/>
              <a:t>KOORDINATSYSTEMET</a:t>
            </a:r>
          </a:p>
        </p:txBody>
      </p:sp>
    </p:spTree>
    <p:extLst>
      <p:ext uri="{BB962C8B-B14F-4D97-AF65-F5344CB8AC3E}">
        <p14:creationId xmlns:p14="http://schemas.microsoft.com/office/powerpoint/2010/main" val="318516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562887" y="1874728"/>
            <a:ext cx="70662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33</a:t>
            </a:r>
          </a:p>
          <a:p>
            <a:endParaRPr lang="sv-SE" sz="2800" b="1" dirty="0"/>
          </a:p>
          <a:p>
            <a:r>
              <a:rPr lang="sv-SE" sz="2800" dirty="0"/>
              <a:t>Hur vet du, utan att rita, att en punkt ligger på</a:t>
            </a:r>
          </a:p>
          <a:p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x-axeln</a:t>
            </a:r>
          </a:p>
          <a:p>
            <a:pPr marL="514350" indent="-514350">
              <a:buAutoNum type="alphaLcParenR"/>
            </a:pPr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y-axeln</a:t>
            </a:r>
          </a:p>
        </p:txBody>
      </p:sp>
    </p:spTree>
    <p:extLst>
      <p:ext uri="{BB962C8B-B14F-4D97-AF65-F5344CB8AC3E}">
        <p14:creationId xmlns:p14="http://schemas.microsoft.com/office/powerpoint/2010/main" val="4168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598692" y="847288"/>
            <a:ext cx="5838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38</a:t>
            </a:r>
          </a:p>
          <a:p>
            <a:endParaRPr lang="sv-SE" sz="2800" b="1" dirty="0"/>
          </a:p>
          <a:p>
            <a:r>
              <a:rPr lang="sv-SE" sz="2800" dirty="0"/>
              <a:t>Vilket fel har Amanda gjort när hon har ritat det här koordinatsystemet?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B51C4F8-6415-482E-8CCD-F8082C3F1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430" y="3171160"/>
            <a:ext cx="3073146" cy="245550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B604D26-A70E-47EA-A6A4-92C49EA5C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696" y="1338970"/>
            <a:ext cx="4264154" cy="45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262353" y="2521059"/>
            <a:ext cx="96672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43</a:t>
            </a:r>
          </a:p>
          <a:p>
            <a:endParaRPr lang="sv-SE" sz="2800" b="1" dirty="0"/>
          </a:p>
          <a:p>
            <a:r>
              <a:rPr lang="sv-SE" sz="2800" dirty="0"/>
              <a:t>Hur ska axlarna i ett koordinatsystem graderas om du ska sätta ut punkterna (100, 400) och (500, 200)?</a:t>
            </a:r>
          </a:p>
        </p:txBody>
      </p:sp>
    </p:spTree>
    <p:extLst>
      <p:ext uri="{BB962C8B-B14F-4D97-AF65-F5344CB8AC3E}">
        <p14:creationId xmlns:p14="http://schemas.microsoft.com/office/powerpoint/2010/main" val="8462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Återblick">
  <a:themeElements>
    <a:clrScheme name="Återblic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1054</TotalTime>
  <Words>943</Words>
  <Application>Microsoft Office PowerPoint</Application>
  <PresentationFormat>Bredbild</PresentationFormat>
  <Paragraphs>219</Paragraphs>
  <Slides>38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41" baseType="lpstr">
      <vt:lpstr>Calibri</vt:lpstr>
      <vt:lpstr>Calibri Light</vt:lpstr>
      <vt:lpstr>Återblick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Kerstin Dahlin</dc:creator>
  <cp:lastModifiedBy>Kerstin Dahlin</cp:lastModifiedBy>
  <cp:revision>81</cp:revision>
  <dcterms:created xsi:type="dcterms:W3CDTF">2019-08-04T10:07:00Z</dcterms:created>
  <dcterms:modified xsi:type="dcterms:W3CDTF">2020-07-12T11:09:37Z</dcterms:modified>
</cp:coreProperties>
</file>