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56" r:id="rId2"/>
    <p:sldId id="363" r:id="rId3"/>
    <p:sldId id="364" r:id="rId4"/>
    <p:sldId id="365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9052" autoAdjust="0"/>
  </p:normalViewPr>
  <p:slideViewPr>
    <p:cSldViewPr snapToGrid="0" snapToObjects="1">
      <p:cViewPr>
        <p:scale>
          <a:sx n="103" d="100"/>
          <a:sy n="103" d="100"/>
        </p:scale>
        <p:origin x="92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008586F-9FEE-7442-9710-BF7A8915D9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C3DB7-EF70-6740-90DE-C49F67C2F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A172-4D8D-3743-B9C1-A1730179C62D}" type="datetimeFigureOut">
              <a:rPr lang="sv-SE" smtClean="0"/>
              <a:t>2020-08-04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24B90B-7E5F-D84D-A071-171ECFE61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CEF024-4015-C74B-8320-DB2FABC5F0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D11F-B4FE-7244-B826-BBD4011C93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5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0C207394-5BB3-9040-BEFF-BEB580A8AABB}"/>
              </a:ext>
            </a:extLst>
          </p:cNvPr>
          <p:cNvGrpSpPr/>
          <p:nvPr/>
        </p:nvGrpSpPr>
        <p:grpSpPr>
          <a:xfrm>
            <a:off x="243418" y="221430"/>
            <a:ext cx="8900582" cy="461665"/>
            <a:chOff x="243418" y="55175"/>
            <a:chExt cx="8900582" cy="461665"/>
          </a:xfrm>
        </p:grpSpPr>
        <p:sp>
          <p:nvSpPr>
            <p:cNvPr id="3" name="Rektangel 1">
              <a:extLst>
                <a:ext uri="{FF2B5EF4-FFF2-40B4-BE49-F238E27FC236}">
                  <a16:creationId xmlns:a16="http://schemas.microsoft.com/office/drawing/2014/main" id="{3756E6BF-C3CD-A64C-9DE1-FA54A7E78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55175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3.5		                        </a:t>
              </a:r>
              <a:r>
                <a:rPr lang="sv-SE" sz="2400" b="1" dirty="0"/>
                <a:t>Medelvärde och typvärde 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2758B57A-7A9B-C044-8D09-69EFC6DAD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90875"/>
              <a:ext cx="1161498" cy="384895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7440D446-4132-264D-9E65-EB08CDF93C7E}"/>
              </a:ext>
            </a:extLst>
          </p:cNvPr>
          <p:cNvSpPr/>
          <p:nvPr/>
        </p:nvSpPr>
        <p:spPr>
          <a:xfrm>
            <a:off x="3704326" y="974416"/>
            <a:ext cx="127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Lägesmått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1CDE253-482D-5A4F-BAF2-B41F7FA67800}"/>
              </a:ext>
            </a:extLst>
          </p:cNvPr>
          <p:cNvSpPr/>
          <p:nvPr/>
        </p:nvSpPr>
        <p:spPr>
          <a:xfrm>
            <a:off x="1993372" y="1843552"/>
            <a:ext cx="540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få en bättre </a:t>
            </a:r>
            <a:r>
              <a:rPr lang="sv-SE" dirty="0">
                <a:solidFill>
                  <a:srgbClr val="C00000"/>
                </a:solidFill>
              </a:rPr>
              <a:t>överblick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över resultatet </a:t>
            </a:r>
            <a:r>
              <a:rPr lang="sv-SE" dirty="0"/>
              <a:t>i en under-sökning använder man sig ofta av så kallade </a:t>
            </a:r>
            <a:r>
              <a:rPr lang="sv-SE" i="1" dirty="0">
                <a:solidFill>
                  <a:srgbClr val="C00000"/>
                </a:solidFill>
              </a:rPr>
              <a:t>lägesmått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CB17F1E-F2D8-1E44-A6F2-673D5252EC92}"/>
              </a:ext>
            </a:extLst>
          </p:cNvPr>
          <p:cNvSpPr/>
          <p:nvPr/>
        </p:nvSpPr>
        <p:spPr>
          <a:xfrm>
            <a:off x="2329128" y="2858149"/>
            <a:ext cx="4729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         </a:t>
            </a:r>
            <a:r>
              <a:rPr lang="sv-SE" b="1" dirty="0"/>
              <a:t>De vanligaste lägesmåtten är </a:t>
            </a:r>
          </a:p>
          <a:p>
            <a:r>
              <a:rPr lang="sv-SE" sz="2400" i="1" dirty="0">
                <a:solidFill>
                  <a:srgbClr val="C00000"/>
                </a:solidFill>
              </a:rPr>
              <a:t>medelvärde</a:t>
            </a:r>
            <a:r>
              <a:rPr lang="sv-SE" dirty="0"/>
              <a:t>, </a:t>
            </a:r>
            <a:r>
              <a:rPr lang="sv-SE" sz="2400" i="1" dirty="0">
                <a:solidFill>
                  <a:srgbClr val="C00000"/>
                </a:solidFill>
              </a:rPr>
              <a:t>typvärde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sz="2400" i="1" dirty="0">
                <a:solidFill>
                  <a:srgbClr val="C00000"/>
                </a:solidFill>
              </a:rPr>
              <a:t>median</a:t>
            </a:r>
            <a:r>
              <a:rPr lang="sv-SE" i="1" dirty="0"/>
              <a:t>.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2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158765A-5457-1346-AFBE-E737404AC6B6}"/>
              </a:ext>
            </a:extLst>
          </p:cNvPr>
          <p:cNvSpPr/>
          <p:nvPr/>
        </p:nvSpPr>
        <p:spPr>
          <a:xfrm>
            <a:off x="3399526" y="605374"/>
            <a:ext cx="1469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Medelvärde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D4B22E-46BB-9D44-B6BD-C796190529A8}"/>
              </a:ext>
            </a:extLst>
          </p:cNvPr>
          <p:cNvSpPr/>
          <p:nvPr/>
        </p:nvSpPr>
        <p:spPr>
          <a:xfrm>
            <a:off x="2402681" y="1115830"/>
            <a:ext cx="3595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Katia kastar tio pilar mot en piltavla. Hon får följande resultat: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21F827-04CE-084D-B17F-4FC5AD76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16" y="710202"/>
            <a:ext cx="1167794" cy="109251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3D410BC-107F-E348-AE51-C02A69C3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206" y="1925367"/>
            <a:ext cx="5295901" cy="72084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F7C7A87-BFF5-4E4F-A8AC-250426340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809" y="257130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EAA3311-A84D-1D48-BB59-3BC7676B3CA0}"/>
              </a:ext>
            </a:extLst>
          </p:cNvPr>
          <p:cNvSpPr/>
          <p:nvPr/>
        </p:nvSpPr>
        <p:spPr>
          <a:xfrm>
            <a:off x="2020028" y="2868584"/>
            <a:ext cx="5917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får Katia:  </a:t>
            </a:r>
          </a:p>
          <a:p>
            <a:r>
              <a:rPr lang="sv-SE" dirty="0"/>
              <a:t>(5 + 8 + 7 + 8 + 6 + 8 + 10 + 6 + 8 + 4) poäng = </a:t>
            </a:r>
            <a:r>
              <a:rPr lang="sv-SE" sz="2400" dirty="0">
                <a:solidFill>
                  <a:srgbClr val="C00000"/>
                </a:solidFill>
              </a:rPr>
              <a:t>70 poäng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E83F328-5A62-0543-97AD-5EC930C84FDE}"/>
              </a:ext>
            </a:extLst>
          </p:cNvPr>
          <p:cNvSpPr/>
          <p:nvPr/>
        </p:nvSpPr>
        <p:spPr>
          <a:xfrm>
            <a:off x="1904836" y="4610135"/>
            <a:ext cx="3595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Katia får i </a:t>
            </a:r>
            <a:r>
              <a:rPr lang="sv-SE" i="1" dirty="0">
                <a:solidFill>
                  <a:srgbClr val="C00000"/>
                </a:solidFill>
              </a:rPr>
              <a:t>genomsnitt</a:t>
            </a:r>
            <a:r>
              <a:rPr lang="sv-SE" dirty="0"/>
              <a:t>: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D5427C71-5431-DB42-AC34-180E298ED278}"/>
              </a:ext>
            </a:extLst>
          </p:cNvPr>
          <p:cNvGrpSpPr/>
          <p:nvPr/>
        </p:nvGrpSpPr>
        <p:grpSpPr>
          <a:xfrm>
            <a:off x="4114800" y="4387469"/>
            <a:ext cx="1657226" cy="836681"/>
            <a:chOff x="2329550" y="723656"/>
            <a:chExt cx="1657226" cy="836681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E1C6053-7529-7343-BA41-2062A309F53A}"/>
                </a:ext>
              </a:extLst>
            </p:cNvPr>
            <p:cNvSpPr/>
            <p:nvPr/>
          </p:nvSpPr>
          <p:spPr>
            <a:xfrm>
              <a:off x="2773229" y="913543"/>
              <a:ext cx="12135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poäng =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152212E-F41E-8D40-BFE5-101BBE76DD72}"/>
                </a:ext>
              </a:extLst>
            </p:cNvPr>
            <p:cNvSpPr/>
            <p:nvPr/>
          </p:nvSpPr>
          <p:spPr>
            <a:xfrm>
              <a:off x="2329550" y="723656"/>
              <a:ext cx="6347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70</a:t>
              </a: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2CD03C33-85E6-E84C-B754-2E30B44566ED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38750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5371A29E-1BFD-3243-AF34-EFBA3BA334BF}"/>
                </a:ext>
              </a:extLst>
            </p:cNvPr>
            <p:cNvSpPr/>
            <p:nvPr/>
          </p:nvSpPr>
          <p:spPr>
            <a:xfrm>
              <a:off x="2329550" y="1098672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10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5797954B-0B79-B94A-A6D1-08B664789365}"/>
              </a:ext>
            </a:extLst>
          </p:cNvPr>
          <p:cNvSpPr/>
          <p:nvPr/>
        </p:nvSpPr>
        <p:spPr>
          <a:xfrm>
            <a:off x="5579547" y="4592539"/>
            <a:ext cx="177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7 poäng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2A47220-73DC-D244-AAA5-E3E3DDFB35C2}"/>
              </a:ext>
            </a:extLst>
          </p:cNvPr>
          <p:cNvSpPr/>
          <p:nvPr/>
        </p:nvSpPr>
        <p:spPr>
          <a:xfrm>
            <a:off x="2356217" y="6212848"/>
            <a:ext cx="473789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Medelvärde och genomsnitt är samma sak. 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CF184AB-9CEF-B442-9289-0C643BFF87CE}"/>
              </a:ext>
            </a:extLst>
          </p:cNvPr>
          <p:cNvGrpSpPr/>
          <p:nvPr/>
        </p:nvGrpSpPr>
        <p:grpSpPr>
          <a:xfrm>
            <a:off x="4586292" y="3747698"/>
            <a:ext cx="3685552" cy="780549"/>
            <a:chOff x="-1911427" y="4244945"/>
            <a:chExt cx="3685552" cy="780549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2B27C85A-E1E6-FF41-882C-EC7521108813}"/>
                </a:ext>
              </a:extLst>
            </p:cNvPr>
            <p:cNvSpPr/>
            <p:nvPr/>
          </p:nvSpPr>
          <p:spPr>
            <a:xfrm>
              <a:off x="-364953" y="4244945"/>
              <a:ext cx="2139078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Totalt antal poäng</a:t>
              </a:r>
            </a:p>
          </p:txBody>
        </p:sp>
        <p:cxnSp>
          <p:nvCxnSpPr>
            <p:cNvPr id="18" name="Rak pil 17">
              <a:extLst>
                <a:ext uri="{FF2B5EF4-FFF2-40B4-BE49-F238E27FC236}">
                  <a16:creationId xmlns:a16="http://schemas.microsoft.com/office/drawing/2014/main" id="{893AF29E-D8C5-1342-9728-C22D107A7C96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-1911427" y="4445000"/>
              <a:ext cx="1546474" cy="580494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DD40EC7F-735E-2447-B457-24279C7D98C3}"/>
              </a:ext>
            </a:extLst>
          </p:cNvPr>
          <p:cNvGrpSpPr/>
          <p:nvPr/>
        </p:nvGrpSpPr>
        <p:grpSpPr>
          <a:xfrm>
            <a:off x="4541842" y="5081684"/>
            <a:ext cx="3396163" cy="772069"/>
            <a:chOff x="-2133172" y="3729905"/>
            <a:chExt cx="3396163" cy="772069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908DEC4-74B1-0F43-B082-8B9538DB0FAF}"/>
                </a:ext>
              </a:extLst>
            </p:cNvPr>
            <p:cNvSpPr/>
            <p:nvPr/>
          </p:nvSpPr>
          <p:spPr>
            <a:xfrm>
              <a:off x="-586698" y="4101864"/>
              <a:ext cx="1849689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Totalt antal kast</a:t>
              </a:r>
            </a:p>
          </p:txBody>
        </p:sp>
        <p:cxnSp>
          <p:nvCxnSpPr>
            <p:cNvPr id="26" name="Rak pil 25">
              <a:extLst>
                <a:ext uri="{FF2B5EF4-FFF2-40B4-BE49-F238E27FC236}">
                  <a16:creationId xmlns:a16="http://schemas.microsoft.com/office/drawing/2014/main" id="{8FAFE7D5-15EB-5846-B1E9-805AEABB2656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-2133172" y="3729905"/>
              <a:ext cx="1546474" cy="572014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8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241F822-7C53-7740-8DCA-4041BB5FEF71}"/>
              </a:ext>
            </a:extLst>
          </p:cNvPr>
          <p:cNvSpPr/>
          <p:nvPr/>
        </p:nvSpPr>
        <p:spPr>
          <a:xfrm>
            <a:off x="3990847" y="642025"/>
            <a:ext cx="1162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Typvärde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06AB0AD-4D4B-0F49-AFAD-BE8A35B6BE30}"/>
              </a:ext>
            </a:extLst>
          </p:cNvPr>
          <p:cNvSpPr/>
          <p:nvPr/>
        </p:nvSpPr>
        <p:spPr>
          <a:xfrm>
            <a:off x="3592115" y="1536985"/>
            <a:ext cx="195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Katias resultat var: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1703E7-D511-EC4D-8D94-AD9DA33E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57130"/>
            <a:ext cx="1161498" cy="3848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5A40048-A5A4-6741-B6B9-0EF8A7294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631" y="1906317"/>
            <a:ext cx="5295901" cy="72084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F529D01-7B3B-014F-AAE6-9E1D9EAA1F3D}"/>
              </a:ext>
            </a:extLst>
          </p:cNvPr>
          <p:cNvSpPr/>
          <p:nvPr/>
        </p:nvSpPr>
        <p:spPr>
          <a:xfrm>
            <a:off x="2290346" y="2996496"/>
            <a:ext cx="489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 de resultat som Katia fick var </a:t>
            </a:r>
            <a:r>
              <a:rPr lang="sv-SE" sz="2400" dirty="0">
                <a:solidFill>
                  <a:srgbClr val="C00000"/>
                </a:solidFill>
              </a:rPr>
              <a:t>8 vanligast</a:t>
            </a:r>
            <a:r>
              <a:rPr lang="sv-SE" dirty="0"/>
              <a:t>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5E2C0A9-7DF2-0A40-882A-462D636C9015}"/>
              </a:ext>
            </a:extLst>
          </p:cNvPr>
          <p:cNvSpPr/>
          <p:nvPr/>
        </p:nvSpPr>
        <p:spPr>
          <a:xfrm>
            <a:off x="2707401" y="3596660"/>
            <a:ext cx="489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säger då att </a:t>
            </a:r>
            <a:r>
              <a:rPr lang="sv-SE" sz="2400" i="1" dirty="0">
                <a:solidFill>
                  <a:srgbClr val="C00000"/>
                </a:solidFill>
              </a:rPr>
              <a:t>typvärdet </a:t>
            </a:r>
            <a:r>
              <a:rPr lang="sv-SE" sz="2400" dirty="0">
                <a:solidFill>
                  <a:srgbClr val="C00000"/>
                </a:solidFill>
              </a:rPr>
              <a:t>är 8</a:t>
            </a:r>
            <a:r>
              <a:rPr lang="sv-SE" dirty="0"/>
              <a:t>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1B77D8D-474A-2A4F-B2CC-634FED33CD76}"/>
              </a:ext>
            </a:extLst>
          </p:cNvPr>
          <p:cNvSpPr/>
          <p:nvPr/>
        </p:nvSpPr>
        <p:spPr>
          <a:xfrm>
            <a:off x="2622432" y="4693601"/>
            <a:ext cx="422733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Typvärdet är det värde eller de värden som </a:t>
            </a:r>
            <a:r>
              <a:rPr lang="sv-SE" sz="2000" b="1" dirty="0"/>
              <a:t>förekommer flest gånger</a:t>
            </a:r>
            <a:r>
              <a:rPr lang="sv-SE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515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F7C7A87-BFF5-4E4F-A8AC-250426340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257130"/>
            <a:ext cx="1161498" cy="3848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E83F328-5A62-0543-97AD-5EC930C84FDE}"/>
              </a:ext>
            </a:extLst>
          </p:cNvPr>
          <p:cNvSpPr/>
          <p:nvPr/>
        </p:nvSpPr>
        <p:spPr>
          <a:xfrm>
            <a:off x="1906380" y="3730374"/>
            <a:ext cx="197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Medelvärdet: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D5427C71-5431-DB42-AC34-180E298ED278}"/>
              </a:ext>
            </a:extLst>
          </p:cNvPr>
          <p:cNvGrpSpPr/>
          <p:nvPr/>
        </p:nvGrpSpPr>
        <p:grpSpPr>
          <a:xfrm>
            <a:off x="3749459" y="3575657"/>
            <a:ext cx="937482" cy="840256"/>
            <a:chOff x="2329550" y="723656"/>
            <a:chExt cx="937482" cy="840256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E1C6053-7529-7343-BA41-2062A309F53A}"/>
                </a:ext>
              </a:extLst>
            </p:cNvPr>
            <p:cNvSpPr/>
            <p:nvPr/>
          </p:nvSpPr>
          <p:spPr>
            <a:xfrm>
              <a:off x="2773230" y="913543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=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152212E-F41E-8D40-BFE5-101BBE76DD72}"/>
                </a:ext>
              </a:extLst>
            </p:cNvPr>
            <p:cNvSpPr/>
            <p:nvPr/>
          </p:nvSpPr>
          <p:spPr>
            <a:xfrm>
              <a:off x="2329550" y="723656"/>
              <a:ext cx="6347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28</a:t>
              </a: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2CD03C33-85E6-E84C-B754-2E30B44566ED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38750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5371A29E-1BFD-3243-AF34-EFBA3BA334BF}"/>
                </a:ext>
              </a:extLst>
            </p:cNvPr>
            <p:cNvSpPr/>
            <p:nvPr/>
          </p:nvSpPr>
          <p:spPr>
            <a:xfrm>
              <a:off x="2380665" y="1102247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7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5797954B-0B79-B94A-A6D1-08B664789365}"/>
              </a:ext>
            </a:extLst>
          </p:cNvPr>
          <p:cNvSpPr/>
          <p:nvPr/>
        </p:nvSpPr>
        <p:spPr>
          <a:xfrm>
            <a:off x="4440040" y="3780660"/>
            <a:ext cx="596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B7C1ED1-2E0D-8F4D-9101-E29B730183BE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0F5C829-6B81-FC40-864E-B55DF8EBD44E}"/>
              </a:ext>
            </a:extLst>
          </p:cNvPr>
          <p:cNvSpPr/>
          <p:nvPr/>
        </p:nvSpPr>
        <p:spPr>
          <a:xfrm>
            <a:off x="2160588" y="842978"/>
            <a:ext cx="4595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Martin kastar en tärning sju gånger. Han får följande antal prickar: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C201E86-9521-554A-9C9F-046CF3A2C5A9}"/>
              </a:ext>
            </a:extLst>
          </p:cNvPr>
          <p:cNvSpPr/>
          <p:nvPr/>
        </p:nvSpPr>
        <p:spPr>
          <a:xfrm>
            <a:off x="3172800" y="1688165"/>
            <a:ext cx="2306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1, 5, 4, 5, 2, 5, 6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895EE1E-C97C-284E-B1EC-CFB3A9CA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412" y="842978"/>
            <a:ext cx="1544249" cy="1141916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60990487-7392-2C41-9C5F-BC4BAF3E4962}"/>
              </a:ext>
            </a:extLst>
          </p:cNvPr>
          <p:cNvSpPr/>
          <p:nvPr/>
        </p:nvSpPr>
        <p:spPr>
          <a:xfrm>
            <a:off x="996487" y="2214820"/>
            <a:ext cx="4002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</a:t>
            </a:r>
            <a:r>
              <a:rPr lang="sv-SE" sz="2400" dirty="0"/>
              <a:t>Beräkna medelvärdet.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4B1579F-2F74-4D48-83F0-B132C11F3746}"/>
              </a:ext>
            </a:extLst>
          </p:cNvPr>
          <p:cNvSpPr/>
          <p:nvPr/>
        </p:nvSpPr>
        <p:spPr>
          <a:xfrm>
            <a:off x="4818901" y="2237436"/>
            <a:ext cx="437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</a:t>
            </a:r>
            <a:r>
              <a:rPr lang="sv-SE" sz="2400" dirty="0"/>
              <a:t> Vilket är typvärdet?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9C9E246-227B-AC4D-87D8-EFDA15178517}"/>
              </a:ext>
            </a:extLst>
          </p:cNvPr>
          <p:cNvSpPr/>
          <p:nvPr/>
        </p:nvSpPr>
        <p:spPr>
          <a:xfrm>
            <a:off x="1199285" y="3038137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417133D-5E67-3443-A23A-46FF85436AEE}"/>
              </a:ext>
            </a:extLst>
          </p:cNvPr>
          <p:cNvSpPr/>
          <p:nvPr/>
        </p:nvSpPr>
        <p:spPr>
          <a:xfrm>
            <a:off x="1638636" y="3033158"/>
            <a:ext cx="2110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Antal prickar: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560805C-4391-C744-B7F4-A82B569FA5E4}"/>
              </a:ext>
            </a:extLst>
          </p:cNvPr>
          <p:cNvSpPr/>
          <p:nvPr/>
        </p:nvSpPr>
        <p:spPr>
          <a:xfrm>
            <a:off x="1290044" y="4652169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A9AD0D83-9909-9048-917E-48404485D01D}"/>
              </a:ext>
            </a:extLst>
          </p:cNvPr>
          <p:cNvSpPr/>
          <p:nvPr/>
        </p:nvSpPr>
        <p:spPr>
          <a:xfrm>
            <a:off x="1603729" y="4643623"/>
            <a:ext cx="2255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Typvärdet: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C9613457-B9FD-8F48-A675-438D2F73A947}"/>
              </a:ext>
            </a:extLst>
          </p:cNvPr>
          <p:cNvSpPr/>
          <p:nvPr/>
        </p:nvSpPr>
        <p:spPr>
          <a:xfrm>
            <a:off x="3249012" y="4643622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prickar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58F5527-70E8-7F46-8514-BC834DC720B7}"/>
              </a:ext>
            </a:extLst>
          </p:cNvPr>
          <p:cNvSpPr/>
          <p:nvPr/>
        </p:nvSpPr>
        <p:spPr>
          <a:xfrm>
            <a:off x="3658649" y="3026318"/>
            <a:ext cx="3595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  <a:r>
              <a:rPr lang="sv-SE" sz="2400" dirty="0"/>
              <a:t> + </a:t>
            </a:r>
            <a:r>
              <a:rPr lang="sv-SE" sz="2400" dirty="0">
                <a:latin typeface="Bradley Hand" pitchFamily="2" charset="77"/>
              </a:rPr>
              <a:t>5</a:t>
            </a:r>
            <a:r>
              <a:rPr lang="sv-SE" sz="2400" dirty="0"/>
              <a:t> +</a:t>
            </a:r>
            <a:r>
              <a:rPr lang="sv-SE" sz="2400" dirty="0">
                <a:latin typeface="Bradley Hand" pitchFamily="2" charset="77"/>
              </a:rPr>
              <a:t> 4</a:t>
            </a:r>
            <a:r>
              <a:rPr lang="sv-SE" sz="2400" dirty="0"/>
              <a:t> +</a:t>
            </a:r>
            <a:r>
              <a:rPr lang="sv-SE" sz="2400" dirty="0">
                <a:latin typeface="Bradley Hand" pitchFamily="2" charset="77"/>
              </a:rPr>
              <a:t> 5</a:t>
            </a:r>
            <a:r>
              <a:rPr lang="sv-SE" sz="2400" dirty="0"/>
              <a:t> +</a:t>
            </a:r>
            <a:r>
              <a:rPr lang="sv-SE" sz="2400" dirty="0">
                <a:latin typeface="Bradley Hand" pitchFamily="2" charset="77"/>
              </a:rPr>
              <a:t> 2</a:t>
            </a:r>
            <a:r>
              <a:rPr lang="sv-SE" sz="2400" dirty="0"/>
              <a:t> +</a:t>
            </a:r>
            <a:r>
              <a:rPr lang="sv-SE" sz="2400" dirty="0">
                <a:latin typeface="Bradley Hand" pitchFamily="2" charset="77"/>
              </a:rPr>
              <a:t> 5</a:t>
            </a:r>
            <a:r>
              <a:rPr lang="sv-SE" sz="2400" dirty="0"/>
              <a:t> +</a:t>
            </a:r>
            <a:r>
              <a:rPr lang="sv-SE" sz="2400" dirty="0">
                <a:latin typeface="Bradley Hand" pitchFamily="2" charset="77"/>
              </a:rPr>
              <a:t> 6 </a:t>
            </a:r>
            <a:r>
              <a:rPr lang="sv-SE" sz="2400" dirty="0"/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C912D69C-93F8-C74F-8E8B-C6757031D1FB}"/>
              </a:ext>
            </a:extLst>
          </p:cNvPr>
          <p:cNvSpPr/>
          <p:nvPr/>
        </p:nvSpPr>
        <p:spPr>
          <a:xfrm>
            <a:off x="7052265" y="3019478"/>
            <a:ext cx="622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28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461B0FD1-D7E4-E545-B8B2-296CE6026A44}"/>
              </a:ext>
            </a:extLst>
          </p:cNvPr>
          <p:cNvSpPr/>
          <p:nvPr/>
        </p:nvSpPr>
        <p:spPr>
          <a:xfrm>
            <a:off x="5608444" y="3800359"/>
            <a:ext cx="293348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Dividera summan med antalet kast.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DDF55E1-1AD3-9246-81A1-E8216A0301A2}"/>
              </a:ext>
            </a:extLst>
          </p:cNvPr>
          <p:cNvSpPr/>
          <p:nvPr/>
        </p:nvSpPr>
        <p:spPr>
          <a:xfrm>
            <a:off x="5666653" y="4532727"/>
            <a:ext cx="225505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värde som förekommer </a:t>
            </a:r>
          </a:p>
          <a:p>
            <a:r>
              <a:rPr lang="sv-SE" sz="1400" dirty="0"/>
              <a:t>flest gånger är typvärdet.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1576D8F-C961-B340-B23A-5BCB8451FCB5}"/>
              </a:ext>
            </a:extLst>
          </p:cNvPr>
          <p:cNvSpPr/>
          <p:nvPr/>
        </p:nvSpPr>
        <p:spPr>
          <a:xfrm>
            <a:off x="1035415" y="5528741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1440AC6-E03B-2A48-9EDD-8E30607395AB}"/>
              </a:ext>
            </a:extLst>
          </p:cNvPr>
          <p:cNvSpPr/>
          <p:nvPr/>
        </p:nvSpPr>
        <p:spPr>
          <a:xfrm>
            <a:off x="1842267" y="5553357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Medelvärdet är 4 prickar.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904FC147-073D-EA4E-8E27-B2883567C631}"/>
              </a:ext>
            </a:extLst>
          </p:cNvPr>
          <p:cNvSpPr/>
          <p:nvPr/>
        </p:nvSpPr>
        <p:spPr>
          <a:xfrm>
            <a:off x="1842267" y="6051412"/>
            <a:ext cx="5977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Typvärdet är 5 prickar.</a:t>
            </a:r>
          </a:p>
        </p:txBody>
      </p:sp>
    </p:spTree>
    <p:extLst>
      <p:ext uri="{BB962C8B-B14F-4D97-AF65-F5344CB8AC3E}">
        <p14:creationId xmlns:p14="http://schemas.microsoft.com/office/powerpoint/2010/main" val="42457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 animBg="1"/>
      <p:bldP spid="41" grpId="0" animBg="1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42793</TotalTime>
  <Words>243</Words>
  <Application>Microsoft Macintosh PowerPoint</Application>
  <PresentationFormat>Bildspel på skärmen (4:3)</PresentationFormat>
  <Paragraphs>45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326</cp:revision>
  <dcterms:created xsi:type="dcterms:W3CDTF">2017-04-10T07:17:33Z</dcterms:created>
  <dcterms:modified xsi:type="dcterms:W3CDTF">2020-08-04T14:01:13Z</dcterms:modified>
</cp:coreProperties>
</file>