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6" r:id="rId2"/>
    <p:sldId id="366" r:id="rId3"/>
    <p:sldId id="367" r:id="rId4"/>
    <p:sldId id="368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5" autoAdjust="0"/>
    <p:restoredTop sz="99052" autoAdjust="0"/>
  </p:normalViewPr>
  <p:slideViewPr>
    <p:cSldViewPr snapToGrid="0" snapToObjects="1">
      <p:cViewPr varScale="1">
        <p:scale>
          <a:sx n="125" d="100"/>
          <a:sy n="125" d="100"/>
        </p:scale>
        <p:origin x="160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1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0008586F-9FEE-7442-9710-BF7A8915D9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FC3DB7-EF70-6740-90DE-C49F67C2F9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CA172-4D8D-3743-B9C1-A1730179C62D}" type="datetimeFigureOut">
              <a:rPr lang="sv-SE" smtClean="0"/>
              <a:t>2022-11-18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24B90B-7E5F-D84D-A071-171ECFE61C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CEF024-4015-C74B-8320-DB2FABC5F0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FD11F-B4FE-7244-B826-BBD4011C93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55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0C207394-5BB3-9040-BEFF-BEB580A8AABB}"/>
              </a:ext>
            </a:extLst>
          </p:cNvPr>
          <p:cNvGrpSpPr/>
          <p:nvPr/>
        </p:nvGrpSpPr>
        <p:grpSpPr>
          <a:xfrm>
            <a:off x="255230" y="337736"/>
            <a:ext cx="8900582" cy="461665"/>
            <a:chOff x="243418" y="55175"/>
            <a:chExt cx="8900582" cy="461665"/>
          </a:xfrm>
        </p:grpSpPr>
        <p:sp>
          <p:nvSpPr>
            <p:cNvPr id="3" name="Rektangel 1">
              <a:extLst>
                <a:ext uri="{FF2B5EF4-FFF2-40B4-BE49-F238E27FC236}">
                  <a16:creationId xmlns:a16="http://schemas.microsoft.com/office/drawing/2014/main" id="{3756E6BF-C3CD-A64C-9DE1-FA54A7E78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18" y="55175"/>
              <a:ext cx="89005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sz="2400" b="1" dirty="0">
                  <a:latin typeface="+mn-lt"/>
                </a:rPr>
                <a:t>3.6		                                            </a:t>
              </a:r>
              <a:r>
                <a:rPr lang="sv-SE" sz="2400" b="1" dirty="0"/>
                <a:t>Median</a:t>
              </a: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2758B57A-7A9B-C044-8D09-69EFC6DAD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6809" y="90875"/>
              <a:ext cx="1161498" cy="384895"/>
            </a:xfrm>
            <a:prstGeom prst="rect">
              <a:avLst/>
            </a:prstGeom>
          </p:spPr>
        </p:pic>
      </p:grpSp>
      <p:sp>
        <p:nvSpPr>
          <p:cNvPr id="21" name="Rektangel 20">
            <a:extLst>
              <a:ext uri="{FF2B5EF4-FFF2-40B4-BE49-F238E27FC236}">
                <a16:creationId xmlns:a16="http://schemas.microsoft.com/office/drawing/2014/main" id="{21CDE253-482D-5A4F-BAF2-B41F7FA67800}"/>
              </a:ext>
            </a:extLst>
          </p:cNvPr>
          <p:cNvSpPr/>
          <p:nvPr/>
        </p:nvSpPr>
        <p:spPr>
          <a:xfrm>
            <a:off x="2051582" y="955198"/>
            <a:ext cx="6215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Resultatet av en undersökning kan beskrivas på olika sätt. Några exempel är att ange medelvärdet och typvärdet. </a:t>
            </a:r>
          </a:p>
          <a:p>
            <a:r>
              <a:rPr lang="sv-SE" sz="2000" dirty="0"/>
              <a:t>Ett tredje sätt är att berätta vilken </a:t>
            </a:r>
            <a:r>
              <a:rPr lang="sv-SE" sz="2400" i="1" dirty="0">
                <a:solidFill>
                  <a:srgbClr val="C00000"/>
                </a:solidFill>
              </a:rPr>
              <a:t>medianen</a:t>
            </a:r>
            <a:r>
              <a:rPr lang="sv-SE" sz="2000" dirty="0"/>
              <a:t> är.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CB17F1E-F2D8-1E44-A6F2-673D5252EC92}"/>
              </a:ext>
            </a:extLst>
          </p:cNvPr>
          <p:cNvSpPr/>
          <p:nvPr/>
        </p:nvSpPr>
        <p:spPr>
          <a:xfrm>
            <a:off x="2526667" y="5031230"/>
            <a:ext cx="482643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Median är det </a:t>
            </a:r>
            <a:r>
              <a:rPr lang="sv-SE" sz="2400" dirty="0">
                <a:solidFill>
                  <a:srgbClr val="C00000"/>
                </a:solidFill>
              </a:rPr>
              <a:t>värde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000" dirty="0"/>
              <a:t>som hamnar </a:t>
            </a:r>
            <a:r>
              <a:rPr lang="sv-SE" sz="2400" dirty="0">
                <a:solidFill>
                  <a:srgbClr val="C00000"/>
                </a:solidFill>
              </a:rPr>
              <a:t>i mitten </a:t>
            </a:r>
          </a:p>
          <a:p>
            <a:r>
              <a:rPr lang="sv-SE" sz="2000" dirty="0"/>
              <a:t>när värdena skrivs</a:t>
            </a:r>
            <a:r>
              <a:rPr lang="sv-SE" sz="2000" dirty="0">
                <a:solidFill>
                  <a:srgbClr val="C00000"/>
                </a:solidFill>
              </a:rPr>
              <a:t> </a:t>
            </a:r>
            <a:r>
              <a:rPr lang="sv-SE" sz="2400" dirty="0">
                <a:solidFill>
                  <a:srgbClr val="C00000"/>
                </a:solidFill>
              </a:rPr>
              <a:t>i storleksordning</a:t>
            </a:r>
            <a:r>
              <a:rPr lang="sv-SE" sz="2000" dirty="0"/>
              <a:t>.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1400DD6-CA55-3F4F-BD2F-64F6D44D960D}"/>
              </a:ext>
            </a:extLst>
          </p:cNvPr>
          <p:cNvSpPr/>
          <p:nvPr/>
        </p:nvSpPr>
        <p:spPr>
          <a:xfrm>
            <a:off x="2067657" y="2226684"/>
            <a:ext cx="6899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För att få fram medianen så skriver man alla värden i </a:t>
            </a:r>
            <a:r>
              <a:rPr lang="sv-SE" sz="2000" i="1" dirty="0">
                <a:solidFill>
                  <a:srgbClr val="C00000"/>
                </a:solidFill>
              </a:rPr>
              <a:t>storleksordning</a:t>
            </a:r>
            <a:r>
              <a:rPr lang="sv-SE" sz="2000" dirty="0"/>
              <a:t>. Medianen är det värde som finns </a:t>
            </a:r>
            <a:r>
              <a:rPr lang="sv-SE" sz="2000" i="1" dirty="0">
                <a:solidFill>
                  <a:srgbClr val="C00000"/>
                </a:solidFill>
              </a:rPr>
              <a:t>i mitten</a:t>
            </a:r>
            <a:r>
              <a:rPr lang="sv-SE" sz="2000" dirty="0"/>
              <a:t>.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3AACD3A-7872-A04B-968A-E89D83253BE1}"/>
              </a:ext>
            </a:extLst>
          </p:cNvPr>
          <p:cNvSpPr/>
          <p:nvPr/>
        </p:nvSpPr>
        <p:spPr>
          <a:xfrm>
            <a:off x="3567035" y="3864726"/>
            <a:ext cx="3154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7    7   7   9   12   13   15</a:t>
            </a:r>
            <a:endParaRPr lang="sv-SE" sz="2400" dirty="0">
              <a:cs typeface="Bradley Hand Bold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3BED427-0EA4-D349-AD18-4852ECB6FC9F}"/>
              </a:ext>
            </a:extLst>
          </p:cNvPr>
          <p:cNvSpPr/>
          <p:nvPr/>
        </p:nvSpPr>
        <p:spPr>
          <a:xfrm>
            <a:off x="4705521" y="3925856"/>
            <a:ext cx="34039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3659F5C-2F99-474C-A971-69BD2F34AB3F}"/>
              </a:ext>
            </a:extLst>
          </p:cNvPr>
          <p:cNvGrpSpPr/>
          <p:nvPr/>
        </p:nvGrpSpPr>
        <p:grpSpPr>
          <a:xfrm>
            <a:off x="4031330" y="4304231"/>
            <a:ext cx="1917708" cy="748590"/>
            <a:chOff x="6525282" y="5932667"/>
            <a:chExt cx="1339600" cy="748590"/>
          </a:xfrm>
        </p:grpSpPr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1101A00B-F7D0-5C49-BD7C-1C21B2E8B102}"/>
                </a:ext>
              </a:extLst>
            </p:cNvPr>
            <p:cNvSpPr txBox="1"/>
            <p:nvPr/>
          </p:nvSpPr>
          <p:spPr>
            <a:xfrm>
              <a:off x="6525282" y="5973371"/>
              <a:ext cx="133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cs typeface="Bradley Hand Bold"/>
                </a:rPr>
                <a:t>Medianen =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A09DCC3-B747-F842-86C3-4AE493A92C48}"/>
                </a:ext>
              </a:extLst>
            </p:cNvPr>
            <p:cNvSpPr/>
            <p:nvPr/>
          </p:nvSpPr>
          <p:spPr>
            <a:xfrm>
              <a:off x="7444411" y="5932667"/>
              <a:ext cx="2376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400" b="1" dirty="0">
                  <a:solidFill>
                    <a:srgbClr val="800000"/>
                  </a:solidFill>
                  <a:cs typeface="Bradley Hand Bold"/>
                </a:rPr>
                <a:t>9</a:t>
              </a:r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A3498FC1-BE00-6340-A3DC-2B54F2D19C04}"/>
              </a:ext>
            </a:extLst>
          </p:cNvPr>
          <p:cNvSpPr/>
          <p:nvPr/>
        </p:nvSpPr>
        <p:spPr>
          <a:xfrm>
            <a:off x="3468903" y="3016432"/>
            <a:ext cx="3154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9    12   7   13   7   15   7</a:t>
            </a:r>
            <a:endParaRPr lang="sv-SE" sz="2400" dirty="0">
              <a:cs typeface="Bradley Hand Bold"/>
            </a:endParaRPr>
          </a:p>
        </p:txBody>
      </p:sp>
      <p:sp>
        <p:nvSpPr>
          <p:cNvPr id="5" name="Höger 4">
            <a:extLst>
              <a:ext uri="{FF2B5EF4-FFF2-40B4-BE49-F238E27FC236}">
                <a16:creationId xmlns:a16="http://schemas.microsoft.com/office/drawing/2014/main" id="{6C3B1C4B-D1C8-4B48-B6B7-609E42BA9421}"/>
              </a:ext>
            </a:extLst>
          </p:cNvPr>
          <p:cNvSpPr/>
          <p:nvPr/>
        </p:nvSpPr>
        <p:spPr>
          <a:xfrm rot="5400000">
            <a:off x="4719497" y="3502815"/>
            <a:ext cx="345110" cy="3077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98151A1-DCF9-9448-91EB-A1CD46824F68}"/>
              </a:ext>
            </a:extLst>
          </p:cNvPr>
          <p:cNvSpPr/>
          <p:nvPr/>
        </p:nvSpPr>
        <p:spPr>
          <a:xfrm>
            <a:off x="2886334" y="5931230"/>
            <a:ext cx="410709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Om det är två värden i mitten så är medianen </a:t>
            </a:r>
            <a:r>
              <a:rPr lang="sv-SE" sz="2000" i="1" dirty="0"/>
              <a:t>medelvärdet</a:t>
            </a:r>
            <a:r>
              <a:rPr lang="sv-SE" sz="2000" dirty="0"/>
              <a:t> av dessa två. </a:t>
            </a:r>
          </a:p>
        </p:txBody>
      </p:sp>
    </p:spTree>
    <p:extLst>
      <p:ext uri="{BB962C8B-B14F-4D97-AF65-F5344CB8AC3E}">
        <p14:creationId xmlns:p14="http://schemas.microsoft.com/office/powerpoint/2010/main" val="34620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8" grpId="0"/>
      <p:bldP spid="10" grpId="0"/>
      <p:bldP spid="11" grpId="0" animBg="1"/>
      <p:bldP spid="15" grpId="0"/>
      <p:bldP spid="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32132A7-9FC1-B348-8350-D688231F5409}"/>
              </a:ext>
            </a:extLst>
          </p:cNvPr>
          <p:cNvSpPr/>
          <p:nvPr/>
        </p:nvSpPr>
        <p:spPr>
          <a:xfrm>
            <a:off x="2358970" y="676367"/>
            <a:ext cx="40247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När använder man 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ol</a:t>
            </a:r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ika lägesmått?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8776B0A-0ED9-9B43-BFED-2385B39B6A3D}"/>
              </a:ext>
            </a:extLst>
          </p:cNvPr>
          <p:cNvSpPr/>
          <p:nvPr/>
        </p:nvSpPr>
        <p:spPr>
          <a:xfrm>
            <a:off x="2197284" y="1198017"/>
            <a:ext cx="4348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Medelvärde</a:t>
            </a:r>
            <a:r>
              <a:rPr lang="sv-SE" dirty="0"/>
              <a:t> används när observationerna i en undersökning är </a:t>
            </a:r>
            <a:r>
              <a:rPr lang="sv-SE" dirty="0">
                <a:solidFill>
                  <a:srgbClr val="C00000"/>
                </a:solidFill>
              </a:rPr>
              <a:t>ungefär lika stora</a:t>
            </a:r>
            <a:r>
              <a:rPr lang="sv-SE" dirty="0"/>
              <a:t>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0F6A55-20D0-1B41-A5B4-4BC8CF79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7268" y="291472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93A86A2-627F-3646-976D-7E5B5EEB5EF5}"/>
              </a:ext>
            </a:extLst>
          </p:cNvPr>
          <p:cNvSpPr/>
          <p:nvPr/>
        </p:nvSpPr>
        <p:spPr>
          <a:xfrm>
            <a:off x="2197284" y="2849888"/>
            <a:ext cx="4186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Median</a:t>
            </a:r>
            <a:r>
              <a:rPr lang="sv-SE" dirty="0"/>
              <a:t> används när </a:t>
            </a:r>
            <a:r>
              <a:rPr lang="sv-SE" dirty="0">
                <a:solidFill>
                  <a:srgbClr val="C00000"/>
                </a:solidFill>
              </a:rPr>
              <a:t>en eller några </a:t>
            </a:r>
            <a:r>
              <a:rPr lang="sv-SE" dirty="0"/>
              <a:t>observationer som </a:t>
            </a:r>
            <a:r>
              <a:rPr lang="sv-SE" dirty="0">
                <a:solidFill>
                  <a:srgbClr val="C00000"/>
                </a:solidFill>
              </a:rPr>
              <a:t>avviker</a:t>
            </a:r>
            <a:r>
              <a:rPr lang="sv-SE" dirty="0"/>
              <a:t>, det vill säga är mycket större eller mycket mindre.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AD92C30-848C-F444-BEA3-92E3911C0151}"/>
              </a:ext>
            </a:extLst>
          </p:cNvPr>
          <p:cNvSpPr/>
          <p:nvPr/>
        </p:nvSpPr>
        <p:spPr>
          <a:xfrm>
            <a:off x="2278125" y="4767340"/>
            <a:ext cx="4186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v-SE" i="1" dirty="0">
                <a:solidFill>
                  <a:srgbClr val="C00000"/>
                </a:solidFill>
              </a:rPr>
              <a:t>Typvärdet</a:t>
            </a:r>
            <a:r>
              <a:rPr lang="sv-SE" dirty="0"/>
              <a:t> används när något värde i en undersökning </a:t>
            </a:r>
            <a:r>
              <a:rPr lang="sv-SE" dirty="0">
                <a:solidFill>
                  <a:srgbClr val="C00000"/>
                </a:solidFill>
              </a:rPr>
              <a:t>förekommer</a:t>
            </a:r>
            <a:r>
              <a:rPr lang="sv-SE" dirty="0"/>
              <a:t> betydligt </a:t>
            </a:r>
            <a:r>
              <a:rPr lang="sv-SE" dirty="0">
                <a:solidFill>
                  <a:srgbClr val="C00000"/>
                </a:solidFill>
              </a:rPr>
              <a:t>oftare</a:t>
            </a:r>
            <a:r>
              <a:rPr lang="sv-SE" dirty="0"/>
              <a:t> än andra.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0611339-8832-F74B-8916-B8B863C17870}"/>
              </a:ext>
            </a:extLst>
          </p:cNvPr>
          <p:cNvSpPr/>
          <p:nvPr/>
        </p:nvSpPr>
        <p:spPr>
          <a:xfrm>
            <a:off x="2674640" y="1892952"/>
            <a:ext cx="33933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9    12   10   13   9   15   11</a:t>
            </a:r>
            <a:endParaRPr lang="sv-SE" sz="2400" dirty="0">
              <a:cs typeface="Bradley Hand Bold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972FD81-FCAA-B04C-B42A-88918E3627DD}"/>
              </a:ext>
            </a:extLst>
          </p:cNvPr>
          <p:cNvSpPr/>
          <p:nvPr/>
        </p:nvSpPr>
        <p:spPr>
          <a:xfrm>
            <a:off x="2541114" y="3808613"/>
            <a:ext cx="366043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8	</a:t>
            </a:r>
            <a:r>
              <a:rPr lang="de-DE" sz="2400" dirty="0">
                <a:solidFill>
                  <a:srgbClr val="C00000"/>
                </a:solidFill>
              </a:rPr>
              <a:t>50</a:t>
            </a:r>
            <a:r>
              <a:rPr lang="de-DE" sz="2400" dirty="0"/>
              <a:t> 	 9   11   10   7   9  10</a:t>
            </a:r>
            <a:endParaRPr lang="sv-SE" sz="2400" dirty="0">
              <a:cs typeface="Bradley Hand Bold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1F40F59-C4FC-9645-A790-2577DD922469}"/>
              </a:ext>
            </a:extLst>
          </p:cNvPr>
          <p:cNvSpPr/>
          <p:nvPr/>
        </p:nvSpPr>
        <p:spPr>
          <a:xfrm>
            <a:off x="2674640" y="5833568"/>
            <a:ext cx="33933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10 	 </a:t>
            </a:r>
            <a:r>
              <a:rPr lang="de-DE" sz="2400" dirty="0"/>
              <a:t>9    </a:t>
            </a:r>
            <a:r>
              <a:rPr lang="de-DE" sz="2400" dirty="0">
                <a:solidFill>
                  <a:srgbClr val="C00000"/>
                </a:solidFill>
              </a:rPr>
              <a:t>10 	  </a:t>
            </a:r>
            <a:r>
              <a:rPr lang="de-DE" sz="2400" dirty="0"/>
              <a:t>8   11	 </a:t>
            </a:r>
            <a:r>
              <a:rPr lang="de-DE" sz="2400" dirty="0">
                <a:solidFill>
                  <a:srgbClr val="C00000"/>
                </a:solidFill>
              </a:rPr>
              <a:t>10</a:t>
            </a:r>
            <a:r>
              <a:rPr lang="de-DE" sz="2400" dirty="0"/>
              <a:t> 	  15</a:t>
            </a:r>
            <a:endParaRPr lang="sv-SE" sz="2400" dirty="0"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3460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72BC1052-C5CF-6C46-AE89-30BF0AB4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122624"/>
              </p:ext>
            </p:extLst>
          </p:nvPr>
        </p:nvGraphicFramePr>
        <p:xfrm>
          <a:off x="431050" y="1853290"/>
          <a:ext cx="6095999" cy="76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/>
                        <a:t> Mån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10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7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8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11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baseline="0" dirty="0"/>
                        <a:t>13 </a:t>
                      </a:r>
                      <a:r>
                        <a:rPr lang="sv-SE" sz="2000" dirty="0"/>
                        <a:t>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13 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FD67C1F-D640-3240-A966-EA7AE31BF9CE}"/>
              </a:ext>
            </a:extLst>
          </p:cNvPr>
          <p:cNvSpPr txBox="1"/>
          <p:nvPr/>
        </p:nvSpPr>
        <p:spPr>
          <a:xfrm>
            <a:off x="295693" y="1209772"/>
            <a:ext cx="69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Under en vecka uppmättes följande temperaturer: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39AA2B-52F4-9849-A4DC-463BBCD37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257130"/>
            <a:ext cx="1161498" cy="38489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6686E6-05BE-6643-B9E0-7EB1248DDC60}"/>
              </a:ext>
            </a:extLst>
          </p:cNvPr>
          <p:cNvSpPr/>
          <p:nvPr/>
        </p:nvSpPr>
        <p:spPr>
          <a:xfrm>
            <a:off x="3830677" y="257130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9894C42-C3F9-4E4D-AB74-5DB5966AA9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8842"/>
          <a:stretch/>
        </p:blipFill>
        <p:spPr>
          <a:xfrm>
            <a:off x="6770457" y="1467396"/>
            <a:ext cx="2077850" cy="1300971"/>
          </a:xfrm>
          <a:prstGeom prst="ellipse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110BB0B7-11D5-2B44-8558-81809BC728BA}"/>
              </a:ext>
            </a:extLst>
          </p:cNvPr>
          <p:cNvSpPr/>
          <p:nvPr/>
        </p:nvSpPr>
        <p:spPr>
          <a:xfrm>
            <a:off x="2181233" y="2919726"/>
            <a:ext cx="4002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Vilken är medianen?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689CED3-3C59-9F43-9532-0DA55983E630}"/>
              </a:ext>
            </a:extLst>
          </p:cNvPr>
          <p:cNvSpPr/>
          <p:nvPr/>
        </p:nvSpPr>
        <p:spPr>
          <a:xfrm>
            <a:off x="654570" y="3781046"/>
            <a:ext cx="2708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Storleksordning: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0808678-8B53-2248-A3D3-06F2DA4489C0}"/>
              </a:ext>
            </a:extLst>
          </p:cNvPr>
          <p:cNvSpPr/>
          <p:nvPr/>
        </p:nvSpPr>
        <p:spPr>
          <a:xfrm>
            <a:off x="689966" y="4303284"/>
            <a:ext cx="698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Bradley Hand" pitchFamily="2" charset="77"/>
              </a:rPr>
              <a:t>5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	7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8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10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11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    13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>
                <a:latin typeface="Bradley Hand" pitchFamily="2" charset="77"/>
              </a:rPr>
              <a:t>C     13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 </a:t>
            </a:r>
            <a:endParaRPr lang="sv-SE" sz="2400" dirty="0">
              <a:latin typeface="Bradley Hand" pitchFamily="2" charset="77"/>
              <a:cs typeface="Bradley Hand Bold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1A213B30-7D59-AC47-9622-C0380D25B7E8}"/>
              </a:ext>
            </a:extLst>
          </p:cNvPr>
          <p:cNvSpPr/>
          <p:nvPr/>
        </p:nvSpPr>
        <p:spPr>
          <a:xfrm>
            <a:off x="3479049" y="4320220"/>
            <a:ext cx="798430" cy="42779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86F91F0-5FF3-7D4F-BD41-72356184D993}"/>
              </a:ext>
            </a:extLst>
          </p:cNvPr>
          <p:cNvSpPr/>
          <p:nvPr/>
        </p:nvSpPr>
        <p:spPr>
          <a:xfrm>
            <a:off x="5672156" y="4825522"/>
            <a:ext cx="248642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värdena i storleksordning. Värdet i mitten är medianen.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F32DDF3-1867-4949-B9FB-F89463444FC3}"/>
              </a:ext>
            </a:extLst>
          </p:cNvPr>
          <p:cNvSpPr/>
          <p:nvPr/>
        </p:nvSpPr>
        <p:spPr>
          <a:xfrm>
            <a:off x="2336904" y="5810871"/>
            <a:ext cx="131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Svar: </a:t>
            </a:r>
            <a:r>
              <a:rPr lang="sv-SE" sz="2400" dirty="0">
                <a:latin typeface="+mn-lt"/>
              </a:rPr>
              <a:t>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0ED5F693-19C7-4B47-8205-576178675AF8}"/>
              </a:ext>
            </a:extLst>
          </p:cNvPr>
          <p:cNvSpPr/>
          <p:nvPr/>
        </p:nvSpPr>
        <p:spPr>
          <a:xfrm>
            <a:off x="3143756" y="5835487"/>
            <a:ext cx="3081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 är </a:t>
            </a:r>
            <a:r>
              <a:rPr lang="de-DE" sz="2400" dirty="0">
                <a:latin typeface="Bradley Hand" pitchFamily="2" charset="77"/>
              </a:rPr>
              <a:t>10 </a:t>
            </a:r>
            <a:r>
              <a:rPr lang="de-DE" sz="2400" baseline="30000" dirty="0">
                <a:latin typeface="Bradley Hand" pitchFamily="2" charset="77"/>
              </a:rPr>
              <a:t>∘</a:t>
            </a:r>
            <a:r>
              <a:rPr lang="de-DE" sz="2400" dirty="0">
                <a:latin typeface="Bradley Hand" pitchFamily="2" charset="77"/>
              </a:rPr>
              <a:t>C</a:t>
            </a:r>
            <a:r>
              <a:rPr lang="sv-SE" sz="2400" dirty="0">
                <a:latin typeface="Bradley Hand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696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72BC1052-C5CF-6C46-AE89-30BF0AB4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75126"/>
              </p:ext>
            </p:extLst>
          </p:nvPr>
        </p:nvGraphicFramePr>
        <p:xfrm>
          <a:off x="3425637" y="190590"/>
          <a:ext cx="2301575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/>
                        <a:t>Månad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Nederbörd i mm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januari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4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februari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663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9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301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maj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00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juni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FD67C1F-D640-3240-A966-EA7AE31BF9CE}"/>
              </a:ext>
            </a:extLst>
          </p:cNvPr>
          <p:cNvSpPr txBox="1"/>
          <p:nvPr/>
        </p:nvSpPr>
        <p:spPr>
          <a:xfrm>
            <a:off x="286681" y="783272"/>
            <a:ext cx="3076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Tabellen visar nederbörden under årets sex första</a:t>
            </a:r>
          </a:p>
          <a:p>
            <a:r>
              <a:rPr lang="sv-SE" sz="2400" dirty="0"/>
              <a:t>månader i Uppsala.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39AA2B-52F4-9849-A4DC-463BBCD37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257130"/>
            <a:ext cx="1161498" cy="38489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6686E6-05BE-6643-B9E0-7EB1248DDC60}"/>
              </a:ext>
            </a:extLst>
          </p:cNvPr>
          <p:cNvSpPr/>
          <p:nvPr/>
        </p:nvSpPr>
        <p:spPr>
          <a:xfrm>
            <a:off x="321745" y="136361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10BB0B7-11D5-2B44-8558-81809BC728BA}"/>
              </a:ext>
            </a:extLst>
          </p:cNvPr>
          <p:cNvSpPr/>
          <p:nvPr/>
        </p:nvSpPr>
        <p:spPr>
          <a:xfrm>
            <a:off x="286681" y="2427055"/>
            <a:ext cx="2857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Vilken är medianen?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0808678-8B53-2248-A3D3-06F2DA4489C0}"/>
              </a:ext>
            </a:extLst>
          </p:cNvPr>
          <p:cNvSpPr/>
          <p:nvPr/>
        </p:nvSpPr>
        <p:spPr>
          <a:xfrm>
            <a:off x="949609" y="3636773"/>
            <a:ext cx="698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Bradley Hand" pitchFamily="2" charset="77"/>
              </a:rPr>
              <a:t>37 	39    44	 56	61		95 </a:t>
            </a:r>
            <a:endParaRPr lang="sv-SE" sz="2400" dirty="0">
              <a:latin typeface="Bradley Hand" pitchFamily="2" charset="77"/>
              <a:cs typeface="Bradley Hand Bold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1A213B30-7D59-AC47-9622-C0380D25B7E8}"/>
              </a:ext>
            </a:extLst>
          </p:cNvPr>
          <p:cNvSpPr/>
          <p:nvPr/>
        </p:nvSpPr>
        <p:spPr>
          <a:xfrm>
            <a:off x="2443296" y="3636773"/>
            <a:ext cx="1472594" cy="42779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86F91F0-5FF3-7D4F-BD41-72356184D993}"/>
              </a:ext>
            </a:extLst>
          </p:cNvPr>
          <p:cNvSpPr/>
          <p:nvPr/>
        </p:nvSpPr>
        <p:spPr>
          <a:xfrm>
            <a:off x="5976778" y="3605995"/>
            <a:ext cx="248642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värdena i storleksordning. Markera värdena i mitten.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ED0B44-EEAA-4341-AC03-6631A0F2E1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62" t="5389"/>
          <a:stretch/>
        </p:blipFill>
        <p:spPr>
          <a:xfrm>
            <a:off x="5932535" y="874379"/>
            <a:ext cx="2468797" cy="2116016"/>
          </a:xfrm>
          <a:prstGeom prst="ellipse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F12AB369-F939-4F4B-B7E3-CBB13F9B6DE7}"/>
              </a:ext>
            </a:extLst>
          </p:cNvPr>
          <p:cNvSpPr/>
          <p:nvPr/>
        </p:nvSpPr>
        <p:spPr>
          <a:xfrm>
            <a:off x="949609" y="4943065"/>
            <a:ext cx="197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Medianen: 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15F50B88-E992-4E4D-8F41-AE05C48C32CB}"/>
              </a:ext>
            </a:extLst>
          </p:cNvPr>
          <p:cNvGrpSpPr/>
          <p:nvPr/>
        </p:nvGrpSpPr>
        <p:grpSpPr>
          <a:xfrm>
            <a:off x="2493114" y="4806585"/>
            <a:ext cx="1735598" cy="811844"/>
            <a:chOff x="2269490" y="745914"/>
            <a:chExt cx="1735598" cy="811844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A869442C-32F7-2A40-B5C9-538266D49C31}"/>
                </a:ext>
              </a:extLst>
            </p:cNvPr>
            <p:cNvSpPr/>
            <p:nvPr/>
          </p:nvSpPr>
          <p:spPr>
            <a:xfrm>
              <a:off x="2920131" y="908314"/>
              <a:ext cx="10849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mm </a:t>
              </a:r>
              <a:r>
                <a:rPr lang="sv-SE" sz="2400" dirty="0">
                  <a:latin typeface="+mn-lt"/>
                </a:rPr>
                <a:t>=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09F23B39-7333-C04E-B583-3C104E7F5547}"/>
                </a:ext>
              </a:extLst>
            </p:cNvPr>
            <p:cNvSpPr/>
            <p:nvPr/>
          </p:nvSpPr>
          <p:spPr>
            <a:xfrm>
              <a:off x="2269490" y="745914"/>
              <a:ext cx="13099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100</a:t>
              </a:r>
            </a:p>
          </p:txBody>
        </p:sp>
        <p:cxnSp>
          <p:nvCxnSpPr>
            <p:cNvPr id="20" name="Rak 19">
              <a:extLst>
                <a:ext uri="{FF2B5EF4-FFF2-40B4-BE49-F238E27FC236}">
                  <a16:creationId xmlns:a16="http://schemas.microsoft.com/office/drawing/2014/main" id="{0C69E67E-F970-7A45-8258-65F6D7948B5C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5510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06C50CFF-90F4-FD4F-A9C9-221E6542EF25}"/>
                </a:ext>
              </a:extLst>
            </p:cNvPr>
            <p:cNvSpPr/>
            <p:nvPr/>
          </p:nvSpPr>
          <p:spPr>
            <a:xfrm>
              <a:off x="2377725" y="109609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2</a:t>
              </a:r>
            </a:p>
          </p:txBody>
        </p:sp>
      </p:grpSp>
      <p:sp>
        <p:nvSpPr>
          <p:cNvPr id="22" name="Rektangel 21">
            <a:extLst>
              <a:ext uri="{FF2B5EF4-FFF2-40B4-BE49-F238E27FC236}">
                <a16:creationId xmlns:a16="http://schemas.microsoft.com/office/drawing/2014/main" id="{9F2DCA98-82AF-B345-A7E3-0BE8C79CCC84}"/>
              </a:ext>
            </a:extLst>
          </p:cNvPr>
          <p:cNvSpPr/>
          <p:nvPr/>
        </p:nvSpPr>
        <p:spPr>
          <a:xfrm>
            <a:off x="4027778" y="4968985"/>
            <a:ext cx="1438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50 mm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53DAABF-5EF7-8741-A6EF-AB0C8F93AE92}"/>
              </a:ext>
            </a:extLst>
          </p:cNvPr>
          <p:cNvSpPr/>
          <p:nvPr/>
        </p:nvSpPr>
        <p:spPr>
          <a:xfrm>
            <a:off x="1495115" y="4275359"/>
            <a:ext cx="2420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(</a:t>
            </a:r>
            <a:r>
              <a:rPr lang="sv-SE" sz="2400" dirty="0">
                <a:latin typeface="Bradley Hand" pitchFamily="2" charset="77"/>
              </a:rPr>
              <a:t>44</a:t>
            </a:r>
            <a:r>
              <a:rPr lang="sv-SE" sz="2400" dirty="0"/>
              <a:t> + </a:t>
            </a:r>
            <a:r>
              <a:rPr lang="sv-SE" sz="2400" dirty="0">
                <a:latin typeface="Bradley Hand" pitchFamily="2" charset="77"/>
              </a:rPr>
              <a:t>56</a:t>
            </a:r>
            <a:r>
              <a:rPr lang="sv-SE" sz="2400" dirty="0"/>
              <a:t>) </a:t>
            </a:r>
            <a:r>
              <a:rPr lang="sv-SE" sz="2400" dirty="0">
                <a:latin typeface="Bradley Hand" pitchFamily="2" charset="77"/>
              </a:rPr>
              <a:t>mm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D79AE1-7BCE-A442-A77D-7898BFC49056}"/>
              </a:ext>
            </a:extLst>
          </p:cNvPr>
          <p:cNvSpPr/>
          <p:nvPr/>
        </p:nvSpPr>
        <p:spPr>
          <a:xfrm>
            <a:off x="3725451" y="4270483"/>
            <a:ext cx="1620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100 mm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C639034-4D9C-4344-961D-085E0BE4C2A1}"/>
              </a:ext>
            </a:extLst>
          </p:cNvPr>
          <p:cNvSpPr/>
          <p:nvPr/>
        </p:nvSpPr>
        <p:spPr>
          <a:xfrm>
            <a:off x="1636444" y="5756213"/>
            <a:ext cx="1319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Svar: </a:t>
            </a:r>
            <a:r>
              <a:rPr lang="sv-SE" sz="2400" dirty="0">
                <a:latin typeface="+mn-lt"/>
              </a:rPr>
              <a:t>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B7734ED-8EA3-7D47-9DEF-78EA668D7CFC}"/>
              </a:ext>
            </a:extLst>
          </p:cNvPr>
          <p:cNvSpPr/>
          <p:nvPr/>
        </p:nvSpPr>
        <p:spPr>
          <a:xfrm>
            <a:off x="2443296" y="5780829"/>
            <a:ext cx="3081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Medianen är </a:t>
            </a:r>
            <a:r>
              <a:rPr lang="de-DE" sz="2400" dirty="0">
                <a:latin typeface="Bradley Hand" pitchFamily="2" charset="77"/>
              </a:rPr>
              <a:t>50 mm</a:t>
            </a:r>
            <a:r>
              <a:rPr lang="sv-SE" sz="2400" dirty="0">
                <a:latin typeface="Bradley Hand" pitchFamily="2" charset="77"/>
              </a:rPr>
              <a:t>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BF32B1D-6FCE-3B43-A42A-9E09319FB7FB}"/>
              </a:ext>
            </a:extLst>
          </p:cNvPr>
          <p:cNvSpPr/>
          <p:nvPr/>
        </p:nvSpPr>
        <p:spPr>
          <a:xfrm>
            <a:off x="5679390" y="4437253"/>
            <a:ext cx="308119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Eftersom det är ett jämnt antal värden är medianen lika med medelvärdet av de två värden som står i mitten.</a:t>
            </a:r>
          </a:p>
        </p:txBody>
      </p:sp>
    </p:spTree>
    <p:extLst>
      <p:ext uri="{BB962C8B-B14F-4D97-AF65-F5344CB8AC3E}">
        <p14:creationId xmlns:p14="http://schemas.microsoft.com/office/powerpoint/2010/main" val="119749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1" grpId="0"/>
      <p:bldP spid="12" grpId="0" animBg="1"/>
      <p:bldP spid="13" grpId="0" animBg="1"/>
      <p:bldP spid="16" grpId="0"/>
      <p:bldP spid="22" grpId="0"/>
      <p:bldP spid="23" grpId="0"/>
      <p:bldP spid="24" grpId="0"/>
      <p:bldP spid="26" grpId="0"/>
      <p:bldP spid="27" grpId="0"/>
      <p:bldP spid="2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42953</TotalTime>
  <Words>370</Words>
  <Application>Microsoft Macintosh PowerPoint</Application>
  <PresentationFormat>Bildspel på skärmen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Calibri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338</cp:revision>
  <dcterms:created xsi:type="dcterms:W3CDTF">2017-04-10T07:17:33Z</dcterms:created>
  <dcterms:modified xsi:type="dcterms:W3CDTF">2022-11-18T06:49:20Z</dcterms:modified>
</cp:coreProperties>
</file>