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310" r:id="rId6"/>
    <p:sldId id="274" r:id="rId7"/>
    <p:sldId id="275" r:id="rId8"/>
    <p:sldId id="276" r:id="rId9"/>
    <p:sldId id="277" r:id="rId10"/>
    <p:sldId id="311" r:id="rId11"/>
    <p:sldId id="278" r:id="rId12"/>
    <p:sldId id="279" r:id="rId13"/>
    <p:sldId id="280" r:id="rId14"/>
    <p:sldId id="313" r:id="rId15"/>
    <p:sldId id="282" r:id="rId16"/>
    <p:sldId id="283" r:id="rId17"/>
    <p:sldId id="284" r:id="rId18"/>
    <p:sldId id="314" r:id="rId19"/>
    <p:sldId id="286" r:id="rId20"/>
    <p:sldId id="287" r:id="rId21"/>
    <p:sldId id="288" r:id="rId22"/>
    <p:sldId id="315" r:id="rId23"/>
    <p:sldId id="289" r:id="rId24"/>
    <p:sldId id="290" r:id="rId25"/>
    <p:sldId id="291" r:id="rId26"/>
    <p:sldId id="292" r:id="rId27"/>
    <p:sldId id="31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02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73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886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05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81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47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87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24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41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88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019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09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20287" y="2305615"/>
            <a:ext cx="7959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57</a:t>
            </a:r>
          </a:p>
          <a:p>
            <a:endParaRPr lang="sv-SE" sz="2800" b="1" dirty="0"/>
          </a:p>
          <a:p>
            <a:r>
              <a:rPr lang="sv-SE" sz="2800" dirty="0"/>
              <a:t>Tänk dig att du ska räkna ut 16 ∙ 1,5 utan miniräknare.</a:t>
            </a:r>
          </a:p>
          <a:p>
            <a:endParaRPr lang="sv-SE" sz="2800" dirty="0"/>
          </a:p>
          <a:p>
            <a:r>
              <a:rPr lang="sv-SE" sz="2800" dirty="0"/>
              <a:t>Hur gör du?</a:t>
            </a:r>
          </a:p>
        </p:txBody>
      </p:sp>
    </p:spTree>
    <p:extLst>
      <p:ext uri="{BB962C8B-B14F-4D97-AF65-F5344CB8AC3E}">
        <p14:creationId xmlns:p14="http://schemas.microsoft.com/office/powerpoint/2010/main" val="33984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66679" y="2767280"/>
            <a:ext cx="3858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4.3</a:t>
            </a:r>
          </a:p>
          <a:p>
            <a:pPr algn="ctr"/>
            <a:r>
              <a:rPr lang="sv-SE" sz="4000" b="1" dirty="0"/>
              <a:t>KORT DIVISION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93301" y="2736502"/>
            <a:ext cx="90053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68</a:t>
            </a:r>
          </a:p>
          <a:p>
            <a:endParaRPr lang="sv-SE" sz="2800" b="1" dirty="0"/>
          </a:p>
          <a:p>
            <a:r>
              <a:rPr lang="sv-SE" sz="2800" dirty="0"/>
              <a:t>Ge förslag på vad som kan stå istället för x och y om       = 1,5.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4B590EE-2A8E-4369-A049-44FA3FFFF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628" y="3428999"/>
            <a:ext cx="381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62849" y="847288"/>
            <a:ext cx="7466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79</a:t>
            </a:r>
          </a:p>
          <a:p>
            <a:endParaRPr lang="sv-SE" sz="2800" b="1" dirty="0"/>
          </a:p>
          <a:p>
            <a:r>
              <a:rPr lang="sv-SE" sz="2800" dirty="0"/>
              <a:t>Peder vill förenkla uträkningen. Då gör han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C308E26-83FA-4C6B-8CBB-DF1557D195B3}"/>
              </a:ext>
            </a:extLst>
          </p:cNvPr>
          <p:cNvSpPr txBox="1"/>
          <p:nvPr/>
        </p:nvSpPr>
        <p:spPr>
          <a:xfrm>
            <a:off x="4061494" y="4758791"/>
            <a:ext cx="4069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Peder tänker.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9C1734F-CCF5-4BF3-85BD-6894DEF6C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849" y="2643187"/>
            <a:ext cx="46863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19336" y="1158586"/>
            <a:ext cx="3553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88</a:t>
            </a:r>
          </a:p>
          <a:p>
            <a:endParaRPr lang="sv-SE" sz="2800" b="1" dirty="0"/>
          </a:p>
          <a:p>
            <a:r>
              <a:rPr lang="sv-SE" sz="2800" dirty="0"/>
              <a:t>Viktoria räknar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C308E26-83FA-4C6B-8CBB-DF1557D195B3}"/>
              </a:ext>
            </a:extLst>
          </p:cNvPr>
          <p:cNvSpPr txBox="1"/>
          <p:nvPr/>
        </p:nvSpPr>
        <p:spPr>
          <a:xfrm>
            <a:off x="4271805" y="4761888"/>
            <a:ext cx="364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hon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E5B3A85-2A9A-4FB6-92AF-370E682B9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895497"/>
            <a:ext cx="28956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38062" y="2459504"/>
            <a:ext cx="51158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4.4</a:t>
            </a:r>
          </a:p>
          <a:p>
            <a:pPr algn="ctr"/>
            <a:r>
              <a:rPr lang="sv-SE" sz="4000" b="1" dirty="0"/>
              <a:t>MULTIPLIKATION MED 10, 100 OCH 1 000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88922" y="2521059"/>
            <a:ext cx="8614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98</a:t>
            </a:r>
          </a:p>
          <a:p>
            <a:endParaRPr lang="sv-SE" sz="2800" b="1" dirty="0"/>
          </a:p>
          <a:p>
            <a:r>
              <a:rPr lang="sv-SE" sz="2800" dirty="0"/>
              <a:t>Hur tänker du när du ska multiplicera ett tal i decimalform med 10, 100 eller 1 000?</a:t>
            </a:r>
          </a:p>
        </p:txBody>
      </p:sp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65302" y="1178796"/>
            <a:ext cx="6861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105</a:t>
            </a:r>
          </a:p>
          <a:p>
            <a:endParaRPr lang="sv-SE" sz="2800" b="1" dirty="0"/>
          </a:p>
          <a:p>
            <a:r>
              <a:rPr lang="sv-SE" sz="2800" dirty="0"/>
              <a:t>När Tove ska räkna ut 50 ∙ 7,2 gör hon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E414203-A8BC-45EB-A7DF-0F66D5433E2B}"/>
              </a:ext>
            </a:extLst>
          </p:cNvPr>
          <p:cNvSpPr txBox="1"/>
          <p:nvPr/>
        </p:nvSpPr>
        <p:spPr>
          <a:xfrm>
            <a:off x="3673628" y="4456354"/>
            <a:ext cx="484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varför Tove får rätt svar.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5BE55B5-BB45-4024-8A66-2EBFF5575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49" y="2657475"/>
            <a:ext cx="78867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20182" y="2305615"/>
            <a:ext cx="815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114</a:t>
            </a:r>
          </a:p>
          <a:p>
            <a:endParaRPr lang="sv-SE" sz="2800" b="1" dirty="0"/>
          </a:p>
          <a:p>
            <a:r>
              <a:rPr lang="sv-SE" sz="2800" dirty="0"/>
              <a:t>Talet 100 000 är en miljon gånger större än en tiondel.</a:t>
            </a:r>
          </a:p>
          <a:p>
            <a:endParaRPr lang="sv-SE" sz="2800" dirty="0"/>
          </a:p>
          <a:p>
            <a:r>
              <a:rPr lang="sv-SE" sz="2800" dirty="0"/>
              <a:t>Visa att det är så.</a:t>
            </a:r>
          </a:p>
        </p:txBody>
      </p:sp>
    </p:spTree>
    <p:extLst>
      <p:ext uri="{BB962C8B-B14F-4D97-AF65-F5344CB8AC3E}">
        <p14:creationId xmlns:p14="http://schemas.microsoft.com/office/powerpoint/2010/main" val="3729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39859" y="2459504"/>
            <a:ext cx="4112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4.5</a:t>
            </a:r>
          </a:p>
          <a:p>
            <a:pPr algn="ctr"/>
            <a:r>
              <a:rPr lang="sv-SE" sz="4000" b="1" dirty="0"/>
              <a:t>DIVISION MED </a:t>
            </a:r>
          </a:p>
          <a:p>
            <a:pPr algn="ctr"/>
            <a:r>
              <a:rPr lang="sv-SE" sz="4000" b="1" dirty="0"/>
              <a:t>10, 100 OCH 1 000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2673" y="2459504"/>
            <a:ext cx="71066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4.1 </a:t>
            </a:r>
          </a:p>
          <a:p>
            <a:pPr algn="ctr"/>
            <a:r>
              <a:rPr lang="sv-SE" sz="4000" b="1" dirty="0"/>
              <a:t>ADDITION OCH SUBTRAKTION MED UPPSTÄLLNING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57820" y="1659285"/>
            <a:ext cx="68763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119</a:t>
            </a:r>
          </a:p>
          <a:p>
            <a:endParaRPr lang="sv-SE" sz="2800" b="1" dirty="0"/>
          </a:p>
          <a:p>
            <a:r>
              <a:rPr lang="sv-SE" sz="2800" dirty="0"/>
              <a:t>När Marcus räknade 10 ∙ 1,5 så fick han svaret 0,15 vilket är fel.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tror du att Marcus tänkte?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är svaret?</a:t>
            </a:r>
          </a:p>
        </p:txBody>
      </p:sp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74368" y="1874728"/>
            <a:ext cx="78432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125</a:t>
            </a:r>
          </a:p>
          <a:p>
            <a:endParaRPr lang="sv-SE" sz="2800" b="1" dirty="0"/>
          </a:p>
          <a:p>
            <a:r>
              <a:rPr lang="sv-SE" sz="2800" dirty="0"/>
              <a:t>Ett tal ska först multipliceras med 1 000.</a:t>
            </a:r>
          </a:p>
          <a:p>
            <a:r>
              <a:rPr lang="sv-SE" sz="2800" dirty="0"/>
              <a:t>Sedan ska svaret divideras med 100.</a:t>
            </a:r>
          </a:p>
          <a:p>
            <a:endParaRPr lang="sv-SE" sz="2800" dirty="0"/>
          </a:p>
          <a:p>
            <a:r>
              <a:rPr lang="sv-SE" sz="2800" dirty="0"/>
              <a:t>Hur kan man utföra beräkningen på ett enklare sätt?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49844" y="2090172"/>
            <a:ext cx="6492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131</a:t>
            </a:r>
          </a:p>
          <a:p>
            <a:endParaRPr lang="sv-SE" sz="2800" b="1" dirty="0"/>
          </a:p>
          <a:p>
            <a:r>
              <a:rPr lang="sv-SE" sz="2800" dirty="0"/>
              <a:t>Om du multiplicerar ett tal med 0,1 eller dividerar det med 10 så får du samma svar.</a:t>
            </a:r>
          </a:p>
          <a:p>
            <a:endParaRPr lang="sv-SE" sz="2800" dirty="0"/>
          </a:p>
          <a:p>
            <a:r>
              <a:rPr lang="sv-SE" sz="2800" dirty="0"/>
              <a:t>Förklara varför.</a:t>
            </a:r>
          </a:p>
        </p:txBody>
      </p:sp>
    </p:spTree>
    <p:extLst>
      <p:ext uri="{BB962C8B-B14F-4D97-AF65-F5344CB8AC3E}">
        <p14:creationId xmlns:p14="http://schemas.microsoft.com/office/powerpoint/2010/main" val="291013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6449" y="1228397"/>
            <a:ext cx="39975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134</a:t>
            </a:r>
          </a:p>
          <a:p>
            <a:endParaRPr lang="sv-SE" sz="2800" b="1" dirty="0"/>
          </a:p>
          <a:p>
            <a:r>
              <a:rPr lang="sv-SE" sz="2800" dirty="0"/>
              <a:t>Erwin räknade så här: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Förklara hur Erwin tänkte.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43D05124-3BD6-4CC6-A05C-38CB432C0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449" y="2985897"/>
            <a:ext cx="4000500" cy="158115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8AB3766A-EF5E-4CD2-89B0-E0EF51078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8665" y="2673047"/>
            <a:ext cx="4388183" cy="261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36916" y="2459504"/>
            <a:ext cx="4718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4.6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EUROPASEMESTERN</a:t>
            </a:r>
          </a:p>
        </p:txBody>
      </p:sp>
    </p:spTree>
    <p:extLst>
      <p:ext uri="{BB962C8B-B14F-4D97-AF65-F5344CB8AC3E}">
        <p14:creationId xmlns:p14="http://schemas.microsoft.com/office/powerpoint/2010/main" val="2420954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57321" y="1659285"/>
            <a:ext cx="76773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137</a:t>
            </a:r>
          </a:p>
          <a:p>
            <a:endParaRPr lang="sv-SE" sz="2800" dirty="0"/>
          </a:p>
          <a:p>
            <a:r>
              <a:rPr lang="sv-SE" sz="2800" dirty="0"/>
              <a:t>Färjan till Travemünde avgick kvart i tolv på natten.</a:t>
            </a:r>
          </a:p>
          <a:p>
            <a:endParaRPr lang="sv-SE" sz="2800" dirty="0"/>
          </a:p>
          <a:p>
            <a:r>
              <a:rPr lang="sv-SE" sz="2800" dirty="0"/>
              <a:t>Alva undrade om en digital klocka visade 12.45 då, men Erik sa att den visade 00.45.</a:t>
            </a:r>
          </a:p>
          <a:p>
            <a:endParaRPr lang="sv-SE" sz="2800" dirty="0"/>
          </a:p>
          <a:p>
            <a:r>
              <a:rPr lang="sv-SE" sz="2800" dirty="0"/>
              <a:t>Hade någon av dem rätt?</a:t>
            </a:r>
          </a:p>
        </p:txBody>
      </p:sp>
    </p:spTree>
    <p:extLst>
      <p:ext uri="{BB962C8B-B14F-4D97-AF65-F5344CB8AC3E}">
        <p14:creationId xmlns:p14="http://schemas.microsoft.com/office/powerpoint/2010/main" val="16855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41049" y="1659285"/>
            <a:ext cx="87099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154</a:t>
            </a:r>
          </a:p>
          <a:p>
            <a:endParaRPr lang="sv-SE" sz="2800" b="1" dirty="0"/>
          </a:p>
          <a:p>
            <a:r>
              <a:rPr lang="sv-SE" sz="2800" dirty="0"/>
              <a:t>När Lova ska räkna ut 223 – 96 gör hon ingen uppställning utan räknar så här istället: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Förklara hur Lova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8E9ABD-0867-469C-BDA0-C2C6F3E84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499" y="3608641"/>
            <a:ext cx="80010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2916" y="1182231"/>
            <a:ext cx="71061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Vilken eller vilka av additionerna ger en summa som är större än 100?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Förklara hur du kan veta det utan att räkna.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E81D384-4A90-4A26-8A34-A1F4531D6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429000"/>
            <a:ext cx="11430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3920" y="2521059"/>
            <a:ext cx="6024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20</a:t>
            </a:r>
          </a:p>
          <a:p>
            <a:endParaRPr lang="sv-SE" sz="2800" b="1" dirty="0"/>
          </a:p>
          <a:p>
            <a:r>
              <a:rPr lang="sv-SE" sz="2800" dirty="0"/>
              <a:t>Förklara hur du kan räkna ut 99 + 99 och 103 – 98 med huvudräkning.</a:t>
            </a:r>
          </a:p>
        </p:txBody>
      </p:sp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20605" y="2090172"/>
            <a:ext cx="79507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30</a:t>
            </a:r>
          </a:p>
          <a:p>
            <a:endParaRPr lang="sv-SE" sz="2800" b="1" dirty="0"/>
          </a:p>
          <a:p>
            <a:r>
              <a:rPr lang="sv-SE" sz="2800" dirty="0"/>
              <a:t>När Jana räknar 45,2 – 3,75 med uppställning får hon svaret 7,7 vilket är fel.</a:t>
            </a:r>
          </a:p>
          <a:p>
            <a:endParaRPr lang="sv-SE" sz="2800" dirty="0"/>
          </a:p>
          <a:p>
            <a:r>
              <a:rPr lang="sv-SE" sz="2800" dirty="0"/>
              <a:t>Vilket fel har Jana gjort?</a:t>
            </a:r>
          </a:p>
        </p:txBody>
      </p:sp>
    </p:spTree>
    <p:extLst>
      <p:ext uri="{BB962C8B-B14F-4D97-AF65-F5344CB8AC3E}">
        <p14:creationId xmlns:p14="http://schemas.microsoft.com/office/powerpoint/2010/main" val="32972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10409" y="2459504"/>
            <a:ext cx="5771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4.2</a:t>
            </a:r>
          </a:p>
          <a:p>
            <a:pPr algn="ctr"/>
            <a:r>
              <a:rPr lang="sv-SE" sz="4000" b="1" dirty="0"/>
              <a:t>MULTIPLIKATION MED UPPSTÄLLNING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08561" y="2090172"/>
            <a:ext cx="7374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41</a:t>
            </a:r>
          </a:p>
          <a:p>
            <a:endParaRPr lang="sv-SE" sz="2800" b="1" dirty="0"/>
          </a:p>
          <a:p>
            <a:r>
              <a:rPr lang="sv-SE" sz="2800" dirty="0"/>
              <a:t>Blir produkten alltid större än faktorerna när man multiplicerar?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03124" y="2305615"/>
            <a:ext cx="5585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51</a:t>
            </a:r>
          </a:p>
          <a:p>
            <a:endParaRPr lang="sv-SE" sz="2800" b="1" dirty="0"/>
          </a:p>
          <a:p>
            <a:r>
              <a:rPr lang="sv-SE" sz="2800" dirty="0"/>
              <a:t>Produkten av två olika tal är 1.</a:t>
            </a:r>
          </a:p>
          <a:p>
            <a:endParaRPr lang="sv-SE" sz="2800" dirty="0"/>
          </a:p>
          <a:p>
            <a:r>
              <a:rPr lang="sv-SE" sz="2800" dirty="0"/>
              <a:t>Ge två förslag på vilka talen kan vara.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17776" y="1443841"/>
            <a:ext cx="8156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54</a:t>
            </a:r>
          </a:p>
          <a:p>
            <a:endParaRPr lang="sv-SE" sz="2800" b="1" dirty="0"/>
          </a:p>
          <a:p>
            <a:r>
              <a:rPr lang="sv-SE" sz="2800" dirty="0"/>
              <a:t>En förpackning med fyra mazariner kostade 39 kr.</a:t>
            </a:r>
          </a:p>
          <a:p>
            <a:r>
              <a:rPr lang="sv-SE" sz="2800" dirty="0"/>
              <a:t>Aron räknade ut att mazarinerna kostade 9,75 kr styck.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Ge två exempel på hur du kan kontrollera om Aron räknade rätt.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Hade han räknat rätt?</a:t>
            </a:r>
          </a:p>
        </p:txBody>
      </p:sp>
    </p:spTree>
    <p:extLst>
      <p:ext uri="{BB962C8B-B14F-4D97-AF65-F5344CB8AC3E}">
        <p14:creationId xmlns:p14="http://schemas.microsoft.com/office/powerpoint/2010/main" val="8462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1101</TotalTime>
  <Words>477</Words>
  <Application>Microsoft Office PowerPoint</Application>
  <PresentationFormat>Bredbild</PresentationFormat>
  <Paragraphs>122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86</cp:revision>
  <dcterms:created xsi:type="dcterms:W3CDTF">2019-08-04T10:07:00Z</dcterms:created>
  <dcterms:modified xsi:type="dcterms:W3CDTF">2020-07-12T13:08:39Z</dcterms:modified>
</cp:coreProperties>
</file>