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46" r:id="rId2"/>
    <p:sldId id="348" r:id="rId3"/>
    <p:sldId id="350" r:id="rId4"/>
    <p:sldId id="349" r:id="rId5"/>
    <p:sldId id="351" r:id="rId6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05" autoAdjust="0"/>
    <p:restoredTop sz="99052" autoAdjust="0"/>
  </p:normalViewPr>
  <p:slideViewPr>
    <p:cSldViewPr snapToGrid="0" snapToObjects="1">
      <p:cViewPr varScale="1">
        <p:scale>
          <a:sx n="176" d="100"/>
          <a:sy n="176" d="100"/>
        </p:scale>
        <p:origin x="215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12C950A3-8942-EC41-927D-6D18E43DFE9F}"/>
              </a:ext>
            </a:extLst>
          </p:cNvPr>
          <p:cNvGrpSpPr/>
          <p:nvPr/>
        </p:nvGrpSpPr>
        <p:grpSpPr>
          <a:xfrm>
            <a:off x="121708" y="808073"/>
            <a:ext cx="8900583" cy="5833414"/>
            <a:chOff x="1519615" y="201811"/>
            <a:chExt cx="6181393" cy="6272105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2915B06B-C3B1-624C-9F4A-E792DB8F2383}"/>
                </a:ext>
              </a:extLst>
            </p:cNvPr>
            <p:cNvSpPr/>
            <p:nvPr/>
          </p:nvSpPr>
          <p:spPr>
            <a:xfrm>
              <a:off x="1519615" y="385720"/>
              <a:ext cx="6181393" cy="6088196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37E638DD-C1EE-1043-988E-D429A997C1BB}"/>
                </a:ext>
              </a:extLst>
            </p:cNvPr>
            <p:cNvSpPr txBox="1"/>
            <p:nvPr/>
          </p:nvSpPr>
          <p:spPr>
            <a:xfrm>
              <a:off x="4361256" y="201811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  <a:latin typeface="+mn-lt"/>
                </a:rPr>
                <a:t>AKTIVITET</a:t>
              </a:r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0900F205-526D-964D-B293-B1CB3DE1124F}"/>
              </a:ext>
            </a:extLst>
          </p:cNvPr>
          <p:cNvSpPr/>
          <p:nvPr/>
        </p:nvSpPr>
        <p:spPr>
          <a:xfrm>
            <a:off x="4836487" y="1044348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Materiel: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0AE672-160E-2849-99C0-9969BE35FB88}"/>
              </a:ext>
            </a:extLst>
          </p:cNvPr>
          <p:cNvSpPr/>
          <p:nvPr/>
        </p:nvSpPr>
        <p:spPr>
          <a:xfrm>
            <a:off x="4810428" y="1419872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Antal deltagare: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963BA2A-2FD3-7F46-AE5D-83B98F0F449D}"/>
              </a:ext>
            </a:extLst>
          </p:cNvPr>
          <p:cNvSpPr/>
          <p:nvPr/>
        </p:nvSpPr>
        <p:spPr>
          <a:xfrm>
            <a:off x="6210411" y="1428550"/>
            <a:ext cx="648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n-lt"/>
              </a:rPr>
              <a:t>2-3 </a:t>
            </a:r>
            <a:r>
              <a:rPr lang="sv-SE" sz="1600" dirty="0" err="1">
                <a:latin typeface="+mn-lt"/>
              </a:rPr>
              <a:t>st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25B36FC-F9F7-214A-9CAB-D769699E3DE9}"/>
              </a:ext>
            </a:extLst>
          </p:cNvPr>
          <p:cNvSpPr/>
          <p:nvPr/>
        </p:nvSpPr>
        <p:spPr>
          <a:xfrm>
            <a:off x="5660287" y="1044348"/>
            <a:ext cx="1384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Aktivitetsblad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2F36579-55BD-274F-8168-4CFB99B0DD64}"/>
              </a:ext>
            </a:extLst>
          </p:cNvPr>
          <p:cNvSpPr/>
          <p:nvPr/>
        </p:nvSpPr>
        <p:spPr>
          <a:xfrm>
            <a:off x="254432" y="1564526"/>
            <a:ext cx="403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A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A76F302-C8F5-754D-B094-03A67916BE96}"/>
              </a:ext>
            </a:extLst>
          </p:cNvPr>
          <p:cNvSpPr/>
          <p:nvPr/>
        </p:nvSpPr>
        <p:spPr>
          <a:xfrm>
            <a:off x="530248" y="1575822"/>
            <a:ext cx="1448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Titta på bilden: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1A65C3B-9139-C84B-8DE7-6D55A26967F0}"/>
              </a:ext>
            </a:extLst>
          </p:cNvPr>
          <p:cNvSpPr/>
          <p:nvPr/>
        </p:nvSpPr>
        <p:spPr>
          <a:xfrm>
            <a:off x="215915" y="5749480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B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C9633A9-1FDF-154B-B5E4-77E1021A453B}"/>
              </a:ext>
            </a:extLst>
          </p:cNvPr>
          <p:cNvSpPr/>
          <p:nvPr/>
        </p:nvSpPr>
        <p:spPr>
          <a:xfrm>
            <a:off x="5157715" y="5742381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C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D6ADF6A-CAAA-1F40-AA6F-5396C335754D}"/>
              </a:ext>
            </a:extLst>
          </p:cNvPr>
          <p:cNvSpPr/>
          <p:nvPr/>
        </p:nvSpPr>
        <p:spPr>
          <a:xfrm>
            <a:off x="472701" y="4373029"/>
            <a:ext cx="25597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Vi hjälper er med några tal: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E058920-3794-9C42-B89B-E3EAEED4B557}"/>
              </a:ext>
            </a:extLst>
          </p:cNvPr>
          <p:cNvSpPr/>
          <p:nvPr/>
        </p:nvSpPr>
        <p:spPr>
          <a:xfrm>
            <a:off x="498580" y="5755035"/>
            <a:ext cx="3943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Turas om att skriva in ett tal i taget tills alla 18 talen är placerade någonstans  i cirklarna. </a:t>
            </a:r>
          </a:p>
          <a:p>
            <a:r>
              <a:rPr lang="sv-SE" sz="1600" dirty="0"/>
              <a:t>Se till att ni är överens.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6FD7CC3C-8BEA-124C-8C75-C8748B921FB5}"/>
              </a:ext>
            </a:extLst>
          </p:cNvPr>
          <p:cNvSpPr/>
          <p:nvPr/>
        </p:nvSpPr>
        <p:spPr>
          <a:xfrm>
            <a:off x="5432364" y="5749480"/>
            <a:ext cx="3724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Jämför ert resultat med en annan grupp.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3F1C67A-8AA1-F341-A3C1-5CA811463FE4}"/>
              </a:ext>
            </a:extLst>
          </p:cNvPr>
          <p:cNvSpPr/>
          <p:nvPr/>
        </p:nvSpPr>
        <p:spPr>
          <a:xfrm>
            <a:off x="2683565" y="1188066"/>
            <a:ext cx="2048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Egenskaper hos tal</a:t>
            </a:r>
            <a:endParaRPr lang="sv-SE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21CCA170-67A7-9943-A4C2-E002E2043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09" y="216513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4.3	                      	                   Kort division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8136C236-3C36-A34E-8E82-CAA253017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259150"/>
            <a:ext cx="1161498" cy="384895"/>
          </a:xfrm>
          <a:prstGeom prst="rect">
            <a:avLst/>
          </a:prstGeom>
        </p:spPr>
      </p:pic>
      <p:grpSp>
        <p:nvGrpSpPr>
          <p:cNvPr id="26" name="Grupp 25">
            <a:extLst>
              <a:ext uri="{FF2B5EF4-FFF2-40B4-BE49-F238E27FC236}">
                <a16:creationId xmlns:a16="http://schemas.microsoft.com/office/drawing/2014/main" id="{A988D2AA-E991-5E49-BA56-937136D34094}"/>
              </a:ext>
            </a:extLst>
          </p:cNvPr>
          <p:cNvGrpSpPr/>
          <p:nvPr/>
        </p:nvGrpSpPr>
        <p:grpSpPr>
          <a:xfrm>
            <a:off x="7645547" y="1031271"/>
            <a:ext cx="1244021" cy="1106419"/>
            <a:chOff x="5887149" y="1147104"/>
            <a:chExt cx="2112567" cy="1946964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909B203D-7DA5-BA41-8509-C4A550D76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4923" y="1147104"/>
              <a:ext cx="1904793" cy="1842390"/>
            </a:xfrm>
            <a:prstGeom prst="rect">
              <a:avLst/>
            </a:prstGeom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0AED7B50-5CA7-C041-8A6D-43895475D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7149" y="2900309"/>
              <a:ext cx="530288" cy="193759"/>
            </a:xfrm>
            <a:prstGeom prst="rect">
              <a:avLst/>
            </a:prstGeom>
          </p:spPr>
        </p:pic>
      </p:grp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27E61B66-B31D-9041-97E0-407094447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20" y="1958189"/>
            <a:ext cx="3835786" cy="2405142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798983FF-51FD-C34D-8E5F-A9230517633A}"/>
              </a:ext>
            </a:extLst>
          </p:cNvPr>
          <p:cNvSpPr/>
          <p:nvPr/>
        </p:nvSpPr>
        <p:spPr>
          <a:xfrm>
            <a:off x="4516402" y="2302959"/>
            <a:ext cx="4391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Talen i rutan ska ni placera i något av de områden som bildas av de tre cirklarna på aktivitetsbladet.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204D102-11F2-CC42-9315-08DE761E7AFB}"/>
              </a:ext>
            </a:extLst>
          </p:cNvPr>
          <p:cNvSpPr/>
          <p:nvPr/>
        </p:nvSpPr>
        <p:spPr>
          <a:xfrm>
            <a:off x="472701" y="4699901"/>
            <a:ext cx="2722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- Talet </a:t>
            </a:r>
            <a:r>
              <a:rPr lang="sv-SE" sz="1600" dirty="0">
                <a:solidFill>
                  <a:srgbClr val="C00000"/>
                </a:solidFill>
              </a:rPr>
              <a:t>9</a:t>
            </a:r>
            <a:r>
              <a:rPr lang="sv-SE" sz="1600" dirty="0"/>
              <a:t> är delbart med 3 men       </a:t>
            </a:r>
          </a:p>
          <a:p>
            <a:r>
              <a:rPr lang="sv-SE" sz="1600" dirty="0"/>
              <a:t>   är inte delbart med 5. Det är </a:t>
            </a:r>
          </a:p>
          <a:p>
            <a:r>
              <a:rPr lang="sv-SE" sz="1600" dirty="0"/>
              <a:t>    inte heller ett jämnt tal.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428342B-F4DF-9B49-9E24-0D27E9ECDE53}"/>
              </a:ext>
            </a:extLst>
          </p:cNvPr>
          <p:cNvSpPr/>
          <p:nvPr/>
        </p:nvSpPr>
        <p:spPr>
          <a:xfrm>
            <a:off x="3282854" y="4650298"/>
            <a:ext cx="2722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1600" dirty="0"/>
              <a:t>Talet </a:t>
            </a:r>
            <a:r>
              <a:rPr lang="sv-SE" sz="1600" dirty="0">
                <a:solidFill>
                  <a:srgbClr val="C00000"/>
                </a:solidFill>
              </a:rPr>
              <a:t>18 </a:t>
            </a:r>
            <a:r>
              <a:rPr lang="sv-SE" sz="1600" dirty="0"/>
              <a:t>är ett jämnt tal som är delbart med 3.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FFF72A62-3785-E644-8598-32D5BF7293FC}"/>
              </a:ext>
            </a:extLst>
          </p:cNvPr>
          <p:cNvSpPr/>
          <p:nvPr/>
        </p:nvSpPr>
        <p:spPr>
          <a:xfrm>
            <a:off x="5868060" y="4637102"/>
            <a:ext cx="2722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1600" dirty="0"/>
              <a:t>Talet </a:t>
            </a:r>
            <a:r>
              <a:rPr lang="sv-SE" sz="1600" dirty="0">
                <a:solidFill>
                  <a:srgbClr val="C00000"/>
                </a:solidFill>
              </a:rPr>
              <a:t>45</a:t>
            </a:r>
            <a:r>
              <a:rPr lang="sv-SE" sz="1600" dirty="0"/>
              <a:t> är delbart med både 3 och 5. Men det är inte ett jämnt tal.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88AC58FF-5018-AC45-9D35-A347A39C79A0}"/>
              </a:ext>
            </a:extLst>
          </p:cNvPr>
          <p:cNvSpPr/>
          <p:nvPr/>
        </p:nvSpPr>
        <p:spPr>
          <a:xfrm>
            <a:off x="1979185" y="2936776"/>
            <a:ext cx="517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  <a:latin typeface="Helvetica" pitchFamily="2" charset="0"/>
              </a:rPr>
              <a:t>18</a:t>
            </a:r>
            <a:endParaRPr lang="sv-SE" sz="2000" dirty="0">
              <a:solidFill>
                <a:srgbClr val="C00000"/>
              </a:solidFill>
              <a:effectLst/>
              <a:latin typeface="Helvetica" pitchFamily="2" charset="0"/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9642AE15-0C97-7C43-8B93-F75FDC9B5471}"/>
              </a:ext>
            </a:extLst>
          </p:cNvPr>
          <p:cNvSpPr/>
          <p:nvPr/>
        </p:nvSpPr>
        <p:spPr>
          <a:xfrm>
            <a:off x="1811776" y="2440004"/>
            <a:ext cx="3348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  <a:latin typeface="Helvetica" pitchFamily="2" charset="0"/>
              </a:rPr>
              <a:t>9</a:t>
            </a:r>
            <a:endParaRPr lang="sv-SE" sz="2000" dirty="0">
              <a:solidFill>
                <a:srgbClr val="C00000"/>
              </a:solidFill>
              <a:effectLst/>
              <a:latin typeface="Helvetica" pitchFamily="2" charset="0"/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E2DAAF96-EDF2-EA43-9DCA-DBF7A681237F}"/>
              </a:ext>
            </a:extLst>
          </p:cNvPr>
          <p:cNvSpPr/>
          <p:nvPr/>
        </p:nvSpPr>
        <p:spPr>
          <a:xfrm>
            <a:off x="2324399" y="2368381"/>
            <a:ext cx="514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  <a:latin typeface="Helvetica" pitchFamily="2" charset="0"/>
              </a:rPr>
              <a:t>45</a:t>
            </a:r>
            <a:endParaRPr lang="sv-SE" sz="2000" dirty="0">
              <a:solidFill>
                <a:srgbClr val="C00000"/>
              </a:solidFill>
              <a:effectLst/>
              <a:latin typeface="Helvetica" pitchFamily="2" charset="0"/>
            </a:endParaRPr>
          </a:p>
        </p:txBody>
      </p:sp>
      <p:grpSp>
        <p:nvGrpSpPr>
          <p:cNvPr id="50" name="Grupp 49">
            <a:extLst>
              <a:ext uri="{FF2B5EF4-FFF2-40B4-BE49-F238E27FC236}">
                <a16:creationId xmlns:a16="http://schemas.microsoft.com/office/drawing/2014/main" id="{43C6F54F-287E-8640-BFD3-8575735C9347}"/>
              </a:ext>
            </a:extLst>
          </p:cNvPr>
          <p:cNvGrpSpPr/>
          <p:nvPr/>
        </p:nvGrpSpPr>
        <p:grpSpPr>
          <a:xfrm>
            <a:off x="4538722" y="2919817"/>
            <a:ext cx="4350846" cy="790603"/>
            <a:chOff x="4538722" y="2919817"/>
            <a:chExt cx="4350846" cy="790603"/>
          </a:xfrm>
        </p:grpSpPr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47ABCA52-5EA0-3B4C-921E-CE1FD37CE59E}"/>
                </a:ext>
              </a:extLst>
            </p:cNvPr>
            <p:cNvSpPr/>
            <p:nvPr/>
          </p:nvSpPr>
          <p:spPr>
            <a:xfrm>
              <a:off x="4538722" y="3310310"/>
              <a:ext cx="4347029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Helvetica" pitchFamily="2" charset="0"/>
                </a:rPr>
                <a:t>27	30	33	35	40	45	50	60	63</a:t>
              </a:r>
              <a:endParaRPr lang="sv-SE" sz="2000" dirty="0">
                <a:effectLst/>
                <a:latin typeface="Helvetica" pitchFamily="2" charset="0"/>
              </a:endParaRPr>
            </a:p>
          </p:txBody>
        </p:sp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id="{D8C80A92-2928-FE4E-9282-5F960A32A4A5}"/>
                </a:ext>
              </a:extLst>
            </p:cNvPr>
            <p:cNvGrpSpPr/>
            <p:nvPr/>
          </p:nvGrpSpPr>
          <p:grpSpPr>
            <a:xfrm>
              <a:off x="4542539" y="2919817"/>
              <a:ext cx="4347029" cy="770261"/>
              <a:chOff x="4542539" y="2919817"/>
              <a:chExt cx="4347029" cy="770261"/>
            </a:xfrm>
          </p:grpSpPr>
          <p:grpSp>
            <p:nvGrpSpPr>
              <p:cNvPr id="29" name="Grupp 28">
                <a:extLst>
                  <a:ext uri="{FF2B5EF4-FFF2-40B4-BE49-F238E27FC236}">
                    <a16:creationId xmlns:a16="http://schemas.microsoft.com/office/drawing/2014/main" id="{70B110BD-0868-FD49-8338-8999F174ED6E}"/>
                  </a:ext>
                </a:extLst>
              </p:cNvPr>
              <p:cNvGrpSpPr/>
              <p:nvPr/>
            </p:nvGrpSpPr>
            <p:grpSpPr>
              <a:xfrm>
                <a:off x="4542539" y="2919817"/>
                <a:ext cx="4347029" cy="400110"/>
                <a:chOff x="4171868" y="2648384"/>
                <a:chExt cx="4347029" cy="400110"/>
              </a:xfrm>
            </p:grpSpPr>
            <p:sp>
              <p:nvSpPr>
                <p:cNvPr id="36" name="Rektangel 35">
                  <a:extLst>
                    <a:ext uri="{FF2B5EF4-FFF2-40B4-BE49-F238E27FC236}">
                      <a16:creationId xmlns:a16="http://schemas.microsoft.com/office/drawing/2014/main" id="{EEB9F901-5F68-5A40-9E2B-47CD6AD3FB54}"/>
                    </a:ext>
                  </a:extLst>
                </p:cNvPr>
                <p:cNvSpPr/>
                <p:nvPr/>
              </p:nvSpPr>
              <p:spPr>
                <a:xfrm>
                  <a:off x="4171868" y="2648384"/>
                  <a:ext cx="4347029" cy="40011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Helvetica" pitchFamily="2" charset="0"/>
                    </a:rPr>
                    <a:t>9	14	15	18	20	21	22	24	25	</a:t>
                  </a:r>
                </a:p>
              </p:txBody>
            </p:sp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A82F1CCF-A8A3-1944-B298-6ABA5CAE56DE}"/>
                    </a:ext>
                  </a:extLst>
                </p:cNvPr>
                <p:cNvSpPr/>
                <p:nvPr/>
              </p:nvSpPr>
              <p:spPr>
                <a:xfrm>
                  <a:off x="4257935" y="2648384"/>
                  <a:ext cx="275454" cy="37195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effectLst/>
                    <a:latin typeface="Helvetica" pitchFamily="2" charset="0"/>
                  </a:endParaRPr>
                </a:p>
              </p:txBody>
            </p:sp>
          </p:grp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8B0EE5A7-BC6F-B845-A7E7-B95E0409C164}"/>
                  </a:ext>
                </a:extLst>
              </p:cNvPr>
              <p:cNvSpPr/>
              <p:nvPr/>
            </p:nvSpPr>
            <p:spPr>
              <a:xfrm>
                <a:off x="6005621" y="2931261"/>
                <a:ext cx="275454" cy="3719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endParaRPr lang="sv-SE" sz="2000" dirty="0">
                  <a:effectLst/>
                  <a:latin typeface="Helvetica" pitchFamily="2" charset="0"/>
                </a:endParaRP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6CA5FAA-5A8A-1441-B745-278BE53B9190}"/>
                  </a:ext>
                </a:extLst>
              </p:cNvPr>
              <p:cNvSpPr/>
              <p:nvPr/>
            </p:nvSpPr>
            <p:spPr>
              <a:xfrm>
                <a:off x="6890621" y="3318128"/>
                <a:ext cx="370200" cy="3719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endParaRPr lang="sv-SE" sz="2000" dirty="0">
                  <a:effectLst/>
                  <a:latin typeface="Helvetica" pitchFamily="2" charset="0"/>
                </a:endParaRPr>
              </a:p>
            </p:txBody>
          </p:sp>
        </p:grpSp>
      </p:grpSp>
      <p:sp>
        <p:nvSpPr>
          <p:cNvPr id="45" name="Rektangel 44">
            <a:extLst>
              <a:ext uri="{FF2B5EF4-FFF2-40B4-BE49-F238E27FC236}">
                <a16:creationId xmlns:a16="http://schemas.microsoft.com/office/drawing/2014/main" id="{7F8CEE62-A46A-2343-8404-419D956A5814}"/>
              </a:ext>
            </a:extLst>
          </p:cNvPr>
          <p:cNvSpPr/>
          <p:nvPr/>
        </p:nvSpPr>
        <p:spPr>
          <a:xfrm>
            <a:off x="5887681" y="2926079"/>
            <a:ext cx="51133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v-SE" sz="2000" dirty="0">
                <a:latin typeface="Helvetica" pitchFamily="2" charset="0"/>
              </a:rPr>
              <a:t>18</a:t>
            </a:r>
            <a:endParaRPr lang="sv-SE" sz="2000" dirty="0">
              <a:effectLst/>
              <a:latin typeface="Helvetica" pitchFamily="2" charset="0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76396171-38E6-784E-80A5-7CCA596255AF}"/>
              </a:ext>
            </a:extLst>
          </p:cNvPr>
          <p:cNvSpPr/>
          <p:nvPr/>
        </p:nvSpPr>
        <p:spPr>
          <a:xfrm>
            <a:off x="4613822" y="2929532"/>
            <a:ext cx="33481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v-SE" sz="2000" dirty="0">
                <a:latin typeface="Helvetica" pitchFamily="2" charset="0"/>
              </a:rPr>
              <a:t>9</a:t>
            </a:r>
            <a:endParaRPr lang="sv-SE" sz="2000" dirty="0">
              <a:effectLst/>
              <a:latin typeface="Helvetica" pitchFamily="2" charset="0"/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073F9BFE-B2A2-2144-A871-E5266F35DF90}"/>
              </a:ext>
            </a:extLst>
          </p:cNvPr>
          <p:cNvSpPr/>
          <p:nvPr/>
        </p:nvSpPr>
        <p:spPr>
          <a:xfrm>
            <a:off x="6811694" y="3304048"/>
            <a:ext cx="48269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v-SE" sz="2000" dirty="0">
                <a:latin typeface="Helvetica" pitchFamily="2" charset="0"/>
              </a:rPr>
              <a:t>45</a:t>
            </a:r>
            <a:endParaRPr lang="sv-SE" sz="2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33" grpId="0"/>
      <p:bldP spid="8" grpId="0"/>
      <p:bldP spid="15" grpId="0"/>
      <p:bldP spid="31" grpId="0"/>
      <p:bldP spid="34" grpId="0"/>
      <p:bldP spid="35" grpId="0"/>
      <p:bldP spid="42" grpId="0"/>
      <p:bldP spid="47" grpId="0"/>
      <p:bldP spid="48" grpId="0"/>
      <p:bldP spid="45" grpId="0" animBg="1"/>
      <p:bldP spid="45" grpId="1" animBg="1"/>
      <p:bldP spid="40" grpId="0" animBg="1"/>
      <p:bldP spid="40" grpId="1" animBg="1"/>
      <p:bldP spid="46" grpId="0" animBg="1"/>
      <p:bldP spid="4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4FC1EAE-E592-7E44-AB99-51CB23995443}"/>
              </a:ext>
            </a:extLst>
          </p:cNvPr>
          <p:cNvSpPr/>
          <p:nvPr/>
        </p:nvSpPr>
        <p:spPr>
          <a:xfrm>
            <a:off x="685269" y="4246295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1  3  2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097DB13-8C35-9E49-8962-4910DE6F9726}"/>
              </a:ext>
            </a:extLst>
          </p:cNvPr>
          <p:cNvSpPr/>
          <p:nvPr/>
        </p:nvSpPr>
        <p:spPr>
          <a:xfrm>
            <a:off x="1177742" y="4841630"/>
            <a:ext cx="579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2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5A23F77E-EA9A-744A-9CB1-3653ECC753A9}"/>
              </a:ext>
            </a:extLst>
          </p:cNvPr>
          <p:cNvCxnSpPr>
            <a:cxnSpLocks/>
          </p:cNvCxnSpPr>
          <p:nvPr/>
        </p:nvCxnSpPr>
        <p:spPr>
          <a:xfrm>
            <a:off x="599739" y="4928744"/>
            <a:ext cx="1557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759000BC-FF82-8B49-A956-9AF7DDB9B573}"/>
              </a:ext>
            </a:extLst>
          </p:cNvPr>
          <p:cNvSpPr/>
          <p:nvPr/>
        </p:nvSpPr>
        <p:spPr>
          <a:xfrm>
            <a:off x="4139368" y="4609939"/>
            <a:ext cx="5187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13 tiotal dividerat med 2 är 6 hela tiotal.  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BFA77CAD-4210-4140-8593-0D53F5EC73B7}"/>
              </a:ext>
            </a:extLst>
          </p:cNvPr>
          <p:cNvSpPr/>
          <p:nvPr/>
        </p:nvSpPr>
        <p:spPr>
          <a:xfrm rot="19369173">
            <a:off x="886861" y="4213544"/>
            <a:ext cx="507648" cy="14159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8B451A9-B2C9-B449-BFA4-77915E7AB904}"/>
              </a:ext>
            </a:extLst>
          </p:cNvPr>
          <p:cNvSpPr/>
          <p:nvPr/>
        </p:nvSpPr>
        <p:spPr>
          <a:xfrm>
            <a:off x="3841617" y="4215038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6F9AE34-A19B-CE4D-ADA6-44A6918DFAFF}"/>
              </a:ext>
            </a:extLst>
          </p:cNvPr>
          <p:cNvSpPr/>
          <p:nvPr/>
        </p:nvSpPr>
        <p:spPr>
          <a:xfrm>
            <a:off x="4122776" y="4312657"/>
            <a:ext cx="2371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tiotalen:  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9B50303-8C27-F844-8493-C106D00342ED}"/>
              </a:ext>
            </a:extLst>
          </p:cNvPr>
          <p:cNvSpPr/>
          <p:nvPr/>
        </p:nvSpPr>
        <p:spPr>
          <a:xfrm>
            <a:off x="2511665" y="455044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6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8DC3564-7DD5-2B4F-9AB5-A4B26C5288CB}"/>
              </a:ext>
            </a:extLst>
          </p:cNvPr>
          <p:cNvSpPr/>
          <p:nvPr/>
        </p:nvSpPr>
        <p:spPr>
          <a:xfrm>
            <a:off x="4110819" y="3197175"/>
            <a:ext cx="4523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Börja divisionen med den största talsorten.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68B81AC-1DA6-9048-AA36-666D618EBA9D}"/>
              </a:ext>
            </a:extLst>
          </p:cNvPr>
          <p:cNvSpPr/>
          <p:nvPr/>
        </p:nvSpPr>
        <p:spPr>
          <a:xfrm>
            <a:off x="2116941" y="4540761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72039A5-AC27-954C-84A8-C6822A96C00A}"/>
              </a:ext>
            </a:extLst>
          </p:cNvPr>
          <p:cNvSpPr/>
          <p:nvPr/>
        </p:nvSpPr>
        <p:spPr>
          <a:xfrm>
            <a:off x="4137939" y="5650802"/>
            <a:ext cx="4031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entalen: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8A9C8C3-1545-4040-98ED-B4514EDD7F3E}"/>
              </a:ext>
            </a:extLst>
          </p:cNvPr>
          <p:cNvSpPr/>
          <p:nvPr/>
        </p:nvSpPr>
        <p:spPr>
          <a:xfrm>
            <a:off x="4171616" y="5982710"/>
            <a:ext cx="3522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minnessiffran har vi 12 ental.  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02F8BBF-FE5F-E648-AE63-DAD6CA19FC56}"/>
              </a:ext>
            </a:extLst>
          </p:cNvPr>
          <p:cNvSpPr/>
          <p:nvPr/>
        </p:nvSpPr>
        <p:spPr>
          <a:xfrm>
            <a:off x="1359472" y="896447"/>
            <a:ext cx="3505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dividerar ett tal med ett annat tal kallas det för </a:t>
            </a:r>
            <a:r>
              <a:rPr lang="sv-SE" i="1" dirty="0"/>
              <a:t>division</a:t>
            </a:r>
            <a:r>
              <a:rPr lang="sv-SE" dirty="0"/>
              <a:t>. </a:t>
            </a:r>
          </a:p>
          <a:p>
            <a:r>
              <a:rPr lang="sv-SE" dirty="0"/>
              <a:t>De två talen kallas </a:t>
            </a:r>
            <a:r>
              <a:rPr lang="sv-SE" i="1" dirty="0"/>
              <a:t>täljare </a:t>
            </a:r>
            <a:r>
              <a:rPr lang="sv-SE" dirty="0"/>
              <a:t>och </a:t>
            </a:r>
            <a:r>
              <a:rPr lang="sv-SE" i="1" dirty="0"/>
              <a:t>nämnare</a:t>
            </a:r>
            <a:r>
              <a:rPr lang="sv-SE" dirty="0"/>
              <a:t>. Svaret kallas </a:t>
            </a:r>
            <a:r>
              <a:rPr lang="sv-SE" i="1" dirty="0"/>
              <a:t>kvot</a:t>
            </a:r>
            <a:r>
              <a:rPr lang="sv-SE" dirty="0"/>
              <a:t>.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FFB7631-9777-1D4A-84DF-6418D2D91FA8}"/>
              </a:ext>
            </a:extLst>
          </p:cNvPr>
          <p:cNvSpPr/>
          <p:nvPr/>
        </p:nvSpPr>
        <p:spPr>
          <a:xfrm>
            <a:off x="4122776" y="3526743"/>
            <a:ext cx="4857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 hundratal dividerat med 2 är 0 hundratal.</a:t>
            </a:r>
          </a:p>
          <a:p>
            <a:r>
              <a:rPr lang="sv-SE" dirty="0"/>
              <a:t>Nollan behöver du inte skriva ut.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151670F-C238-C64F-BE1B-2D173FFEF993}"/>
              </a:ext>
            </a:extLst>
          </p:cNvPr>
          <p:cNvSpPr/>
          <p:nvPr/>
        </p:nvSpPr>
        <p:spPr>
          <a:xfrm>
            <a:off x="2821448" y="455044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6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B9A0FE91-91A5-DA41-907B-ACA8EB0B5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259150"/>
            <a:ext cx="1161498" cy="384895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E78ECD5A-BFAD-8944-8C67-81264F87287E}"/>
              </a:ext>
            </a:extLst>
          </p:cNvPr>
          <p:cNvGrpSpPr/>
          <p:nvPr/>
        </p:nvGrpSpPr>
        <p:grpSpPr>
          <a:xfrm>
            <a:off x="56598" y="3215588"/>
            <a:ext cx="3785019" cy="634320"/>
            <a:chOff x="2503794" y="1420918"/>
            <a:chExt cx="3785019" cy="634320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BA4DEDD9-7E8E-414F-B101-36A589C7FEA6}"/>
                </a:ext>
              </a:extLst>
            </p:cNvPr>
            <p:cNvSpPr/>
            <p:nvPr/>
          </p:nvSpPr>
          <p:spPr>
            <a:xfrm>
              <a:off x="2503794" y="1525262"/>
              <a:ext cx="37850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Om vi till exempel ska räkna ut            :</a:t>
              </a:r>
            </a:p>
          </p:txBody>
        </p:sp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B9F2BC1C-D49C-E24B-A2CE-9758146C6287}"/>
                </a:ext>
              </a:extLst>
            </p:cNvPr>
            <p:cNvGrpSpPr/>
            <p:nvPr/>
          </p:nvGrpSpPr>
          <p:grpSpPr>
            <a:xfrm>
              <a:off x="5477785" y="1420918"/>
              <a:ext cx="665946" cy="634320"/>
              <a:chOff x="5118139" y="4836821"/>
              <a:chExt cx="665946" cy="634320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551A0E14-6BE1-3D4D-8F32-0F9EEF2DBAE1}"/>
                  </a:ext>
                </a:extLst>
              </p:cNvPr>
              <p:cNvSpPr/>
              <p:nvPr/>
            </p:nvSpPr>
            <p:spPr>
              <a:xfrm>
                <a:off x="5118139" y="4836821"/>
                <a:ext cx="66594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</a:rPr>
                  <a:t>132</a:t>
                </a:r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E890402-4F51-A242-B9C0-BDBE9D3E0728}"/>
                  </a:ext>
                </a:extLst>
              </p:cNvPr>
              <p:cNvSpPr/>
              <p:nvPr/>
            </p:nvSpPr>
            <p:spPr>
              <a:xfrm>
                <a:off x="5233788" y="5101809"/>
                <a:ext cx="32495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cxnSp>
            <p:nvCxnSpPr>
              <p:cNvPr id="36" name="Rak 35">
                <a:extLst>
                  <a:ext uri="{FF2B5EF4-FFF2-40B4-BE49-F238E27FC236}">
                    <a16:creationId xmlns:a16="http://schemas.microsoft.com/office/drawing/2014/main" id="{0E3DD786-8585-894F-9F0E-82AE15EFA1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4674" y="5147783"/>
                <a:ext cx="423182" cy="1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Rektangel 37">
            <a:extLst>
              <a:ext uri="{FF2B5EF4-FFF2-40B4-BE49-F238E27FC236}">
                <a16:creationId xmlns:a16="http://schemas.microsoft.com/office/drawing/2014/main" id="{1BBBF269-7D3A-E242-9F96-315752A2F838}"/>
              </a:ext>
            </a:extLst>
          </p:cNvPr>
          <p:cNvSpPr/>
          <p:nvPr/>
        </p:nvSpPr>
        <p:spPr>
          <a:xfrm>
            <a:off x="1487947" y="4055409"/>
            <a:ext cx="502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1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B3684344-0B27-E747-B8AB-329982E3B2C1}"/>
              </a:ext>
            </a:extLst>
          </p:cNvPr>
          <p:cNvSpPr/>
          <p:nvPr/>
        </p:nvSpPr>
        <p:spPr>
          <a:xfrm>
            <a:off x="4155962" y="4927232"/>
            <a:ext cx="1914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Resten</a:t>
            </a:r>
            <a:r>
              <a:rPr lang="sv-SE" dirty="0"/>
              <a:t> är 1 tiotal. 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9E04ED41-C52B-C743-B83A-B763EC1EE684}"/>
              </a:ext>
            </a:extLst>
          </p:cNvPr>
          <p:cNvSpPr/>
          <p:nvPr/>
        </p:nvSpPr>
        <p:spPr>
          <a:xfrm>
            <a:off x="4155962" y="5198965"/>
            <a:ext cx="3939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skriver vi som </a:t>
            </a:r>
            <a:r>
              <a:rPr lang="sv-SE" i="1" dirty="0"/>
              <a:t>minnessiffra</a:t>
            </a:r>
            <a:r>
              <a:rPr lang="sv-SE" dirty="0"/>
              <a:t>.  </a:t>
            </a:r>
          </a:p>
        </p:txBody>
      </p:sp>
      <p:sp>
        <p:nvSpPr>
          <p:cNvPr id="42" name="Frihandsfigur 41">
            <a:extLst>
              <a:ext uri="{FF2B5EF4-FFF2-40B4-BE49-F238E27FC236}">
                <a16:creationId xmlns:a16="http://schemas.microsoft.com/office/drawing/2014/main" id="{6B30E03E-4616-A04B-80A4-DDCDA4CDBA2F}"/>
              </a:ext>
            </a:extLst>
          </p:cNvPr>
          <p:cNvSpPr/>
          <p:nvPr/>
        </p:nvSpPr>
        <p:spPr>
          <a:xfrm>
            <a:off x="1179773" y="4087179"/>
            <a:ext cx="926746" cy="1360255"/>
          </a:xfrm>
          <a:custGeom>
            <a:avLst/>
            <a:gdLst>
              <a:gd name="connsiteX0" fmla="*/ 148948 w 926746"/>
              <a:gd name="connsiteY0" fmla="*/ 1353560 h 1360255"/>
              <a:gd name="connsiteX1" fmla="*/ 7799 w 926746"/>
              <a:gd name="connsiteY1" fmla="*/ 1243096 h 1360255"/>
              <a:gd name="connsiteX2" fmla="*/ 50758 w 926746"/>
              <a:gd name="connsiteY2" fmla="*/ 960798 h 1360255"/>
              <a:gd name="connsiteX3" fmla="*/ 320782 w 926746"/>
              <a:gd name="connsiteY3" fmla="*/ 838059 h 1360255"/>
              <a:gd name="connsiteX4" fmla="*/ 363740 w 926746"/>
              <a:gd name="connsiteY4" fmla="*/ 46398 h 1360255"/>
              <a:gd name="connsiteX5" fmla="*/ 688997 w 926746"/>
              <a:gd name="connsiteY5" fmla="*/ 113904 h 1360255"/>
              <a:gd name="connsiteX6" fmla="*/ 682860 w 926746"/>
              <a:gd name="connsiteY6" fmla="*/ 285737 h 1360255"/>
              <a:gd name="connsiteX7" fmla="*/ 885378 w 926746"/>
              <a:gd name="connsiteY7" fmla="*/ 310285 h 1360255"/>
              <a:gd name="connsiteX8" fmla="*/ 879241 w 926746"/>
              <a:gd name="connsiteY8" fmla="*/ 739869 h 1360255"/>
              <a:gd name="connsiteX9" fmla="*/ 388288 w 926746"/>
              <a:gd name="connsiteY9" fmla="*/ 1267643 h 1360255"/>
              <a:gd name="connsiteX10" fmla="*/ 326919 w 926746"/>
              <a:gd name="connsiteY10" fmla="*/ 1341286 h 1360255"/>
              <a:gd name="connsiteX11" fmla="*/ 148948 w 926746"/>
              <a:gd name="connsiteY11" fmla="*/ 1353560 h 136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746" h="1360255">
                <a:moveTo>
                  <a:pt x="148948" y="1353560"/>
                </a:moveTo>
                <a:cubicBezTo>
                  <a:pt x="95761" y="1337195"/>
                  <a:pt x="24164" y="1308556"/>
                  <a:pt x="7799" y="1243096"/>
                </a:cubicBezTo>
                <a:cubicBezTo>
                  <a:pt x="-8566" y="1177636"/>
                  <a:pt x="-1406" y="1028304"/>
                  <a:pt x="50758" y="960798"/>
                </a:cubicBezTo>
                <a:cubicBezTo>
                  <a:pt x="102922" y="893292"/>
                  <a:pt x="268618" y="990459"/>
                  <a:pt x="320782" y="838059"/>
                </a:cubicBezTo>
                <a:cubicBezTo>
                  <a:pt x="372946" y="685659"/>
                  <a:pt x="302371" y="167091"/>
                  <a:pt x="363740" y="46398"/>
                </a:cubicBezTo>
                <a:cubicBezTo>
                  <a:pt x="425109" y="-74295"/>
                  <a:pt x="635810" y="74014"/>
                  <a:pt x="688997" y="113904"/>
                </a:cubicBezTo>
                <a:cubicBezTo>
                  <a:pt x="742184" y="153794"/>
                  <a:pt x="650130" y="253007"/>
                  <a:pt x="682860" y="285737"/>
                </a:cubicBezTo>
                <a:cubicBezTo>
                  <a:pt x="715590" y="318467"/>
                  <a:pt x="852648" y="234596"/>
                  <a:pt x="885378" y="310285"/>
                </a:cubicBezTo>
                <a:cubicBezTo>
                  <a:pt x="918108" y="385974"/>
                  <a:pt x="962089" y="580309"/>
                  <a:pt x="879241" y="739869"/>
                </a:cubicBezTo>
                <a:cubicBezTo>
                  <a:pt x="796393" y="899429"/>
                  <a:pt x="480341" y="1167407"/>
                  <a:pt x="388288" y="1267643"/>
                </a:cubicBezTo>
                <a:cubicBezTo>
                  <a:pt x="296235" y="1367879"/>
                  <a:pt x="371923" y="1330035"/>
                  <a:pt x="326919" y="1341286"/>
                </a:cubicBezTo>
                <a:cubicBezTo>
                  <a:pt x="281915" y="1352537"/>
                  <a:pt x="202135" y="1369925"/>
                  <a:pt x="148948" y="135356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1E6C5F43-63AF-D741-AACF-3E15A0E77AD6}"/>
              </a:ext>
            </a:extLst>
          </p:cNvPr>
          <p:cNvSpPr/>
          <p:nvPr/>
        </p:nvSpPr>
        <p:spPr>
          <a:xfrm>
            <a:off x="4171616" y="6322333"/>
            <a:ext cx="465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12 ental dividerat med 2 är 6 ental. 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DED28FC4-62CA-F64C-B72D-1A4561755C64}"/>
              </a:ext>
            </a:extLst>
          </p:cNvPr>
          <p:cNvSpPr/>
          <p:nvPr/>
        </p:nvSpPr>
        <p:spPr>
          <a:xfrm>
            <a:off x="3990099" y="113258"/>
            <a:ext cx="1334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Division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2391B036-37C6-6044-B9FC-F8D1318AF197}"/>
              </a:ext>
            </a:extLst>
          </p:cNvPr>
          <p:cNvGrpSpPr/>
          <p:nvPr/>
        </p:nvGrpSpPr>
        <p:grpSpPr>
          <a:xfrm>
            <a:off x="5324152" y="875290"/>
            <a:ext cx="2824741" cy="1363572"/>
            <a:chOff x="4508769" y="288078"/>
            <a:chExt cx="2824741" cy="1363572"/>
          </a:xfrm>
        </p:grpSpPr>
        <p:pic>
          <p:nvPicPr>
            <p:cNvPr id="46" name="Bildobjekt 45">
              <a:extLst>
                <a:ext uri="{FF2B5EF4-FFF2-40B4-BE49-F238E27FC236}">
                  <a16:creationId xmlns:a16="http://schemas.microsoft.com/office/drawing/2014/main" id="{0D187E4D-DDD2-3344-9B24-BF0794B98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8769" y="288078"/>
              <a:ext cx="2824741" cy="1363572"/>
            </a:xfrm>
            <a:prstGeom prst="rect">
              <a:avLst/>
            </a:prstGeom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6F7BB4BF-0263-A640-A952-61592F086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0241" y="1019106"/>
              <a:ext cx="738157" cy="369332"/>
            </a:xfrm>
            <a:prstGeom prst="rect">
              <a:avLst/>
            </a:prstGeom>
          </p:spPr>
        </p:pic>
        <p:pic>
          <p:nvPicPr>
            <p:cNvPr id="47" name="Bildobjekt 46">
              <a:extLst>
                <a:ext uri="{FF2B5EF4-FFF2-40B4-BE49-F238E27FC236}">
                  <a16:creationId xmlns:a16="http://schemas.microsoft.com/office/drawing/2014/main" id="{BEDD5F17-3DB7-0F4B-941E-03647BE9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0240" y="536146"/>
              <a:ext cx="616482" cy="369332"/>
            </a:xfrm>
            <a:prstGeom prst="rect">
              <a:avLst/>
            </a:prstGeom>
          </p:spPr>
        </p:pic>
        <p:pic>
          <p:nvPicPr>
            <p:cNvPr id="48" name="Bildobjekt 47">
              <a:extLst>
                <a:ext uri="{FF2B5EF4-FFF2-40B4-BE49-F238E27FC236}">
                  <a16:creationId xmlns:a16="http://schemas.microsoft.com/office/drawing/2014/main" id="{B7A6EC91-CBBC-E94F-A7C1-56CAC6F48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8894" y="785198"/>
              <a:ext cx="447115" cy="369332"/>
            </a:xfrm>
            <a:prstGeom prst="rect">
              <a:avLst/>
            </a:prstGeom>
          </p:spPr>
        </p:pic>
      </p:grpSp>
      <p:sp>
        <p:nvSpPr>
          <p:cNvPr id="39" name="Rektangel 38">
            <a:extLst>
              <a:ext uri="{FF2B5EF4-FFF2-40B4-BE49-F238E27FC236}">
                <a16:creationId xmlns:a16="http://schemas.microsoft.com/office/drawing/2014/main" id="{C48EBB92-BDE2-D443-B9E6-02EAB04D2BCE}"/>
              </a:ext>
            </a:extLst>
          </p:cNvPr>
          <p:cNvSpPr/>
          <p:nvPr/>
        </p:nvSpPr>
        <p:spPr>
          <a:xfrm>
            <a:off x="5254764" y="1149114"/>
            <a:ext cx="777341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600" dirty="0"/>
              <a:t>täljare</a:t>
            </a:r>
            <a:endParaRPr lang="sv-SE" sz="1600" i="1" dirty="0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994A916-A51E-E341-A2DC-16D5C63864D7}"/>
              </a:ext>
            </a:extLst>
          </p:cNvPr>
          <p:cNvSpPr/>
          <p:nvPr/>
        </p:nvSpPr>
        <p:spPr>
          <a:xfrm>
            <a:off x="5254764" y="1629899"/>
            <a:ext cx="964816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600" dirty="0"/>
              <a:t>nämnare</a:t>
            </a:r>
            <a:endParaRPr lang="sv-SE" sz="1600" i="1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FA0E56FB-89AD-3642-8499-09431EF73630}"/>
              </a:ext>
            </a:extLst>
          </p:cNvPr>
          <p:cNvSpPr/>
          <p:nvPr/>
        </p:nvSpPr>
        <p:spPr>
          <a:xfrm>
            <a:off x="7538152" y="1365871"/>
            <a:ext cx="548195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600" dirty="0"/>
              <a:t>kvot</a:t>
            </a:r>
            <a:endParaRPr lang="sv-SE" sz="1600" i="1" dirty="0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47BBC5EE-6E22-0E47-8FC8-BAA001C43229}"/>
              </a:ext>
            </a:extLst>
          </p:cNvPr>
          <p:cNvSpPr/>
          <p:nvPr/>
        </p:nvSpPr>
        <p:spPr>
          <a:xfrm>
            <a:off x="1560313" y="2449182"/>
            <a:ext cx="6526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Division när täljarens första siffra är mindre än nämnaren</a:t>
            </a:r>
          </a:p>
        </p:txBody>
      </p:sp>
      <p:sp>
        <p:nvSpPr>
          <p:cNvPr id="14" name="Frihandsfigur 13">
            <a:extLst>
              <a:ext uri="{FF2B5EF4-FFF2-40B4-BE49-F238E27FC236}">
                <a16:creationId xmlns:a16="http://schemas.microsoft.com/office/drawing/2014/main" id="{55621D56-291B-1241-BC21-F691C5F73353}"/>
              </a:ext>
            </a:extLst>
          </p:cNvPr>
          <p:cNvSpPr/>
          <p:nvPr/>
        </p:nvSpPr>
        <p:spPr>
          <a:xfrm>
            <a:off x="691937" y="4274616"/>
            <a:ext cx="952194" cy="1259547"/>
          </a:xfrm>
          <a:custGeom>
            <a:avLst/>
            <a:gdLst>
              <a:gd name="connsiteX0" fmla="*/ 622513 w 952194"/>
              <a:gd name="connsiteY0" fmla="*/ 1183209 h 1259547"/>
              <a:gd name="connsiteX1" fmla="*/ 936838 w 952194"/>
              <a:gd name="connsiteY1" fmla="*/ 1061765 h 1259547"/>
              <a:gd name="connsiteX2" fmla="*/ 808251 w 952194"/>
              <a:gd name="connsiteY2" fmla="*/ 104503 h 1259547"/>
              <a:gd name="connsiteX3" fmla="*/ 1007 w 952194"/>
              <a:gd name="connsiteY3" fmla="*/ 147365 h 1259547"/>
              <a:gd name="connsiteX4" fmla="*/ 622513 w 952194"/>
              <a:gd name="connsiteY4" fmla="*/ 1183209 h 12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94" h="1259547">
                <a:moveTo>
                  <a:pt x="622513" y="1183209"/>
                </a:moveTo>
                <a:cubicBezTo>
                  <a:pt x="778485" y="1335609"/>
                  <a:pt x="905882" y="1241549"/>
                  <a:pt x="936838" y="1061765"/>
                </a:cubicBezTo>
                <a:cubicBezTo>
                  <a:pt x="967794" y="881981"/>
                  <a:pt x="964223" y="256903"/>
                  <a:pt x="808251" y="104503"/>
                </a:cubicBezTo>
                <a:cubicBezTo>
                  <a:pt x="652279" y="-47897"/>
                  <a:pt x="27201" y="-33610"/>
                  <a:pt x="1007" y="147365"/>
                </a:cubicBezTo>
                <a:cubicBezTo>
                  <a:pt x="-25187" y="328340"/>
                  <a:pt x="466541" y="1030809"/>
                  <a:pt x="622513" y="1183209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72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 animBg="1"/>
      <p:bldP spid="11" grpId="1" animBg="1"/>
      <p:bldP spid="20" grpId="0"/>
      <p:bldP spid="22" grpId="0"/>
      <p:bldP spid="26" grpId="0"/>
      <p:bldP spid="27" grpId="0"/>
      <p:bldP spid="28" grpId="0"/>
      <p:bldP spid="29" grpId="0"/>
      <p:bldP spid="31" grpId="0"/>
      <p:bldP spid="32" grpId="0"/>
      <p:bldP spid="30" grpId="0"/>
      <p:bldP spid="38" grpId="0"/>
      <p:bldP spid="40" grpId="0"/>
      <p:bldP spid="41" grpId="0"/>
      <p:bldP spid="42" grpId="0" animBg="1"/>
      <p:bldP spid="42" grpId="1" animBg="1"/>
      <p:bldP spid="43" grpId="0"/>
      <p:bldP spid="37" grpId="0"/>
      <p:bldP spid="39" grpId="0" animBg="1"/>
      <p:bldP spid="44" grpId="0" animBg="1"/>
      <p:bldP spid="45" grpId="0" animBg="1"/>
      <p:bldP spid="52" grpId="0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4FC1EAE-E592-7E44-AB99-51CB23995443}"/>
              </a:ext>
            </a:extLst>
          </p:cNvPr>
          <p:cNvSpPr/>
          <p:nvPr/>
        </p:nvSpPr>
        <p:spPr>
          <a:xfrm>
            <a:off x="929756" y="2356535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6  5 , 4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097DB13-8C35-9E49-8962-4910DE6F9726}"/>
              </a:ext>
            </a:extLst>
          </p:cNvPr>
          <p:cNvSpPr/>
          <p:nvPr/>
        </p:nvSpPr>
        <p:spPr>
          <a:xfrm>
            <a:off x="1422229" y="2951870"/>
            <a:ext cx="579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2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5A23F77E-EA9A-744A-9CB1-3653ECC753A9}"/>
              </a:ext>
            </a:extLst>
          </p:cNvPr>
          <p:cNvCxnSpPr>
            <a:cxnSpLocks/>
          </p:cNvCxnSpPr>
          <p:nvPr/>
        </p:nvCxnSpPr>
        <p:spPr>
          <a:xfrm>
            <a:off x="844226" y="3038984"/>
            <a:ext cx="1557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759000BC-FF82-8B49-A956-9AF7DDB9B573}"/>
              </a:ext>
            </a:extLst>
          </p:cNvPr>
          <p:cNvSpPr/>
          <p:nvPr/>
        </p:nvSpPr>
        <p:spPr>
          <a:xfrm>
            <a:off x="4247682" y="1775347"/>
            <a:ext cx="5187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 ental dividerat med 2 är 2 hela ental.  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BFA77CAD-4210-4140-8593-0D53F5EC73B7}"/>
              </a:ext>
            </a:extLst>
          </p:cNvPr>
          <p:cNvSpPr/>
          <p:nvPr/>
        </p:nvSpPr>
        <p:spPr>
          <a:xfrm rot="19369173">
            <a:off x="1131348" y="2323784"/>
            <a:ext cx="507648" cy="14159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8B451A9-B2C9-B449-BFA4-77915E7AB904}"/>
              </a:ext>
            </a:extLst>
          </p:cNvPr>
          <p:cNvSpPr/>
          <p:nvPr/>
        </p:nvSpPr>
        <p:spPr>
          <a:xfrm>
            <a:off x="4086104" y="2325278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6F9AE34-A19B-CE4D-ADA6-44A6918DFAFF}"/>
              </a:ext>
            </a:extLst>
          </p:cNvPr>
          <p:cNvSpPr/>
          <p:nvPr/>
        </p:nvSpPr>
        <p:spPr>
          <a:xfrm>
            <a:off x="4231089" y="1478065"/>
            <a:ext cx="3349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entalen:  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9B50303-8C27-F844-8493-C106D00342ED}"/>
              </a:ext>
            </a:extLst>
          </p:cNvPr>
          <p:cNvSpPr/>
          <p:nvPr/>
        </p:nvSpPr>
        <p:spPr>
          <a:xfrm>
            <a:off x="2756152" y="266068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3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68B81AC-1DA6-9048-AA36-666D618EBA9D}"/>
              </a:ext>
            </a:extLst>
          </p:cNvPr>
          <p:cNvSpPr/>
          <p:nvPr/>
        </p:nvSpPr>
        <p:spPr>
          <a:xfrm>
            <a:off x="2361428" y="2651001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72039A5-AC27-954C-84A8-C6822A96C00A}"/>
              </a:ext>
            </a:extLst>
          </p:cNvPr>
          <p:cNvSpPr/>
          <p:nvPr/>
        </p:nvSpPr>
        <p:spPr>
          <a:xfrm>
            <a:off x="4319494" y="3454759"/>
            <a:ext cx="4031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tiondelarna: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8A9C8C3-1545-4040-98ED-B4514EDD7F3E}"/>
              </a:ext>
            </a:extLst>
          </p:cNvPr>
          <p:cNvSpPr/>
          <p:nvPr/>
        </p:nvSpPr>
        <p:spPr>
          <a:xfrm>
            <a:off x="4319494" y="3787341"/>
            <a:ext cx="4249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minnessiffran har vi 14 tiondelar.  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FFB7631-9777-1D4A-84DF-6418D2D91FA8}"/>
              </a:ext>
            </a:extLst>
          </p:cNvPr>
          <p:cNvSpPr/>
          <p:nvPr/>
        </p:nvSpPr>
        <p:spPr>
          <a:xfrm>
            <a:off x="4221234" y="1027101"/>
            <a:ext cx="485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6 tiotal dividerat med 2 är 3 tiotal.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151670F-C238-C64F-BE1B-2D173FFEF993}"/>
              </a:ext>
            </a:extLst>
          </p:cNvPr>
          <p:cNvSpPr/>
          <p:nvPr/>
        </p:nvSpPr>
        <p:spPr>
          <a:xfrm>
            <a:off x="3065935" y="266068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2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B9A0FE91-91A5-DA41-907B-ACA8EB0B5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773" y="151682"/>
            <a:ext cx="1161498" cy="384895"/>
          </a:xfrm>
          <a:prstGeom prst="rect">
            <a:avLst/>
          </a:prstGeom>
        </p:spPr>
      </p:pic>
      <p:sp>
        <p:nvSpPr>
          <p:cNvPr id="38" name="Rektangel 37">
            <a:extLst>
              <a:ext uri="{FF2B5EF4-FFF2-40B4-BE49-F238E27FC236}">
                <a16:creationId xmlns:a16="http://schemas.microsoft.com/office/drawing/2014/main" id="{1BBBF269-7D3A-E242-9F96-315752A2F838}"/>
              </a:ext>
            </a:extLst>
          </p:cNvPr>
          <p:cNvSpPr/>
          <p:nvPr/>
        </p:nvSpPr>
        <p:spPr>
          <a:xfrm>
            <a:off x="1732434" y="2165649"/>
            <a:ext cx="502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1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B3684344-0B27-E747-B8AB-329982E3B2C1}"/>
              </a:ext>
            </a:extLst>
          </p:cNvPr>
          <p:cNvSpPr/>
          <p:nvPr/>
        </p:nvSpPr>
        <p:spPr>
          <a:xfrm>
            <a:off x="4264276" y="2092640"/>
            <a:ext cx="3349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Resten</a:t>
            </a:r>
            <a:r>
              <a:rPr lang="sv-SE" dirty="0"/>
              <a:t> är 1 ental = 10 tiondelar. 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9E04ED41-C52B-C743-B83A-B763EC1EE684}"/>
              </a:ext>
            </a:extLst>
          </p:cNvPr>
          <p:cNvSpPr/>
          <p:nvPr/>
        </p:nvSpPr>
        <p:spPr>
          <a:xfrm>
            <a:off x="4264276" y="2364373"/>
            <a:ext cx="3939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skriver vi som </a:t>
            </a:r>
            <a:r>
              <a:rPr lang="sv-SE" i="1" dirty="0"/>
              <a:t>minnessiffra</a:t>
            </a:r>
            <a:r>
              <a:rPr lang="sv-SE" dirty="0"/>
              <a:t>.  </a:t>
            </a:r>
          </a:p>
        </p:txBody>
      </p:sp>
      <p:sp>
        <p:nvSpPr>
          <p:cNvPr id="42" name="Frihandsfigur 41">
            <a:extLst>
              <a:ext uri="{FF2B5EF4-FFF2-40B4-BE49-F238E27FC236}">
                <a16:creationId xmlns:a16="http://schemas.microsoft.com/office/drawing/2014/main" id="{6B30E03E-4616-A04B-80A4-DDCDA4CDBA2F}"/>
              </a:ext>
            </a:extLst>
          </p:cNvPr>
          <p:cNvSpPr/>
          <p:nvPr/>
        </p:nvSpPr>
        <p:spPr>
          <a:xfrm>
            <a:off x="1424260" y="2197419"/>
            <a:ext cx="926746" cy="1360255"/>
          </a:xfrm>
          <a:custGeom>
            <a:avLst/>
            <a:gdLst>
              <a:gd name="connsiteX0" fmla="*/ 148948 w 926746"/>
              <a:gd name="connsiteY0" fmla="*/ 1353560 h 1360255"/>
              <a:gd name="connsiteX1" fmla="*/ 7799 w 926746"/>
              <a:gd name="connsiteY1" fmla="*/ 1243096 h 1360255"/>
              <a:gd name="connsiteX2" fmla="*/ 50758 w 926746"/>
              <a:gd name="connsiteY2" fmla="*/ 960798 h 1360255"/>
              <a:gd name="connsiteX3" fmla="*/ 320782 w 926746"/>
              <a:gd name="connsiteY3" fmla="*/ 838059 h 1360255"/>
              <a:gd name="connsiteX4" fmla="*/ 363740 w 926746"/>
              <a:gd name="connsiteY4" fmla="*/ 46398 h 1360255"/>
              <a:gd name="connsiteX5" fmla="*/ 688997 w 926746"/>
              <a:gd name="connsiteY5" fmla="*/ 113904 h 1360255"/>
              <a:gd name="connsiteX6" fmla="*/ 682860 w 926746"/>
              <a:gd name="connsiteY6" fmla="*/ 285737 h 1360255"/>
              <a:gd name="connsiteX7" fmla="*/ 885378 w 926746"/>
              <a:gd name="connsiteY7" fmla="*/ 310285 h 1360255"/>
              <a:gd name="connsiteX8" fmla="*/ 879241 w 926746"/>
              <a:gd name="connsiteY8" fmla="*/ 739869 h 1360255"/>
              <a:gd name="connsiteX9" fmla="*/ 388288 w 926746"/>
              <a:gd name="connsiteY9" fmla="*/ 1267643 h 1360255"/>
              <a:gd name="connsiteX10" fmla="*/ 326919 w 926746"/>
              <a:gd name="connsiteY10" fmla="*/ 1341286 h 1360255"/>
              <a:gd name="connsiteX11" fmla="*/ 148948 w 926746"/>
              <a:gd name="connsiteY11" fmla="*/ 1353560 h 136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746" h="1360255">
                <a:moveTo>
                  <a:pt x="148948" y="1353560"/>
                </a:moveTo>
                <a:cubicBezTo>
                  <a:pt x="95761" y="1337195"/>
                  <a:pt x="24164" y="1308556"/>
                  <a:pt x="7799" y="1243096"/>
                </a:cubicBezTo>
                <a:cubicBezTo>
                  <a:pt x="-8566" y="1177636"/>
                  <a:pt x="-1406" y="1028304"/>
                  <a:pt x="50758" y="960798"/>
                </a:cubicBezTo>
                <a:cubicBezTo>
                  <a:pt x="102922" y="893292"/>
                  <a:pt x="268618" y="990459"/>
                  <a:pt x="320782" y="838059"/>
                </a:cubicBezTo>
                <a:cubicBezTo>
                  <a:pt x="372946" y="685659"/>
                  <a:pt x="302371" y="167091"/>
                  <a:pt x="363740" y="46398"/>
                </a:cubicBezTo>
                <a:cubicBezTo>
                  <a:pt x="425109" y="-74295"/>
                  <a:pt x="635810" y="74014"/>
                  <a:pt x="688997" y="113904"/>
                </a:cubicBezTo>
                <a:cubicBezTo>
                  <a:pt x="742184" y="153794"/>
                  <a:pt x="650130" y="253007"/>
                  <a:pt x="682860" y="285737"/>
                </a:cubicBezTo>
                <a:cubicBezTo>
                  <a:pt x="715590" y="318467"/>
                  <a:pt x="852648" y="234596"/>
                  <a:pt x="885378" y="310285"/>
                </a:cubicBezTo>
                <a:cubicBezTo>
                  <a:pt x="918108" y="385974"/>
                  <a:pt x="962089" y="580309"/>
                  <a:pt x="879241" y="739869"/>
                </a:cubicBezTo>
                <a:cubicBezTo>
                  <a:pt x="796393" y="899429"/>
                  <a:pt x="480341" y="1167407"/>
                  <a:pt x="388288" y="1267643"/>
                </a:cubicBezTo>
                <a:cubicBezTo>
                  <a:pt x="296235" y="1367879"/>
                  <a:pt x="371923" y="1330035"/>
                  <a:pt x="326919" y="1341286"/>
                </a:cubicBezTo>
                <a:cubicBezTo>
                  <a:pt x="281915" y="1352537"/>
                  <a:pt x="202135" y="1369925"/>
                  <a:pt x="148948" y="135356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1E6C5F43-63AF-D741-AACF-3E15A0E77AD6}"/>
              </a:ext>
            </a:extLst>
          </p:cNvPr>
          <p:cNvSpPr/>
          <p:nvPr/>
        </p:nvSpPr>
        <p:spPr>
          <a:xfrm>
            <a:off x="4323674" y="4128809"/>
            <a:ext cx="465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14 tiondelar dividerat med 2 är 7 tiondelar.  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47BBC5EE-6E22-0E47-8FC8-BAA001C43229}"/>
              </a:ext>
            </a:extLst>
          </p:cNvPr>
          <p:cNvSpPr/>
          <p:nvPr/>
        </p:nvSpPr>
        <p:spPr>
          <a:xfrm>
            <a:off x="1435251" y="184946"/>
            <a:ext cx="6526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Division när täljaren är ett tal i decimalform</a:t>
            </a:r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8CF72D89-FD9E-4F47-9FFA-3055A6CEB042}"/>
              </a:ext>
            </a:extLst>
          </p:cNvPr>
          <p:cNvSpPr/>
          <p:nvPr/>
        </p:nvSpPr>
        <p:spPr>
          <a:xfrm>
            <a:off x="1378126" y="2390348"/>
            <a:ext cx="507648" cy="119504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858231FD-AF58-1144-A643-AAB36B7C1619}"/>
              </a:ext>
            </a:extLst>
          </p:cNvPr>
          <p:cNvSpPr/>
          <p:nvPr/>
        </p:nvSpPr>
        <p:spPr>
          <a:xfrm>
            <a:off x="4319494" y="2919134"/>
            <a:ext cx="4865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Skriv ut decimaltecknet i kvoten när du passerar.  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BA56F6C8-8182-6F42-8501-0553E73F40ED}"/>
              </a:ext>
            </a:extLst>
          </p:cNvPr>
          <p:cNvSpPr/>
          <p:nvPr/>
        </p:nvSpPr>
        <p:spPr>
          <a:xfrm>
            <a:off x="3336490" y="266068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,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D2140529-42CC-6B47-B498-4C9CD8770DE0}"/>
              </a:ext>
            </a:extLst>
          </p:cNvPr>
          <p:cNvSpPr/>
          <p:nvPr/>
        </p:nvSpPr>
        <p:spPr>
          <a:xfrm>
            <a:off x="3505766" y="2651001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7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AF000C45-E981-2440-B84D-9FDD560BBDE5}"/>
              </a:ext>
            </a:extLst>
          </p:cNvPr>
          <p:cNvSpPr/>
          <p:nvPr/>
        </p:nvSpPr>
        <p:spPr>
          <a:xfrm>
            <a:off x="848927" y="4802859"/>
            <a:ext cx="674461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Hur kan man vara säker på att man har placerat  decimaltecknet rätt? 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71203CAC-AF01-334D-8C6E-0BB4C51846EB}"/>
              </a:ext>
            </a:extLst>
          </p:cNvPr>
          <p:cNvSpPr/>
          <p:nvPr/>
        </p:nvSpPr>
        <p:spPr>
          <a:xfrm>
            <a:off x="1902326" y="5220940"/>
            <a:ext cx="4423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överslagsräkning kan man tänka så här: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A6CCE57B-D15F-7940-B93A-DE7D716739DE}"/>
              </a:ext>
            </a:extLst>
          </p:cNvPr>
          <p:cNvSpPr/>
          <p:nvPr/>
        </p:nvSpPr>
        <p:spPr>
          <a:xfrm>
            <a:off x="844226" y="5857472"/>
            <a:ext cx="7886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”65 är lite mer än 60 och 60 delat med 2 är 30. Då måste svaret vara 32,7.”</a:t>
            </a:r>
          </a:p>
        </p:txBody>
      </p:sp>
    </p:spTree>
    <p:extLst>
      <p:ext uri="{BB962C8B-B14F-4D97-AF65-F5344CB8AC3E}">
        <p14:creationId xmlns:p14="http://schemas.microsoft.com/office/powerpoint/2010/main" val="5737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 animBg="1"/>
      <p:bldP spid="11" grpId="1" animBg="1"/>
      <p:bldP spid="20" grpId="0"/>
      <p:bldP spid="22" grpId="0"/>
      <p:bldP spid="27" grpId="0"/>
      <p:bldP spid="28" grpId="0"/>
      <p:bldP spid="29" grpId="0"/>
      <p:bldP spid="32" grpId="0"/>
      <p:bldP spid="30" grpId="0"/>
      <p:bldP spid="38" grpId="0"/>
      <p:bldP spid="40" grpId="0"/>
      <p:bldP spid="41" grpId="0"/>
      <p:bldP spid="42" grpId="0" animBg="1"/>
      <p:bldP spid="42" grpId="1" animBg="1"/>
      <p:bldP spid="43" grpId="0"/>
      <p:bldP spid="52" grpId="0"/>
      <p:bldP spid="49" grpId="0" animBg="1"/>
      <p:bldP spid="49" grpId="1" animBg="1"/>
      <p:bldP spid="50" grpId="0"/>
      <p:bldP spid="54" grpId="0"/>
      <p:bldP spid="55" grpId="0"/>
      <p:bldP spid="56" grpId="0" animBg="1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4A85F5B-9B94-D444-AF78-4D4E12B21731}"/>
              </a:ext>
            </a:extLst>
          </p:cNvPr>
          <p:cNvSpPr/>
          <p:nvPr/>
        </p:nvSpPr>
        <p:spPr>
          <a:xfrm>
            <a:off x="0" y="353410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4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EB3BE8-A765-E24D-944F-2C4E88BDD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876" y="300295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E12549D-6B4D-DE49-9A6B-916D747A10B5}"/>
              </a:ext>
            </a:extLst>
          </p:cNvPr>
          <p:cNvSpPr/>
          <p:nvPr/>
        </p:nvSpPr>
        <p:spPr>
          <a:xfrm>
            <a:off x="4062993" y="1296562"/>
            <a:ext cx="345659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hundratal dividerat med 4 är 0 hundratal.</a:t>
            </a:r>
          </a:p>
          <a:p>
            <a:r>
              <a:rPr lang="sv-SE" sz="1400" dirty="0"/>
              <a:t>Nollan behöver vi inte skriva ut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4B83CBB-443D-7C43-9AB2-F40FFB2B3C4D}"/>
              </a:ext>
            </a:extLst>
          </p:cNvPr>
          <p:cNvSpPr/>
          <p:nvPr/>
        </p:nvSpPr>
        <p:spPr>
          <a:xfrm>
            <a:off x="512985" y="1949075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2D9D8EE-D63A-E940-9665-1B1787CE5D26}"/>
              </a:ext>
            </a:extLst>
          </p:cNvPr>
          <p:cNvGrpSpPr/>
          <p:nvPr/>
        </p:nvGrpSpPr>
        <p:grpSpPr>
          <a:xfrm>
            <a:off x="1875799" y="212325"/>
            <a:ext cx="1430267" cy="789068"/>
            <a:chOff x="1890578" y="743753"/>
            <a:chExt cx="1430267" cy="789068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8AE1104C-F6A6-F341-B41A-DBD68DF242FE}"/>
                </a:ext>
              </a:extLst>
            </p:cNvPr>
            <p:cNvSpPr/>
            <p:nvPr/>
          </p:nvSpPr>
          <p:spPr>
            <a:xfrm>
              <a:off x="1890578" y="874903"/>
              <a:ext cx="493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a)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D7657EDA-6032-5741-8047-D5FA8FBE7979}"/>
                </a:ext>
              </a:extLst>
            </p:cNvPr>
            <p:cNvSpPr/>
            <p:nvPr/>
          </p:nvSpPr>
          <p:spPr>
            <a:xfrm>
              <a:off x="2277407" y="743753"/>
              <a:ext cx="10434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192</a:t>
              </a:r>
            </a:p>
          </p:txBody>
        </p:sp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AB8FB290-36B8-5B4D-81B3-50747825C299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53241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3622FBDB-12C8-0042-A7B2-049D0AC8B262}"/>
                </a:ext>
              </a:extLst>
            </p:cNvPr>
            <p:cNvSpPr/>
            <p:nvPr/>
          </p:nvSpPr>
          <p:spPr>
            <a:xfrm>
              <a:off x="2425599" y="1071156"/>
              <a:ext cx="28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4</a:t>
              </a: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736E10C0-980A-F742-AF46-E0B4BD57419A}"/>
              </a:ext>
            </a:extLst>
          </p:cNvPr>
          <p:cNvGrpSpPr/>
          <p:nvPr/>
        </p:nvGrpSpPr>
        <p:grpSpPr>
          <a:xfrm>
            <a:off x="4802211" y="212325"/>
            <a:ext cx="1240682" cy="800507"/>
            <a:chOff x="1918045" y="743753"/>
            <a:chExt cx="1240682" cy="800507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D1A8E162-9A24-274C-BFA2-DEA2C3F374FA}"/>
                </a:ext>
              </a:extLst>
            </p:cNvPr>
            <p:cNvSpPr/>
            <p:nvPr/>
          </p:nvSpPr>
          <p:spPr>
            <a:xfrm>
              <a:off x="1918045" y="842728"/>
              <a:ext cx="493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b)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E2815FFF-0C72-F447-AD4F-5C33529F2BD7}"/>
                </a:ext>
              </a:extLst>
            </p:cNvPr>
            <p:cNvSpPr/>
            <p:nvPr/>
          </p:nvSpPr>
          <p:spPr>
            <a:xfrm>
              <a:off x="2277407" y="743753"/>
              <a:ext cx="8813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103,5</a:t>
              </a:r>
            </a:p>
          </p:txBody>
        </p:sp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3220A945-8EBC-2744-BEA2-14CEE31A8BDE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6872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1F77F8A-A6D0-8242-9166-E068C4076611}"/>
                </a:ext>
              </a:extLst>
            </p:cNvPr>
            <p:cNvSpPr/>
            <p:nvPr/>
          </p:nvSpPr>
          <p:spPr>
            <a:xfrm>
              <a:off x="2544917" y="1082595"/>
              <a:ext cx="28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5</a:t>
              </a:r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3AAE81F9-E901-CE49-BD95-605C7ECA81CB}"/>
              </a:ext>
            </a:extLst>
          </p:cNvPr>
          <p:cNvSpPr/>
          <p:nvPr/>
        </p:nvSpPr>
        <p:spPr>
          <a:xfrm>
            <a:off x="1081452" y="1779723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1 9 2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53F90A1-665E-C448-B26E-8A4F77B15ECA}"/>
              </a:ext>
            </a:extLst>
          </p:cNvPr>
          <p:cNvSpPr/>
          <p:nvPr/>
        </p:nvSpPr>
        <p:spPr>
          <a:xfrm>
            <a:off x="1207599" y="2101997"/>
            <a:ext cx="57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cxnSp>
        <p:nvCxnSpPr>
          <p:cNvPr id="19" name="Rak 18">
            <a:extLst>
              <a:ext uri="{FF2B5EF4-FFF2-40B4-BE49-F238E27FC236}">
                <a16:creationId xmlns:a16="http://schemas.microsoft.com/office/drawing/2014/main" id="{2B941E3D-A0E3-7E42-ACFF-4B769E9A9044}"/>
              </a:ext>
            </a:extLst>
          </p:cNvPr>
          <p:cNvCxnSpPr>
            <a:cxnSpLocks/>
          </p:cNvCxnSpPr>
          <p:nvPr/>
        </p:nvCxnSpPr>
        <p:spPr>
          <a:xfrm>
            <a:off x="1064812" y="2160248"/>
            <a:ext cx="7432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Ellips 19">
            <a:extLst>
              <a:ext uri="{FF2B5EF4-FFF2-40B4-BE49-F238E27FC236}">
                <a16:creationId xmlns:a16="http://schemas.microsoft.com/office/drawing/2014/main" id="{73248F4D-A26A-9142-867F-14FDEF638116}"/>
              </a:ext>
            </a:extLst>
          </p:cNvPr>
          <p:cNvSpPr/>
          <p:nvPr/>
        </p:nvSpPr>
        <p:spPr>
          <a:xfrm rot="19873893">
            <a:off x="1129597" y="1777521"/>
            <a:ext cx="341483" cy="72139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586A4400-4E1C-C248-869C-3C8E1F38F3B5}"/>
              </a:ext>
            </a:extLst>
          </p:cNvPr>
          <p:cNvSpPr/>
          <p:nvPr/>
        </p:nvSpPr>
        <p:spPr>
          <a:xfrm>
            <a:off x="2085773" y="191421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2B5D186-D09F-7649-AE5A-853B979A86B5}"/>
              </a:ext>
            </a:extLst>
          </p:cNvPr>
          <p:cNvSpPr/>
          <p:nvPr/>
        </p:nvSpPr>
        <p:spPr>
          <a:xfrm>
            <a:off x="2312956" y="1919864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5F7D0C8-3A73-BB48-8222-37475CAEB812}"/>
              </a:ext>
            </a:extLst>
          </p:cNvPr>
          <p:cNvSpPr/>
          <p:nvPr/>
        </p:nvSpPr>
        <p:spPr>
          <a:xfrm>
            <a:off x="1864932" y="1911640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=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88EA7EEB-8077-4F4D-B73E-D95DABC2D487}"/>
              </a:ext>
            </a:extLst>
          </p:cNvPr>
          <p:cNvSpPr/>
          <p:nvPr/>
        </p:nvSpPr>
        <p:spPr>
          <a:xfrm>
            <a:off x="1470880" y="1680425"/>
            <a:ext cx="281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Bradley Hand" pitchFamily="2" charset="77"/>
              </a:rPr>
              <a:t>3</a:t>
            </a:r>
          </a:p>
        </p:txBody>
      </p:sp>
      <p:sp>
        <p:nvSpPr>
          <p:cNvPr id="44" name="Frihandsfigur 43">
            <a:extLst>
              <a:ext uri="{FF2B5EF4-FFF2-40B4-BE49-F238E27FC236}">
                <a16:creationId xmlns:a16="http://schemas.microsoft.com/office/drawing/2014/main" id="{B9E4145A-110A-AD40-AE27-590EB818AA1F}"/>
              </a:ext>
            </a:extLst>
          </p:cNvPr>
          <p:cNvSpPr/>
          <p:nvPr/>
        </p:nvSpPr>
        <p:spPr>
          <a:xfrm rot="21285755">
            <a:off x="1243731" y="1765335"/>
            <a:ext cx="684362" cy="668274"/>
          </a:xfrm>
          <a:custGeom>
            <a:avLst/>
            <a:gdLst>
              <a:gd name="connsiteX0" fmla="*/ 148948 w 926746"/>
              <a:gd name="connsiteY0" fmla="*/ 1353560 h 1360255"/>
              <a:gd name="connsiteX1" fmla="*/ 7799 w 926746"/>
              <a:gd name="connsiteY1" fmla="*/ 1243096 h 1360255"/>
              <a:gd name="connsiteX2" fmla="*/ 50758 w 926746"/>
              <a:gd name="connsiteY2" fmla="*/ 960798 h 1360255"/>
              <a:gd name="connsiteX3" fmla="*/ 320782 w 926746"/>
              <a:gd name="connsiteY3" fmla="*/ 838059 h 1360255"/>
              <a:gd name="connsiteX4" fmla="*/ 363740 w 926746"/>
              <a:gd name="connsiteY4" fmla="*/ 46398 h 1360255"/>
              <a:gd name="connsiteX5" fmla="*/ 688997 w 926746"/>
              <a:gd name="connsiteY5" fmla="*/ 113904 h 1360255"/>
              <a:gd name="connsiteX6" fmla="*/ 682860 w 926746"/>
              <a:gd name="connsiteY6" fmla="*/ 285737 h 1360255"/>
              <a:gd name="connsiteX7" fmla="*/ 885378 w 926746"/>
              <a:gd name="connsiteY7" fmla="*/ 310285 h 1360255"/>
              <a:gd name="connsiteX8" fmla="*/ 879241 w 926746"/>
              <a:gd name="connsiteY8" fmla="*/ 739869 h 1360255"/>
              <a:gd name="connsiteX9" fmla="*/ 388288 w 926746"/>
              <a:gd name="connsiteY9" fmla="*/ 1267643 h 1360255"/>
              <a:gd name="connsiteX10" fmla="*/ 326919 w 926746"/>
              <a:gd name="connsiteY10" fmla="*/ 1341286 h 1360255"/>
              <a:gd name="connsiteX11" fmla="*/ 148948 w 926746"/>
              <a:gd name="connsiteY11" fmla="*/ 1353560 h 136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746" h="1360255">
                <a:moveTo>
                  <a:pt x="148948" y="1353560"/>
                </a:moveTo>
                <a:cubicBezTo>
                  <a:pt x="95761" y="1337195"/>
                  <a:pt x="24164" y="1308556"/>
                  <a:pt x="7799" y="1243096"/>
                </a:cubicBezTo>
                <a:cubicBezTo>
                  <a:pt x="-8566" y="1177636"/>
                  <a:pt x="-1406" y="1028304"/>
                  <a:pt x="50758" y="960798"/>
                </a:cubicBezTo>
                <a:cubicBezTo>
                  <a:pt x="102922" y="893292"/>
                  <a:pt x="268618" y="990459"/>
                  <a:pt x="320782" y="838059"/>
                </a:cubicBezTo>
                <a:cubicBezTo>
                  <a:pt x="372946" y="685659"/>
                  <a:pt x="302371" y="167091"/>
                  <a:pt x="363740" y="46398"/>
                </a:cubicBezTo>
                <a:cubicBezTo>
                  <a:pt x="425109" y="-74295"/>
                  <a:pt x="635810" y="74014"/>
                  <a:pt x="688997" y="113904"/>
                </a:cubicBezTo>
                <a:cubicBezTo>
                  <a:pt x="742184" y="153794"/>
                  <a:pt x="650130" y="253007"/>
                  <a:pt x="682860" y="285737"/>
                </a:cubicBezTo>
                <a:cubicBezTo>
                  <a:pt x="715590" y="318467"/>
                  <a:pt x="852648" y="234596"/>
                  <a:pt x="885378" y="310285"/>
                </a:cubicBezTo>
                <a:cubicBezTo>
                  <a:pt x="918108" y="385974"/>
                  <a:pt x="962089" y="580309"/>
                  <a:pt x="879241" y="739869"/>
                </a:cubicBezTo>
                <a:cubicBezTo>
                  <a:pt x="796393" y="899429"/>
                  <a:pt x="480341" y="1167407"/>
                  <a:pt x="388288" y="1267643"/>
                </a:cubicBezTo>
                <a:cubicBezTo>
                  <a:pt x="296235" y="1367879"/>
                  <a:pt x="371923" y="1330035"/>
                  <a:pt x="326919" y="1341286"/>
                </a:cubicBezTo>
                <a:cubicBezTo>
                  <a:pt x="281915" y="1352537"/>
                  <a:pt x="202135" y="1369925"/>
                  <a:pt x="148948" y="135356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13EE96-308C-2B45-B7F7-70DEE8E44171}"/>
              </a:ext>
            </a:extLst>
          </p:cNvPr>
          <p:cNvSpPr/>
          <p:nvPr/>
        </p:nvSpPr>
        <p:spPr>
          <a:xfrm>
            <a:off x="4062993" y="2436183"/>
            <a:ext cx="372627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Resten är 3 och det skriver vi som minnessiffra.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4E82C504-15D8-E04B-9CDD-8A8268BB7C03}"/>
              </a:ext>
            </a:extLst>
          </p:cNvPr>
          <p:cNvSpPr/>
          <p:nvPr/>
        </p:nvSpPr>
        <p:spPr>
          <a:xfrm>
            <a:off x="4062993" y="2047453"/>
            <a:ext cx="314526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19 tiotal dividerat med 4 är 2 hela tiotal.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80C0A119-C6EF-F742-971A-9F4DC66F269B}"/>
              </a:ext>
            </a:extLst>
          </p:cNvPr>
          <p:cNvSpPr/>
          <p:nvPr/>
        </p:nvSpPr>
        <p:spPr>
          <a:xfrm>
            <a:off x="4019541" y="3728353"/>
            <a:ext cx="350004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hundratal dividerat med 5 är 0 hundratal.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9BCCFDF9-7D5C-874D-AB52-9542C496292B}"/>
              </a:ext>
            </a:extLst>
          </p:cNvPr>
          <p:cNvSpPr/>
          <p:nvPr/>
        </p:nvSpPr>
        <p:spPr>
          <a:xfrm>
            <a:off x="565166" y="4051257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8416512-1F07-AD46-A13D-DE2557B0D843}"/>
              </a:ext>
            </a:extLst>
          </p:cNvPr>
          <p:cNvSpPr/>
          <p:nvPr/>
        </p:nvSpPr>
        <p:spPr>
          <a:xfrm>
            <a:off x="1120410" y="3885057"/>
            <a:ext cx="147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1 0 3 , 5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C65C8E06-AE2D-F84D-86B5-A73E986DB397}"/>
              </a:ext>
            </a:extLst>
          </p:cNvPr>
          <p:cNvSpPr/>
          <p:nvPr/>
        </p:nvSpPr>
        <p:spPr>
          <a:xfrm>
            <a:off x="1422351" y="4189681"/>
            <a:ext cx="57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cxnSp>
        <p:nvCxnSpPr>
          <p:cNvPr id="63" name="Rak 62">
            <a:extLst>
              <a:ext uri="{FF2B5EF4-FFF2-40B4-BE49-F238E27FC236}">
                <a16:creationId xmlns:a16="http://schemas.microsoft.com/office/drawing/2014/main" id="{611E5D99-A1D5-8640-980F-C11CFEF1A4EC}"/>
              </a:ext>
            </a:extLst>
          </p:cNvPr>
          <p:cNvCxnSpPr>
            <a:cxnSpLocks/>
          </p:cNvCxnSpPr>
          <p:nvPr/>
        </p:nvCxnSpPr>
        <p:spPr>
          <a:xfrm flipV="1">
            <a:off x="1116993" y="4262432"/>
            <a:ext cx="119596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llips 63">
            <a:extLst>
              <a:ext uri="{FF2B5EF4-FFF2-40B4-BE49-F238E27FC236}">
                <a16:creationId xmlns:a16="http://schemas.microsoft.com/office/drawing/2014/main" id="{0DA1DE14-9C6E-1643-8DEF-5A467B7834D7}"/>
              </a:ext>
            </a:extLst>
          </p:cNvPr>
          <p:cNvSpPr/>
          <p:nvPr/>
        </p:nvSpPr>
        <p:spPr>
          <a:xfrm rot="19314578">
            <a:off x="1235716" y="3869272"/>
            <a:ext cx="382020" cy="74881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B76DBE9F-FA8D-5B4D-BD28-BCA6BE2C40D3}"/>
              </a:ext>
            </a:extLst>
          </p:cNvPr>
          <p:cNvSpPr/>
          <p:nvPr/>
        </p:nvSpPr>
        <p:spPr>
          <a:xfrm>
            <a:off x="2462597" y="4014807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C0989FB1-B9F3-5C4C-B564-E3FA17AF546D}"/>
              </a:ext>
            </a:extLst>
          </p:cNvPr>
          <p:cNvSpPr/>
          <p:nvPr/>
        </p:nvSpPr>
        <p:spPr>
          <a:xfrm>
            <a:off x="2677951" y="4012844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D7567850-06E7-504A-8C68-626D95CF149B}"/>
              </a:ext>
            </a:extLst>
          </p:cNvPr>
          <p:cNvSpPr/>
          <p:nvPr/>
        </p:nvSpPr>
        <p:spPr>
          <a:xfrm>
            <a:off x="2251127" y="4015081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=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B75E1A24-9F86-6A42-8DF6-923498C7DFF7}"/>
              </a:ext>
            </a:extLst>
          </p:cNvPr>
          <p:cNvSpPr/>
          <p:nvPr/>
        </p:nvSpPr>
        <p:spPr>
          <a:xfrm>
            <a:off x="1898332" y="3783460"/>
            <a:ext cx="281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Bradley Hand" pitchFamily="2" charset="77"/>
              </a:rPr>
              <a:t>3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49A3E940-6972-4E43-A65C-9A0BC23CB934}"/>
              </a:ext>
            </a:extLst>
          </p:cNvPr>
          <p:cNvSpPr/>
          <p:nvPr/>
        </p:nvSpPr>
        <p:spPr>
          <a:xfrm>
            <a:off x="4026377" y="5068438"/>
            <a:ext cx="392378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Resten är 3 och det skriver vi som minnessiffra. 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75BD863F-1D3B-324D-B45A-3D15D6B70F9B}"/>
              </a:ext>
            </a:extLst>
          </p:cNvPr>
          <p:cNvSpPr/>
          <p:nvPr/>
        </p:nvSpPr>
        <p:spPr>
          <a:xfrm>
            <a:off x="4019541" y="4232170"/>
            <a:ext cx="314526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10 tiotal dividerat med 5 är 2 hela tiotal. </a:t>
            </a:r>
          </a:p>
        </p:txBody>
      </p:sp>
      <p:sp>
        <p:nvSpPr>
          <p:cNvPr id="72" name="Ellips 71">
            <a:extLst>
              <a:ext uri="{FF2B5EF4-FFF2-40B4-BE49-F238E27FC236}">
                <a16:creationId xmlns:a16="http://schemas.microsoft.com/office/drawing/2014/main" id="{E97AFF72-52E9-4943-984B-88A667FCBD65}"/>
              </a:ext>
            </a:extLst>
          </p:cNvPr>
          <p:cNvSpPr/>
          <p:nvPr/>
        </p:nvSpPr>
        <p:spPr>
          <a:xfrm rot="2063382">
            <a:off x="1571882" y="3840279"/>
            <a:ext cx="301135" cy="74881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FF55A44E-FB2B-CA45-B5BA-7F9BD0E6FB1C}"/>
              </a:ext>
            </a:extLst>
          </p:cNvPr>
          <p:cNvSpPr/>
          <p:nvPr/>
        </p:nvSpPr>
        <p:spPr>
          <a:xfrm>
            <a:off x="2880880" y="4014807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C376AB50-80A5-064E-AABA-7393D0619931}"/>
              </a:ext>
            </a:extLst>
          </p:cNvPr>
          <p:cNvSpPr/>
          <p:nvPr/>
        </p:nvSpPr>
        <p:spPr>
          <a:xfrm>
            <a:off x="4019541" y="4712746"/>
            <a:ext cx="314526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 ental dividerat med 5 är 0 hela ental. </a:t>
            </a:r>
          </a:p>
        </p:txBody>
      </p:sp>
      <p:sp>
        <p:nvSpPr>
          <p:cNvPr id="51" name="Frihandsfigur 50">
            <a:extLst>
              <a:ext uri="{FF2B5EF4-FFF2-40B4-BE49-F238E27FC236}">
                <a16:creationId xmlns:a16="http://schemas.microsoft.com/office/drawing/2014/main" id="{2EE1DD6E-C48F-D74A-A3E4-CE70843F2B30}"/>
              </a:ext>
            </a:extLst>
          </p:cNvPr>
          <p:cNvSpPr/>
          <p:nvPr/>
        </p:nvSpPr>
        <p:spPr>
          <a:xfrm rot="568045">
            <a:off x="1011141" y="1834650"/>
            <a:ext cx="578394" cy="620801"/>
          </a:xfrm>
          <a:custGeom>
            <a:avLst/>
            <a:gdLst>
              <a:gd name="connsiteX0" fmla="*/ 622513 w 952194"/>
              <a:gd name="connsiteY0" fmla="*/ 1183209 h 1259547"/>
              <a:gd name="connsiteX1" fmla="*/ 936838 w 952194"/>
              <a:gd name="connsiteY1" fmla="*/ 1061765 h 1259547"/>
              <a:gd name="connsiteX2" fmla="*/ 808251 w 952194"/>
              <a:gd name="connsiteY2" fmla="*/ 104503 h 1259547"/>
              <a:gd name="connsiteX3" fmla="*/ 1007 w 952194"/>
              <a:gd name="connsiteY3" fmla="*/ 147365 h 1259547"/>
              <a:gd name="connsiteX4" fmla="*/ 622513 w 952194"/>
              <a:gd name="connsiteY4" fmla="*/ 1183209 h 12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94" h="1259547">
                <a:moveTo>
                  <a:pt x="622513" y="1183209"/>
                </a:moveTo>
                <a:cubicBezTo>
                  <a:pt x="778485" y="1335609"/>
                  <a:pt x="905882" y="1241549"/>
                  <a:pt x="936838" y="1061765"/>
                </a:cubicBezTo>
                <a:cubicBezTo>
                  <a:pt x="967794" y="881981"/>
                  <a:pt x="964223" y="256903"/>
                  <a:pt x="808251" y="104503"/>
                </a:cubicBezTo>
                <a:cubicBezTo>
                  <a:pt x="652279" y="-47897"/>
                  <a:pt x="27201" y="-33610"/>
                  <a:pt x="1007" y="147365"/>
                </a:cubicBezTo>
                <a:cubicBezTo>
                  <a:pt x="-25187" y="328340"/>
                  <a:pt x="466541" y="1030809"/>
                  <a:pt x="622513" y="1183209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1B2BE8CF-70F2-7E44-821F-F27FFE4D81B2}"/>
              </a:ext>
            </a:extLst>
          </p:cNvPr>
          <p:cNvSpPr/>
          <p:nvPr/>
        </p:nvSpPr>
        <p:spPr>
          <a:xfrm>
            <a:off x="4062993" y="2923154"/>
            <a:ext cx="279840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32 ental dividerat med 4 är 8 ental. 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4323A819-FC09-EF4B-92B6-61DFBA7C7BA0}"/>
              </a:ext>
            </a:extLst>
          </p:cNvPr>
          <p:cNvSpPr/>
          <p:nvPr/>
        </p:nvSpPr>
        <p:spPr>
          <a:xfrm>
            <a:off x="3018402" y="3987323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</a:t>
            </a:r>
          </a:p>
        </p:txBody>
      </p:sp>
      <p:sp>
        <p:nvSpPr>
          <p:cNvPr id="55" name="Frihandsfigur 54">
            <a:extLst>
              <a:ext uri="{FF2B5EF4-FFF2-40B4-BE49-F238E27FC236}">
                <a16:creationId xmlns:a16="http://schemas.microsoft.com/office/drawing/2014/main" id="{B35F9E91-D047-1044-8B87-0F0277A802F7}"/>
              </a:ext>
            </a:extLst>
          </p:cNvPr>
          <p:cNvSpPr/>
          <p:nvPr/>
        </p:nvSpPr>
        <p:spPr>
          <a:xfrm rot="275503">
            <a:off x="1119980" y="3940709"/>
            <a:ext cx="578394" cy="620801"/>
          </a:xfrm>
          <a:custGeom>
            <a:avLst/>
            <a:gdLst>
              <a:gd name="connsiteX0" fmla="*/ 622513 w 952194"/>
              <a:gd name="connsiteY0" fmla="*/ 1183209 h 1259547"/>
              <a:gd name="connsiteX1" fmla="*/ 936838 w 952194"/>
              <a:gd name="connsiteY1" fmla="*/ 1061765 h 1259547"/>
              <a:gd name="connsiteX2" fmla="*/ 808251 w 952194"/>
              <a:gd name="connsiteY2" fmla="*/ 104503 h 1259547"/>
              <a:gd name="connsiteX3" fmla="*/ 1007 w 952194"/>
              <a:gd name="connsiteY3" fmla="*/ 147365 h 1259547"/>
              <a:gd name="connsiteX4" fmla="*/ 622513 w 952194"/>
              <a:gd name="connsiteY4" fmla="*/ 1183209 h 12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94" h="1259547">
                <a:moveTo>
                  <a:pt x="622513" y="1183209"/>
                </a:moveTo>
                <a:cubicBezTo>
                  <a:pt x="778485" y="1335609"/>
                  <a:pt x="905882" y="1241549"/>
                  <a:pt x="936838" y="1061765"/>
                </a:cubicBezTo>
                <a:cubicBezTo>
                  <a:pt x="967794" y="881981"/>
                  <a:pt x="964223" y="256903"/>
                  <a:pt x="808251" y="104503"/>
                </a:cubicBezTo>
                <a:cubicBezTo>
                  <a:pt x="652279" y="-47897"/>
                  <a:pt x="27201" y="-33610"/>
                  <a:pt x="1007" y="147365"/>
                </a:cubicBezTo>
                <a:cubicBezTo>
                  <a:pt x="-25187" y="328340"/>
                  <a:pt x="466541" y="1030809"/>
                  <a:pt x="622513" y="1183209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Frihandsfigur 55">
            <a:extLst>
              <a:ext uri="{FF2B5EF4-FFF2-40B4-BE49-F238E27FC236}">
                <a16:creationId xmlns:a16="http://schemas.microsoft.com/office/drawing/2014/main" id="{B025EF8C-70F9-1243-835E-73648C81A57F}"/>
              </a:ext>
            </a:extLst>
          </p:cNvPr>
          <p:cNvSpPr/>
          <p:nvPr/>
        </p:nvSpPr>
        <p:spPr>
          <a:xfrm>
            <a:off x="1456558" y="3861500"/>
            <a:ext cx="973167" cy="651422"/>
          </a:xfrm>
          <a:custGeom>
            <a:avLst/>
            <a:gdLst>
              <a:gd name="connsiteX0" fmla="*/ 148948 w 926746"/>
              <a:gd name="connsiteY0" fmla="*/ 1353560 h 1360255"/>
              <a:gd name="connsiteX1" fmla="*/ 7799 w 926746"/>
              <a:gd name="connsiteY1" fmla="*/ 1243096 h 1360255"/>
              <a:gd name="connsiteX2" fmla="*/ 50758 w 926746"/>
              <a:gd name="connsiteY2" fmla="*/ 960798 h 1360255"/>
              <a:gd name="connsiteX3" fmla="*/ 320782 w 926746"/>
              <a:gd name="connsiteY3" fmla="*/ 838059 h 1360255"/>
              <a:gd name="connsiteX4" fmla="*/ 363740 w 926746"/>
              <a:gd name="connsiteY4" fmla="*/ 46398 h 1360255"/>
              <a:gd name="connsiteX5" fmla="*/ 688997 w 926746"/>
              <a:gd name="connsiteY5" fmla="*/ 113904 h 1360255"/>
              <a:gd name="connsiteX6" fmla="*/ 682860 w 926746"/>
              <a:gd name="connsiteY6" fmla="*/ 285737 h 1360255"/>
              <a:gd name="connsiteX7" fmla="*/ 885378 w 926746"/>
              <a:gd name="connsiteY7" fmla="*/ 310285 h 1360255"/>
              <a:gd name="connsiteX8" fmla="*/ 879241 w 926746"/>
              <a:gd name="connsiteY8" fmla="*/ 739869 h 1360255"/>
              <a:gd name="connsiteX9" fmla="*/ 388288 w 926746"/>
              <a:gd name="connsiteY9" fmla="*/ 1267643 h 1360255"/>
              <a:gd name="connsiteX10" fmla="*/ 326919 w 926746"/>
              <a:gd name="connsiteY10" fmla="*/ 1341286 h 1360255"/>
              <a:gd name="connsiteX11" fmla="*/ 148948 w 926746"/>
              <a:gd name="connsiteY11" fmla="*/ 1353560 h 136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746" h="1360255">
                <a:moveTo>
                  <a:pt x="148948" y="1353560"/>
                </a:moveTo>
                <a:cubicBezTo>
                  <a:pt x="95761" y="1337195"/>
                  <a:pt x="24164" y="1308556"/>
                  <a:pt x="7799" y="1243096"/>
                </a:cubicBezTo>
                <a:cubicBezTo>
                  <a:pt x="-8566" y="1177636"/>
                  <a:pt x="-1406" y="1028304"/>
                  <a:pt x="50758" y="960798"/>
                </a:cubicBezTo>
                <a:cubicBezTo>
                  <a:pt x="102922" y="893292"/>
                  <a:pt x="268618" y="990459"/>
                  <a:pt x="320782" y="838059"/>
                </a:cubicBezTo>
                <a:cubicBezTo>
                  <a:pt x="372946" y="685659"/>
                  <a:pt x="302371" y="167091"/>
                  <a:pt x="363740" y="46398"/>
                </a:cubicBezTo>
                <a:cubicBezTo>
                  <a:pt x="425109" y="-74295"/>
                  <a:pt x="635810" y="74014"/>
                  <a:pt x="688997" y="113904"/>
                </a:cubicBezTo>
                <a:cubicBezTo>
                  <a:pt x="742184" y="153794"/>
                  <a:pt x="650130" y="253007"/>
                  <a:pt x="682860" y="285737"/>
                </a:cubicBezTo>
                <a:cubicBezTo>
                  <a:pt x="715590" y="318467"/>
                  <a:pt x="852648" y="234596"/>
                  <a:pt x="885378" y="310285"/>
                </a:cubicBezTo>
                <a:cubicBezTo>
                  <a:pt x="918108" y="385974"/>
                  <a:pt x="962089" y="580309"/>
                  <a:pt x="879241" y="739869"/>
                </a:cubicBezTo>
                <a:cubicBezTo>
                  <a:pt x="796393" y="899429"/>
                  <a:pt x="480341" y="1167407"/>
                  <a:pt x="388288" y="1267643"/>
                </a:cubicBezTo>
                <a:cubicBezTo>
                  <a:pt x="296235" y="1367879"/>
                  <a:pt x="371923" y="1330035"/>
                  <a:pt x="326919" y="1341286"/>
                </a:cubicBezTo>
                <a:cubicBezTo>
                  <a:pt x="281915" y="1352537"/>
                  <a:pt x="202135" y="1369925"/>
                  <a:pt x="148948" y="135356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D51C743E-B0D2-2247-81AE-D562021819E8}"/>
              </a:ext>
            </a:extLst>
          </p:cNvPr>
          <p:cNvSpPr/>
          <p:nvPr/>
        </p:nvSpPr>
        <p:spPr>
          <a:xfrm>
            <a:off x="4026377" y="6164679"/>
            <a:ext cx="33351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35 tiondelar dividerat med 5 är 7 tiondelar. 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178A9066-D8D5-6045-82DE-0E377D8132B8}"/>
              </a:ext>
            </a:extLst>
          </p:cNvPr>
          <p:cNvSpPr/>
          <p:nvPr/>
        </p:nvSpPr>
        <p:spPr>
          <a:xfrm>
            <a:off x="4026377" y="5641923"/>
            <a:ext cx="33351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 med decimaltecknet när du passerar.</a:t>
            </a: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AB2B6BB0-EDB7-6B47-848B-77AC4512F7C4}"/>
              </a:ext>
            </a:extLst>
          </p:cNvPr>
          <p:cNvGrpSpPr/>
          <p:nvPr/>
        </p:nvGrpSpPr>
        <p:grpSpPr>
          <a:xfrm>
            <a:off x="476652" y="5389523"/>
            <a:ext cx="3125207" cy="1138773"/>
            <a:chOff x="660572" y="5313573"/>
            <a:chExt cx="3125207" cy="1138773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BF1679CE-9E92-2043-B966-069494BBBFA3}"/>
                </a:ext>
              </a:extLst>
            </p:cNvPr>
            <p:cNvSpPr/>
            <p:nvPr/>
          </p:nvSpPr>
          <p:spPr>
            <a:xfrm>
              <a:off x="660572" y="5313573"/>
              <a:ext cx="2997027" cy="113877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För att kontrollera kan vi använda överslagsräkning:</a:t>
              </a:r>
            </a:p>
            <a:p>
              <a:endParaRPr lang="sv-SE" sz="1400" dirty="0"/>
            </a:p>
            <a:p>
              <a:endParaRPr lang="sv-SE" sz="1200" dirty="0"/>
            </a:p>
            <a:p>
              <a:endParaRPr lang="sv-SE" sz="1400" dirty="0"/>
            </a:p>
          </p:txBody>
        </p:sp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6EF79F81-9680-5C41-B031-CDCE2F9F4054}"/>
                </a:ext>
              </a:extLst>
            </p:cNvPr>
            <p:cNvGrpSpPr/>
            <p:nvPr/>
          </p:nvGrpSpPr>
          <p:grpSpPr>
            <a:xfrm>
              <a:off x="1436421" y="5795811"/>
              <a:ext cx="1043438" cy="537750"/>
              <a:chOff x="2209520" y="2776858"/>
              <a:chExt cx="1043438" cy="537750"/>
            </a:xfrm>
          </p:grpSpPr>
          <p:grpSp>
            <p:nvGrpSpPr>
              <p:cNvPr id="60" name="Grupp 59">
                <a:extLst>
                  <a:ext uri="{FF2B5EF4-FFF2-40B4-BE49-F238E27FC236}">
                    <a16:creationId xmlns:a16="http://schemas.microsoft.com/office/drawing/2014/main" id="{72B0201A-4985-4D4B-A693-06EBC7D20B78}"/>
                  </a:ext>
                </a:extLst>
              </p:cNvPr>
              <p:cNvGrpSpPr/>
              <p:nvPr/>
            </p:nvGrpSpPr>
            <p:grpSpPr>
              <a:xfrm>
                <a:off x="2209520" y="2776858"/>
                <a:ext cx="1043438" cy="537750"/>
                <a:chOff x="2277407" y="743753"/>
                <a:chExt cx="1043438" cy="537750"/>
              </a:xfrm>
            </p:grpSpPr>
            <p:sp>
              <p:nvSpPr>
                <p:cNvPr id="75" name="Rektangel 74">
                  <a:extLst>
                    <a:ext uri="{FF2B5EF4-FFF2-40B4-BE49-F238E27FC236}">
                      <a16:creationId xmlns:a16="http://schemas.microsoft.com/office/drawing/2014/main" id="{5CBE8361-0AAF-4946-BF1F-F1ADCC19F0F9}"/>
                    </a:ext>
                  </a:extLst>
                </p:cNvPr>
                <p:cNvSpPr/>
                <p:nvPr/>
              </p:nvSpPr>
              <p:spPr>
                <a:xfrm>
                  <a:off x="2277407" y="743753"/>
                  <a:ext cx="104343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>
                      <a:solidFill>
                        <a:srgbClr val="C00000"/>
                      </a:solidFill>
                      <a:latin typeface="+mn-lt"/>
                    </a:rPr>
                    <a:t>100</a:t>
                  </a:r>
                </a:p>
              </p:txBody>
            </p:sp>
            <p:cxnSp>
              <p:nvCxnSpPr>
                <p:cNvPr id="76" name="Rak 75">
                  <a:extLst>
                    <a:ext uri="{FF2B5EF4-FFF2-40B4-BE49-F238E27FC236}">
                      <a16:creationId xmlns:a16="http://schemas.microsoft.com/office/drawing/2014/main" id="{C770B4A4-0B41-7F4C-A8FC-8E56A626AD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9087" y="1014104"/>
                  <a:ext cx="244117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7" name="Rektangel 76">
                  <a:extLst>
                    <a:ext uri="{FF2B5EF4-FFF2-40B4-BE49-F238E27FC236}">
                      <a16:creationId xmlns:a16="http://schemas.microsoft.com/office/drawing/2014/main" id="{851DC140-D029-0F43-A523-1A9511983C90}"/>
                    </a:ext>
                  </a:extLst>
                </p:cNvPr>
                <p:cNvSpPr/>
                <p:nvPr/>
              </p:nvSpPr>
              <p:spPr>
                <a:xfrm>
                  <a:off x="2362801" y="973726"/>
                  <a:ext cx="28184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>
                      <a:solidFill>
                        <a:srgbClr val="C00000"/>
                      </a:solidFill>
                      <a:latin typeface="+mn-lt"/>
                    </a:rPr>
                    <a:t>5</a:t>
                  </a:r>
                </a:p>
              </p:txBody>
            </p:sp>
          </p:grpSp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31337778-BC7E-0143-8AC0-7F5305B44F66}"/>
                  </a:ext>
                </a:extLst>
              </p:cNvPr>
              <p:cNvSpPr/>
              <p:nvPr/>
            </p:nvSpPr>
            <p:spPr>
              <a:xfrm>
                <a:off x="2492088" y="2885129"/>
                <a:ext cx="28184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>
                    <a:solidFill>
                      <a:srgbClr val="C00000"/>
                    </a:solidFill>
                    <a:latin typeface="+mn-lt"/>
                  </a:rPr>
                  <a:t>=</a:t>
                </a:r>
              </a:p>
            </p:txBody>
          </p:sp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BC627D6B-2992-EE47-BAA6-366CD3CF7ADE}"/>
                  </a:ext>
                </a:extLst>
              </p:cNvPr>
              <p:cNvSpPr/>
              <p:nvPr/>
            </p:nvSpPr>
            <p:spPr>
              <a:xfrm>
                <a:off x="2620512" y="2882604"/>
                <a:ext cx="39788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>
                    <a:solidFill>
                      <a:srgbClr val="C00000"/>
                    </a:solidFill>
                    <a:latin typeface="+mn-lt"/>
                  </a:rPr>
                  <a:t>20</a:t>
                </a:r>
              </a:p>
            </p:txBody>
          </p:sp>
        </p:grpSp>
        <p:sp>
          <p:nvSpPr>
            <p:cNvPr id="80" name="Rektangel 79">
              <a:extLst>
                <a:ext uri="{FF2B5EF4-FFF2-40B4-BE49-F238E27FC236}">
                  <a16:creationId xmlns:a16="http://schemas.microsoft.com/office/drawing/2014/main" id="{5185FB9D-01BF-4541-85CA-59190B33670F}"/>
                </a:ext>
              </a:extLst>
            </p:cNvPr>
            <p:cNvSpPr/>
            <p:nvPr/>
          </p:nvSpPr>
          <p:spPr>
            <a:xfrm>
              <a:off x="688843" y="5900871"/>
              <a:ext cx="89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latin typeface="+mn-lt"/>
                </a:rPr>
                <a:t>Eftersom</a:t>
              </a:r>
            </a:p>
          </p:txBody>
        </p:sp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09BC29BF-93D3-3940-A25B-3B93EFFBA45D}"/>
                </a:ext>
              </a:extLst>
            </p:cNvPr>
            <p:cNvSpPr/>
            <p:nvPr/>
          </p:nvSpPr>
          <p:spPr>
            <a:xfrm>
              <a:off x="2110071" y="5899032"/>
              <a:ext cx="16757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latin typeface="+mn-lt"/>
                </a:rPr>
                <a:t>så är svaret rimligt.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341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7" grpId="0"/>
      <p:bldP spid="18" grpId="0"/>
      <p:bldP spid="20" grpId="0" animBg="1"/>
      <p:bldP spid="20" grpId="1" animBg="1"/>
      <p:bldP spid="22" grpId="0"/>
      <p:bldP spid="23" grpId="0"/>
      <p:bldP spid="24" grpId="0"/>
      <p:bldP spid="40" grpId="0"/>
      <p:bldP spid="44" grpId="0" animBg="1"/>
      <p:bldP spid="44" grpId="1" animBg="1"/>
      <p:bldP spid="45" grpId="0" animBg="1"/>
      <p:bldP spid="46" grpId="0" animBg="1"/>
      <p:bldP spid="49" grpId="0" animBg="1"/>
      <p:bldP spid="50" grpId="0"/>
      <p:bldP spid="61" grpId="0"/>
      <p:bldP spid="62" grpId="0"/>
      <p:bldP spid="64" grpId="0" animBg="1"/>
      <p:bldP spid="64" grpId="1" animBg="1"/>
      <p:bldP spid="65" grpId="0"/>
      <p:bldP spid="66" grpId="0"/>
      <p:bldP spid="67" grpId="0"/>
      <p:bldP spid="68" grpId="0"/>
      <p:bldP spid="70" grpId="0" animBg="1"/>
      <p:bldP spid="71" grpId="0" animBg="1"/>
      <p:bldP spid="72" grpId="0" animBg="1"/>
      <p:bldP spid="72" grpId="1" animBg="1"/>
      <p:bldP spid="73" grpId="0"/>
      <p:bldP spid="74" grpId="0" animBg="1"/>
      <p:bldP spid="51" grpId="0" animBg="1"/>
      <p:bldP spid="51" grpId="1" animBg="1"/>
      <p:bldP spid="52" grpId="0" animBg="1"/>
      <p:bldP spid="53" grpId="0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4A85F5B-9B94-D444-AF78-4D4E12B21731}"/>
              </a:ext>
            </a:extLst>
          </p:cNvPr>
          <p:cNvSpPr/>
          <p:nvPr/>
        </p:nvSpPr>
        <p:spPr>
          <a:xfrm>
            <a:off x="325925" y="410279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4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EB3BE8-A765-E24D-944F-2C4E88BDD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801" y="357164"/>
            <a:ext cx="1161498" cy="384895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B2D9D8EE-D63A-E940-9665-1B1787CE5D26}"/>
              </a:ext>
            </a:extLst>
          </p:cNvPr>
          <p:cNvGrpSpPr/>
          <p:nvPr/>
        </p:nvGrpSpPr>
        <p:grpSpPr>
          <a:xfrm>
            <a:off x="2588553" y="269194"/>
            <a:ext cx="1043438" cy="790897"/>
            <a:chOff x="2277407" y="743753"/>
            <a:chExt cx="1043438" cy="790897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D7657EDA-6032-5741-8047-D5FA8FBE7979}"/>
                </a:ext>
              </a:extLst>
            </p:cNvPr>
            <p:cNvSpPr/>
            <p:nvPr/>
          </p:nvSpPr>
          <p:spPr>
            <a:xfrm>
              <a:off x="2277407" y="743753"/>
              <a:ext cx="10434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1,38</a:t>
              </a:r>
            </a:p>
          </p:txBody>
        </p:sp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AB8FB290-36B8-5B4D-81B3-50747825C299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53241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3622FBDB-12C8-0042-A7B2-049D0AC8B262}"/>
                </a:ext>
              </a:extLst>
            </p:cNvPr>
            <p:cNvSpPr/>
            <p:nvPr/>
          </p:nvSpPr>
          <p:spPr>
            <a:xfrm>
              <a:off x="2494368" y="1072985"/>
              <a:ext cx="28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3</a:t>
              </a:r>
            </a:p>
          </p:txBody>
        </p:sp>
      </p:grpSp>
      <p:sp>
        <p:nvSpPr>
          <p:cNvPr id="49" name="Rektangel 48">
            <a:extLst>
              <a:ext uri="{FF2B5EF4-FFF2-40B4-BE49-F238E27FC236}">
                <a16:creationId xmlns:a16="http://schemas.microsoft.com/office/drawing/2014/main" id="{80C0A119-C6EF-F742-971A-9F4DC66F269B}"/>
              </a:ext>
            </a:extLst>
          </p:cNvPr>
          <p:cNvSpPr/>
          <p:nvPr/>
        </p:nvSpPr>
        <p:spPr>
          <a:xfrm>
            <a:off x="4019541" y="1287557"/>
            <a:ext cx="27264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ental dividerat med 3 är 0 ental.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8416512-1F07-AD46-A13D-DE2557B0D843}"/>
              </a:ext>
            </a:extLst>
          </p:cNvPr>
          <p:cNvSpPr/>
          <p:nvPr/>
        </p:nvSpPr>
        <p:spPr>
          <a:xfrm>
            <a:off x="1120410" y="1811814"/>
            <a:ext cx="147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1 , 3 8 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C65C8E06-AE2D-F84D-86B5-A73E986DB397}"/>
              </a:ext>
            </a:extLst>
          </p:cNvPr>
          <p:cNvSpPr/>
          <p:nvPr/>
        </p:nvSpPr>
        <p:spPr>
          <a:xfrm>
            <a:off x="1422351" y="2116438"/>
            <a:ext cx="57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cxnSp>
        <p:nvCxnSpPr>
          <p:cNvPr id="63" name="Rak 62">
            <a:extLst>
              <a:ext uri="{FF2B5EF4-FFF2-40B4-BE49-F238E27FC236}">
                <a16:creationId xmlns:a16="http://schemas.microsoft.com/office/drawing/2014/main" id="{611E5D99-A1D5-8640-980F-C11CFEF1A4EC}"/>
              </a:ext>
            </a:extLst>
          </p:cNvPr>
          <p:cNvCxnSpPr>
            <a:cxnSpLocks/>
          </p:cNvCxnSpPr>
          <p:nvPr/>
        </p:nvCxnSpPr>
        <p:spPr>
          <a:xfrm flipV="1">
            <a:off x="1116993" y="2189190"/>
            <a:ext cx="952214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llips 63">
            <a:extLst>
              <a:ext uri="{FF2B5EF4-FFF2-40B4-BE49-F238E27FC236}">
                <a16:creationId xmlns:a16="http://schemas.microsoft.com/office/drawing/2014/main" id="{0DA1DE14-9C6E-1643-8DEF-5A467B7834D7}"/>
              </a:ext>
            </a:extLst>
          </p:cNvPr>
          <p:cNvSpPr/>
          <p:nvPr/>
        </p:nvSpPr>
        <p:spPr>
          <a:xfrm rot="19314578">
            <a:off x="1243753" y="1826142"/>
            <a:ext cx="382020" cy="74881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B76DBE9F-FA8D-5B4D-BD28-BCA6BE2C40D3}"/>
              </a:ext>
            </a:extLst>
          </p:cNvPr>
          <p:cNvSpPr/>
          <p:nvPr/>
        </p:nvSpPr>
        <p:spPr>
          <a:xfrm>
            <a:off x="2306230" y="1941563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C0989FB1-B9F3-5C4C-B564-E3FA17AF546D}"/>
              </a:ext>
            </a:extLst>
          </p:cNvPr>
          <p:cNvSpPr/>
          <p:nvPr/>
        </p:nvSpPr>
        <p:spPr>
          <a:xfrm>
            <a:off x="2485726" y="193903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D7567850-06E7-504A-8C68-626D95CF149B}"/>
              </a:ext>
            </a:extLst>
          </p:cNvPr>
          <p:cNvSpPr/>
          <p:nvPr/>
        </p:nvSpPr>
        <p:spPr>
          <a:xfrm>
            <a:off x="2065066" y="193903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=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B75E1A24-9F86-6A42-8DF6-923498C7DFF7}"/>
              </a:ext>
            </a:extLst>
          </p:cNvPr>
          <p:cNvSpPr/>
          <p:nvPr/>
        </p:nvSpPr>
        <p:spPr>
          <a:xfrm>
            <a:off x="1387182" y="1716311"/>
            <a:ext cx="281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Bradley Hand" pitchFamily="2" charset="77"/>
              </a:rPr>
              <a:t>1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49A3E940-6972-4E43-A65C-9A0BC23CB934}"/>
              </a:ext>
            </a:extLst>
          </p:cNvPr>
          <p:cNvSpPr/>
          <p:nvPr/>
        </p:nvSpPr>
        <p:spPr>
          <a:xfrm>
            <a:off x="4026377" y="3099430"/>
            <a:ext cx="392378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Resten är 1 och det skriver vi som minnessiffra. 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75BD863F-1D3B-324D-B45A-3D15D6B70F9B}"/>
              </a:ext>
            </a:extLst>
          </p:cNvPr>
          <p:cNvSpPr/>
          <p:nvPr/>
        </p:nvSpPr>
        <p:spPr>
          <a:xfrm>
            <a:off x="4026377" y="2743738"/>
            <a:ext cx="392378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13 tiondelar dividerat med 3 är 4 hela tiondelar. 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FF55A44E-FB2B-CA45-B5BA-7F9BD0E6FB1C}"/>
              </a:ext>
            </a:extLst>
          </p:cNvPr>
          <p:cNvSpPr/>
          <p:nvPr/>
        </p:nvSpPr>
        <p:spPr>
          <a:xfrm>
            <a:off x="2578183" y="1929763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4323A819-FC09-EF4B-92B6-61DFBA7C7BA0}"/>
              </a:ext>
            </a:extLst>
          </p:cNvPr>
          <p:cNvSpPr/>
          <p:nvPr/>
        </p:nvSpPr>
        <p:spPr>
          <a:xfrm>
            <a:off x="2794137" y="1956693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55" name="Frihandsfigur 54">
            <a:extLst>
              <a:ext uri="{FF2B5EF4-FFF2-40B4-BE49-F238E27FC236}">
                <a16:creationId xmlns:a16="http://schemas.microsoft.com/office/drawing/2014/main" id="{B35F9E91-D047-1044-8B87-0F0277A802F7}"/>
              </a:ext>
            </a:extLst>
          </p:cNvPr>
          <p:cNvSpPr/>
          <p:nvPr/>
        </p:nvSpPr>
        <p:spPr>
          <a:xfrm rot="1424505">
            <a:off x="1274486" y="1796191"/>
            <a:ext cx="500814" cy="641919"/>
          </a:xfrm>
          <a:custGeom>
            <a:avLst/>
            <a:gdLst>
              <a:gd name="connsiteX0" fmla="*/ 622513 w 952194"/>
              <a:gd name="connsiteY0" fmla="*/ 1183209 h 1259547"/>
              <a:gd name="connsiteX1" fmla="*/ 936838 w 952194"/>
              <a:gd name="connsiteY1" fmla="*/ 1061765 h 1259547"/>
              <a:gd name="connsiteX2" fmla="*/ 808251 w 952194"/>
              <a:gd name="connsiteY2" fmla="*/ 104503 h 1259547"/>
              <a:gd name="connsiteX3" fmla="*/ 1007 w 952194"/>
              <a:gd name="connsiteY3" fmla="*/ 147365 h 1259547"/>
              <a:gd name="connsiteX4" fmla="*/ 622513 w 952194"/>
              <a:gd name="connsiteY4" fmla="*/ 1183209 h 12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94" h="1259547">
                <a:moveTo>
                  <a:pt x="622513" y="1183209"/>
                </a:moveTo>
                <a:cubicBezTo>
                  <a:pt x="778485" y="1335609"/>
                  <a:pt x="905882" y="1241549"/>
                  <a:pt x="936838" y="1061765"/>
                </a:cubicBezTo>
                <a:cubicBezTo>
                  <a:pt x="967794" y="881981"/>
                  <a:pt x="964223" y="256903"/>
                  <a:pt x="808251" y="104503"/>
                </a:cubicBezTo>
                <a:cubicBezTo>
                  <a:pt x="652279" y="-47897"/>
                  <a:pt x="27201" y="-33610"/>
                  <a:pt x="1007" y="147365"/>
                </a:cubicBezTo>
                <a:cubicBezTo>
                  <a:pt x="-25187" y="328340"/>
                  <a:pt x="466541" y="1030809"/>
                  <a:pt x="622513" y="1183209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Frihandsfigur 55">
            <a:extLst>
              <a:ext uri="{FF2B5EF4-FFF2-40B4-BE49-F238E27FC236}">
                <a16:creationId xmlns:a16="http://schemas.microsoft.com/office/drawing/2014/main" id="{B025EF8C-70F9-1243-835E-73648C81A57F}"/>
              </a:ext>
            </a:extLst>
          </p:cNvPr>
          <p:cNvSpPr/>
          <p:nvPr/>
        </p:nvSpPr>
        <p:spPr>
          <a:xfrm>
            <a:off x="1455815" y="1750616"/>
            <a:ext cx="624464" cy="725631"/>
          </a:xfrm>
          <a:custGeom>
            <a:avLst/>
            <a:gdLst>
              <a:gd name="connsiteX0" fmla="*/ 148948 w 926746"/>
              <a:gd name="connsiteY0" fmla="*/ 1353560 h 1360255"/>
              <a:gd name="connsiteX1" fmla="*/ 7799 w 926746"/>
              <a:gd name="connsiteY1" fmla="*/ 1243096 h 1360255"/>
              <a:gd name="connsiteX2" fmla="*/ 50758 w 926746"/>
              <a:gd name="connsiteY2" fmla="*/ 960798 h 1360255"/>
              <a:gd name="connsiteX3" fmla="*/ 320782 w 926746"/>
              <a:gd name="connsiteY3" fmla="*/ 838059 h 1360255"/>
              <a:gd name="connsiteX4" fmla="*/ 363740 w 926746"/>
              <a:gd name="connsiteY4" fmla="*/ 46398 h 1360255"/>
              <a:gd name="connsiteX5" fmla="*/ 688997 w 926746"/>
              <a:gd name="connsiteY5" fmla="*/ 113904 h 1360255"/>
              <a:gd name="connsiteX6" fmla="*/ 682860 w 926746"/>
              <a:gd name="connsiteY6" fmla="*/ 285737 h 1360255"/>
              <a:gd name="connsiteX7" fmla="*/ 885378 w 926746"/>
              <a:gd name="connsiteY7" fmla="*/ 310285 h 1360255"/>
              <a:gd name="connsiteX8" fmla="*/ 879241 w 926746"/>
              <a:gd name="connsiteY8" fmla="*/ 739869 h 1360255"/>
              <a:gd name="connsiteX9" fmla="*/ 388288 w 926746"/>
              <a:gd name="connsiteY9" fmla="*/ 1267643 h 1360255"/>
              <a:gd name="connsiteX10" fmla="*/ 326919 w 926746"/>
              <a:gd name="connsiteY10" fmla="*/ 1341286 h 1360255"/>
              <a:gd name="connsiteX11" fmla="*/ 148948 w 926746"/>
              <a:gd name="connsiteY11" fmla="*/ 1353560 h 136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746" h="1360255">
                <a:moveTo>
                  <a:pt x="148948" y="1353560"/>
                </a:moveTo>
                <a:cubicBezTo>
                  <a:pt x="95761" y="1337195"/>
                  <a:pt x="24164" y="1308556"/>
                  <a:pt x="7799" y="1243096"/>
                </a:cubicBezTo>
                <a:cubicBezTo>
                  <a:pt x="-8566" y="1177636"/>
                  <a:pt x="-1406" y="1028304"/>
                  <a:pt x="50758" y="960798"/>
                </a:cubicBezTo>
                <a:cubicBezTo>
                  <a:pt x="102922" y="893292"/>
                  <a:pt x="268618" y="990459"/>
                  <a:pt x="320782" y="838059"/>
                </a:cubicBezTo>
                <a:cubicBezTo>
                  <a:pt x="372946" y="685659"/>
                  <a:pt x="302371" y="167091"/>
                  <a:pt x="363740" y="46398"/>
                </a:cubicBezTo>
                <a:cubicBezTo>
                  <a:pt x="425109" y="-74295"/>
                  <a:pt x="635810" y="74014"/>
                  <a:pt x="688997" y="113904"/>
                </a:cubicBezTo>
                <a:cubicBezTo>
                  <a:pt x="742184" y="153794"/>
                  <a:pt x="650130" y="253007"/>
                  <a:pt x="682860" y="285737"/>
                </a:cubicBezTo>
                <a:cubicBezTo>
                  <a:pt x="715590" y="318467"/>
                  <a:pt x="852648" y="234596"/>
                  <a:pt x="885378" y="310285"/>
                </a:cubicBezTo>
                <a:cubicBezTo>
                  <a:pt x="918108" y="385974"/>
                  <a:pt x="962089" y="580309"/>
                  <a:pt x="879241" y="739869"/>
                </a:cubicBezTo>
                <a:cubicBezTo>
                  <a:pt x="796393" y="899429"/>
                  <a:pt x="480341" y="1167407"/>
                  <a:pt x="388288" y="1267643"/>
                </a:cubicBezTo>
                <a:cubicBezTo>
                  <a:pt x="296235" y="1367879"/>
                  <a:pt x="371923" y="1330035"/>
                  <a:pt x="326919" y="1341286"/>
                </a:cubicBezTo>
                <a:cubicBezTo>
                  <a:pt x="281915" y="1352537"/>
                  <a:pt x="202135" y="1369925"/>
                  <a:pt x="148948" y="135356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D51C743E-B0D2-2247-81AE-D562021819E8}"/>
              </a:ext>
            </a:extLst>
          </p:cNvPr>
          <p:cNvSpPr/>
          <p:nvPr/>
        </p:nvSpPr>
        <p:spPr>
          <a:xfrm>
            <a:off x="4026377" y="3660169"/>
            <a:ext cx="392378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18 hundradelar dividerat med 3 är 6 hundradelar. 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178A9066-D8D5-6045-82DE-0E377D8132B8}"/>
              </a:ext>
            </a:extLst>
          </p:cNvPr>
          <p:cNvSpPr/>
          <p:nvPr/>
        </p:nvSpPr>
        <p:spPr>
          <a:xfrm>
            <a:off x="4019541" y="2203988"/>
            <a:ext cx="33351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 med decimaltecknet när du passerar.</a:t>
            </a: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AB2B6BB0-EDB7-6B47-848B-77AC4512F7C4}"/>
              </a:ext>
            </a:extLst>
          </p:cNvPr>
          <p:cNvGrpSpPr/>
          <p:nvPr/>
        </p:nvGrpSpPr>
        <p:grpSpPr>
          <a:xfrm>
            <a:off x="389982" y="3460081"/>
            <a:ext cx="3125207" cy="1138773"/>
            <a:chOff x="660572" y="5313573"/>
            <a:chExt cx="3125207" cy="1138773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BF1679CE-9E92-2043-B966-069494BBBFA3}"/>
                </a:ext>
              </a:extLst>
            </p:cNvPr>
            <p:cNvSpPr/>
            <p:nvPr/>
          </p:nvSpPr>
          <p:spPr>
            <a:xfrm>
              <a:off x="660572" y="5313573"/>
              <a:ext cx="2997027" cy="113877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För att kontrollera kan vi använda överslagsräkning:</a:t>
              </a:r>
            </a:p>
            <a:p>
              <a:endParaRPr lang="sv-SE" sz="1400" dirty="0"/>
            </a:p>
            <a:p>
              <a:endParaRPr lang="sv-SE" sz="1200" dirty="0"/>
            </a:p>
            <a:p>
              <a:endParaRPr lang="sv-SE" sz="1400" dirty="0"/>
            </a:p>
          </p:txBody>
        </p:sp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6EF79F81-9680-5C41-B031-CDCE2F9F4054}"/>
                </a:ext>
              </a:extLst>
            </p:cNvPr>
            <p:cNvGrpSpPr/>
            <p:nvPr/>
          </p:nvGrpSpPr>
          <p:grpSpPr>
            <a:xfrm>
              <a:off x="1436421" y="5795811"/>
              <a:ext cx="1043438" cy="537750"/>
              <a:chOff x="2209520" y="2776858"/>
              <a:chExt cx="1043438" cy="537750"/>
            </a:xfrm>
          </p:grpSpPr>
          <p:grpSp>
            <p:nvGrpSpPr>
              <p:cNvPr id="60" name="Grupp 59">
                <a:extLst>
                  <a:ext uri="{FF2B5EF4-FFF2-40B4-BE49-F238E27FC236}">
                    <a16:creationId xmlns:a16="http://schemas.microsoft.com/office/drawing/2014/main" id="{72B0201A-4985-4D4B-A693-06EBC7D20B78}"/>
                  </a:ext>
                </a:extLst>
              </p:cNvPr>
              <p:cNvGrpSpPr/>
              <p:nvPr/>
            </p:nvGrpSpPr>
            <p:grpSpPr>
              <a:xfrm>
                <a:off x="2209520" y="2776858"/>
                <a:ext cx="1043438" cy="537750"/>
                <a:chOff x="2277407" y="743753"/>
                <a:chExt cx="1043438" cy="537750"/>
              </a:xfrm>
            </p:grpSpPr>
            <p:sp>
              <p:nvSpPr>
                <p:cNvPr id="75" name="Rektangel 74">
                  <a:extLst>
                    <a:ext uri="{FF2B5EF4-FFF2-40B4-BE49-F238E27FC236}">
                      <a16:creationId xmlns:a16="http://schemas.microsoft.com/office/drawing/2014/main" id="{5CBE8361-0AAF-4946-BF1F-F1ADCC19F0F9}"/>
                    </a:ext>
                  </a:extLst>
                </p:cNvPr>
                <p:cNvSpPr/>
                <p:nvPr/>
              </p:nvSpPr>
              <p:spPr>
                <a:xfrm>
                  <a:off x="2277407" y="743753"/>
                  <a:ext cx="104343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>
                      <a:solidFill>
                        <a:srgbClr val="C00000"/>
                      </a:solidFill>
                      <a:latin typeface="+mn-lt"/>
                    </a:rPr>
                    <a:t>1,2</a:t>
                  </a:r>
                </a:p>
              </p:txBody>
            </p:sp>
            <p:cxnSp>
              <p:nvCxnSpPr>
                <p:cNvPr id="76" name="Rak 75">
                  <a:extLst>
                    <a:ext uri="{FF2B5EF4-FFF2-40B4-BE49-F238E27FC236}">
                      <a16:creationId xmlns:a16="http://schemas.microsoft.com/office/drawing/2014/main" id="{C770B4A4-0B41-7F4C-A8FC-8E56A626AD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9087" y="1014104"/>
                  <a:ext cx="244117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7" name="Rektangel 76">
                  <a:extLst>
                    <a:ext uri="{FF2B5EF4-FFF2-40B4-BE49-F238E27FC236}">
                      <a16:creationId xmlns:a16="http://schemas.microsoft.com/office/drawing/2014/main" id="{851DC140-D029-0F43-A523-1A9511983C90}"/>
                    </a:ext>
                  </a:extLst>
                </p:cNvPr>
                <p:cNvSpPr/>
                <p:nvPr/>
              </p:nvSpPr>
              <p:spPr>
                <a:xfrm>
                  <a:off x="2362801" y="973726"/>
                  <a:ext cx="28184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>
                      <a:solidFill>
                        <a:srgbClr val="C00000"/>
                      </a:solidFill>
                      <a:latin typeface="+mn-lt"/>
                    </a:rPr>
                    <a:t>3</a:t>
                  </a:r>
                </a:p>
              </p:txBody>
            </p:sp>
          </p:grpSp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31337778-BC7E-0143-8AC0-7F5305B44F66}"/>
                  </a:ext>
                </a:extLst>
              </p:cNvPr>
              <p:cNvSpPr/>
              <p:nvPr/>
            </p:nvSpPr>
            <p:spPr>
              <a:xfrm>
                <a:off x="2492088" y="2885129"/>
                <a:ext cx="28184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>
                    <a:solidFill>
                      <a:srgbClr val="C00000"/>
                    </a:solidFill>
                    <a:latin typeface="+mn-lt"/>
                  </a:rPr>
                  <a:t>=</a:t>
                </a:r>
              </a:p>
            </p:txBody>
          </p:sp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BC627D6B-2992-EE47-BAA6-366CD3CF7ADE}"/>
                  </a:ext>
                </a:extLst>
              </p:cNvPr>
              <p:cNvSpPr/>
              <p:nvPr/>
            </p:nvSpPr>
            <p:spPr>
              <a:xfrm>
                <a:off x="2611052" y="2891844"/>
                <a:ext cx="48256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>
                    <a:solidFill>
                      <a:srgbClr val="C00000"/>
                    </a:solidFill>
                    <a:latin typeface="+mn-lt"/>
                  </a:rPr>
                  <a:t>0,4</a:t>
                </a:r>
              </a:p>
            </p:txBody>
          </p:sp>
        </p:grpSp>
        <p:sp>
          <p:nvSpPr>
            <p:cNvPr id="80" name="Rektangel 79">
              <a:extLst>
                <a:ext uri="{FF2B5EF4-FFF2-40B4-BE49-F238E27FC236}">
                  <a16:creationId xmlns:a16="http://schemas.microsoft.com/office/drawing/2014/main" id="{5185FB9D-01BF-4541-85CA-59190B33670F}"/>
                </a:ext>
              </a:extLst>
            </p:cNvPr>
            <p:cNvSpPr/>
            <p:nvPr/>
          </p:nvSpPr>
          <p:spPr>
            <a:xfrm>
              <a:off x="688843" y="5900871"/>
              <a:ext cx="89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latin typeface="+mn-lt"/>
                </a:rPr>
                <a:t>Eftersom</a:t>
              </a:r>
            </a:p>
          </p:txBody>
        </p:sp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09BC29BF-93D3-3940-A25B-3B93EFFBA45D}"/>
                </a:ext>
              </a:extLst>
            </p:cNvPr>
            <p:cNvSpPr/>
            <p:nvPr/>
          </p:nvSpPr>
          <p:spPr>
            <a:xfrm>
              <a:off x="2110071" y="5899032"/>
              <a:ext cx="16757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latin typeface="+mn-lt"/>
                </a:rPr>
                <a:t>så är svaret rimligt.</a:t>
              </a:r>
            </a:p>
          </p:txBody>
        </p:sp>
      </p:grpSp>
      <p:sp>
        <p:nvSpPr>
          <p:cNvPr id="82" name="Rektangel 81">
            <a:extLst>
              <a:ext uri="{FF2B5EF4-FFF2-40B4-BE49-F238E27FC236}">
                <a16:creationId xmlns:a16="http://schemas.microsoft.com/office/drawing/2014/main" id="{BCEB517B-A623-5B49-95C3-1914F370CE7B}"/>
              </a:ext>
            </a:extLst>
          </p:cNvPr>
          <p:cNvSpPr/>
          <p:nvPr/>
        </p:nvSpPr>
        <p:spPr>
          <a:xfrm>
            <a:off x="1670738" y="1715289"/>
            <a:ext cx="281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Bradley Hand" pitchFamily="2" charset="77"/>
              </a:rPr>
              <a:t>1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83C438CD-4210-D946-A1E1-8355C34866D1}"/>
              </a:ext>
            </a:extLst>
          </p:cNvPr>
          <p:cNvSpPr/>
          <p:nvPr/>
        </p:nvSpPr>
        <p:spPr>
          <a:xfrm>
            <a:off x="4026377" y="1643249"/>
            <a:ext cx="392378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Resten är 1 och det skriver vi som minnessiffra. </a:t>
            </a:r>
          </a:p>
        </p:txBody>
      </p:sp>
    </p:spTree>
    <p:extLst>
      <p:ext uri="{BB962C8B-B14F-4D97-AF65-F5344CB8AC3E}">
        <p14:creationId xmlns:p14="http://schemas.microsoft.com/office/powerpoint/2010/main" val="35998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 animBg="1"/>
      <p:bldP spid="61" grpId="0"/>
      <p:bldP spid="62" grpId="0"/>
      <p:bldP spid="64" grpId="0" animBg="1"/>
      <p:bldP spid="64" grpId="1" animBg="1"/>
      <p:bldP spid="65" grpId="0"/>
      <p:bldP spid="66" grpId="0"/>
      <p:bldP spid="67" grpId="0"/>
      <p:bldP spid="68" grpId="0"/>
      <p:bldP spid="70" grpId="0" animBg="1"/>
      <p:bldP spid="71" grpId="0" animBg="1"/>
      <p:bldP spid="73" grpId="0"/>
      <p:bldP spid="53" grpId="0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82" grpId="0"/>
      <p:bldP spid="83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39214</TotalTime>
  <Words>676</Words>
  <Application>Microsoft Macintosh PowerPoint</Application>
  <PresentationFormat>Bildspel på skärmen (4:3)</PresentationFormat>
  <Paragraphs>146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Bradley Hand</vt:lpstr>
      <vt:lpstr>Calibri</vt:lpstr>
      <vt:lpstr>Helvetica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291</cp:revision>
  <dcterms:created xsi:type="dcterms:W3CDTF">2017-04-10T07:17:33Z</dcterms:created>
  <dcterms:modified xsi:type="dcterms:W3CDTF">2021-01-07T07:05:37Z</dcterms:modified>
</cp:coreProperties>
</file>