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73" r:id="rId2"/>
    <p:sldId id="374" r:id="rId3"/>
    <p:sldId id="363" r:id="rId4"/>
    <p:sldId id="375" r:id="rId5"/>
    <p:sldId id="376" r:id="rId6"/>
    <p:sldId id="364" r:id="rId7"/>
    <p:sldId id="377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99052" autoAdjust="0"/>
  </p:normalViewPr>
  <p:slideViewPr>
    <p:cSldViewPr snapToGrid="0" snapToObjects="1">
      <p:cViewPr varScale="1">
        <p:scale>
          <a:sx n="139" d="100"/>
          <a:sy n="139" d="100"/>
        </p:scale>
        <p:origin x="168" y="1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objekt 25">
            <a:extLst>
              <a:ext uri="{FF2B5EF4-FFF2-40B4-BE49-F238E27FC236}">
                <a16:creationId xmlns:a16="http://schemas.microsoft.com/office/drawing/2014/main" id="{6D504F3E-0CCB-F340-B641-F51E720C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8" y="3909440"/>
            <a:ext cx="8753595" cy="287959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46D51D0-91B5-B54E-9D7B-6E706223E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988" y="142341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43A8E90-C7F6-444E-9F24-A660BC4F8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88521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5.5		                            		  Omkrets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E0621C8-D42A-6C4F-91F2-7475F7EFDBF7}"/>
              </a:ext>
            </a:extLst>
          </p:cNvPr>
          <p:cNvSpPr/>
          <p:nvPr/>
        </p:nvSpPr>
        <p:spPr>
          <a:xfrm>
            <a:off x="316992" y="1182547"/>
            <a:ext cx="32516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i="1" dirty="0">
                <a:solidFill>
                  <a:srgbClr val="C00000"/>
                </a:solidFill>
              </a:rPr>
              <a:t>Parallella linjer </a:t>
            </a:r>
            <a:r>
              <a:rPr lang="sv-SE" sz="2000" dirty="0"/>
              <a:t>är linjer som aldrig korsar varandra.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70F3B28-6799-9C4F-B637-03B5317A6840}"/>
              </a:ext>
            </a:extLst>
          </p:cNvPr>
          <p:cNvSpPr/>
          <p:nvPr/>
        </p:nvSpPr>
        <p:spPr>
          <a:xfrm>
            <a:off x="3778161" y="590077"/>
            <a:ext cx="2140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Parallella linjer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776B4AE-AB19-CF46-B034-65C13994FEAC}"/>
              </a:ext>
            </a:extLst>
          </p:cNvPr>
          <p:cNvSpPr/>
          <p:nvPr/>
        </p:nvSpPr>
        <p:spPr>
          <a:xfrm>
            <a:off x="5805312" y="1183173"/>
            <a:ext cx="3360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Avståndet mellan två parallella linjer är alltid lika stort.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C153271-1C5D-1443-AA55-45B80473B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249" y="1289667"/>
            <a:ext cx="2140026" cy="73226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10F711A-E2BB-BF4F-AEB2-BB6BA9B93222}"/>
              </a:ext>
            </a:extLst>
          </p:cNvPr>
          <p:cNvSpPr/>
          <p:nvPr/>
        </p:nvSpPr>
        <p:spPr>
          <a:xfrm>
            <a:off x="3721607" y="2406591"/>
            <a:ext cx="2036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Månghörningar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CB698B2-FCA7-6540-8657-699200E8B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92" y="3989070"/>
            <a:ext cx="1639824" cy="3429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BBF2170-34A9-4B4A-9209-B39BFFC81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020" y="3968496"/>
            <a:ext cx="1639824" cy="3429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30AE2C6-8410-9C44-BEE1-94CBD190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190" y="4044170"/>
            <a:ext cx="1639824" cy="3429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598592C-0700-C64B-8722-574498E66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014" y="4044170"/>
            <a:ext cx="1639824" cy="3429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3B5B9AB-82A9-8F43-8572-8AD69E9F0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184" y="3950970"/>
            <a:ext cx="1639824" cy="3429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BC1185C4-6A63-2847-A993-F81FB4968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72" y="4396214"/>
            <a:ext cx="1502663" cy="78382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253B0C89-4731-3F40-9665-BCED1230C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724" y="4405316"/>
            <a:ext cx="1090883" cy="78382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5DC3546-7AC4-E648-982D-2984CC125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844" y="4429700"/>
            <a:ext cx="1502663" cy="78382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CDCA2221-4EF2-E04F-8B1D-0703FC9A6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348" y="4387070"/>
            <a:ext cx="1323983" cy="96217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48EE05F8-31E7-8F43-B66B-C94C1BAD0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780" y="4316141"/>
            <a:ext cx="1323983" cy="96217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68A07E6F-014F-1049-9B4D-AE9C75A5E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92" y="5354592"/>
            <a:ext cx="1959864" cy="1337893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620EE8B4-9911-5B47-883E-D3F5F6432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020" y="5349239"/>
            <a:ext cx="1456612" cy="1207009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E960B1A-64FF-B347-9C55-4882583DB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110" y="5489809"/>
            <a:ext cx="1623863" cy="96217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FDDDA3A-8FF6-F742-AA76-7A4AC852E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312" y="5489809"/>
            <a:ext cx="1623863" cy="962170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0F7E81A3-B1F1-964C-AA75-E3B6BB7B0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780" y="5418410"/>
            <a:ext cx="1323983" cy="96217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7B45A95F-873D-F046-9AD3-2452CD41B64C}"/>
              </a:ext>
            </a:extLst>
          </p:cNvPr>
          <p:cNvSpPr/>
          <p:nvPr/>
        </p:nvSpPr>
        <p:spPr>
          <a:xfrm>
            <a:off x="2298730" y="2984321"/>
            <a:ext cx="5323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i="1" dirty="0">
                <a:solidFill>
                  <a:srgbClr val="C00000"/>
                </a:solidFill>
              </a:rPr>
              <a:t>Månghörningar</a:t>
            </a:r>
            <a:r>
              <a:rPr lang="sv-SE" sz="2000" i="1" dirty="0"/>
              <a:t> </a:t>
            </a:r>
            <a:r>
              <a:rPr lang="sv-SE" sz="2000" dirty="0"/>
              <a:t>eller </a:t>
            </a:r>
            <a:r>
              <a:rPr lang="sv-SE" sz="2000" i="1" dirty="0">
                <a:solidFill>
                  <a:srgbClr val="C00000"/>
                </a:solidFill>
              </a:rPr>
              <a:t>polygoner</a:t>
            </a:r>
            <a:r>
              <a:rPr lang="sv-SE" sz="2000" i="1" dirty="0"/>
              <a:t> </a:t>
            </a:r>
            <a:r>
              <a:rPr lang="sv-SE" sz="2000" dirty="0"/>
              <a:t>är ett gemensamt namn på alla geometriska figurer med flera hörn. </a:t>
            </a:r>
          </a:p>
        </p:txBody>
      </p:sp>
    </p:spTree>
    <p:extLst>
      <p:ext uri="{BB962C8B-B14F-4D97-AF65-F5344CB8AC3E}">
        <p14:creationId xmlns:p14="http://schemas.microsoft.com/office/powerpoint/2010/main" val="29399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7A1898C-B571-DE42-9869-7B28869803CE}"/>
              </a:ext>
            </a:extLst>
          </p:cNvPr>
          <p:cNvSpPr/>
          <p:nvPr/>
        </p:nvSpPr>
        <p:spPr>
          <a:xfrm>
            <a:off x="2386531" y="910329"/>
            <a:ext cx="5226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Sträckan </a:t>
            </a:r>
            <a:r>
              <a:rPr lang="sv-SE" sz="2000" dirty="0">
                <a:solidFill>
                  <a:srgbClr val="C00000"/>
                </a:solidFill>
              </a:rPr>
              <a:t>från medelpunkten </a:t>
            </a:r>
            <a:r>
              <a:rPr lang="sv-SE" sz="2000" dirty="0"/>
              <a:t>till en punkt på cirkeln kallas </a:t>
            </a:r>
            <a:r>
              <a:rPr lang="sv-SE" sz="2000" b="1" i="1" dirty="0">
                <a:solidFill>
                  <a:srgbClr val="C00000"/>
                </a:solidFill>
              </a:rPr>
              <a:t>radie</a:t>
            </a:r>
            <a:r>
              <a:rPr lang="sv-SE" sz="2000" i="1" dirty="0"/>
              <a:t>. </a:t>
            </a:r>
            <a:r>
              <a:rPr lang="sv-SE" sz="2000" dirty="0"/>
              <a:t>Sträckan </a:t>
            </a:r>
            <a:r>
              <a:rPr lang="sv-SE" sz="2000" dirty="0">
                <a:solidFill>
                  <a:srgbClr val="C00000"/>
                </a:solidFill>
              </a:rPr>
              <a:t>tvärs över </a:t>
            </a:r>
            <a:r>
              <a:rPr lang="sv-SE" sz="2000" dirty="0"/>
              <a:t>cirkeln genom medelpunkten kallas </a:t>
            </a:r>
            <a:r>
              <a:rPr lang="sv-SE" sz="2000" b="1" i="1" dirty="0">
                <a:solidFill>
                  <a:srgbClr val="C00000"/>
                </a:solidFill>
              </a:rPr>
              <a:t>diameter</a:t>
            </a:r>
            <a:r>
              <a:rPr lang="sv-SE" sz="2000" dirty="0"/>
              <a:t>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B15E2CB-1CE9-0340-8A10-27140F369925}"/>
              </a:ext>
            </a:extLst>
          </p:cNvPr>
          <p:cNvSpPr/>
          <p:nvPr/>
        </p:nvSpPr>
        <p:spPr>
          <a:xfrm>
            <a:off x="4090526" y="275816"/>
            <a:ext cx="1072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Cirkeln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14DFDB-D461-214B-8AA5-1C4A76F8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508" y="172821"/>
            <a:ext cx="1161498" cy="38489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06DE8DE-2BCD-FF40-8371-CF6496B94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66"/>
          <a:stretch/>
        </p:blipFill>
        <p:spPr>
          <a:xfrm>
            <a:off x="2905760" y="2100402"/>
            <a:ext cx="3667224" cy="371046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A3A98EE-A0E1-EE44-A0DF-373DA2AEE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448" y="3137609"/>
            <a:ext cx="2037291" cy="30445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33DA14B-C884-F84C-B4C1-3E91E53A6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12591">
            <a:off x="5296610" y="3316294"/>
            <a:ext cx="899103" cy="29083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8E9189B-1FAC-8D4B-939D-A13D4590D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526" y="4045147"/>
            <a:ext cx="1629737" cy="29083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6D0BF83-FEA4-B444-A4AA-C3754E9EF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02642">
            <a:off x="4275492" y="3372312"/>
            <a:ext cx="552372" cy="2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68F473C-873E-8C4E-8946-A538BDABCCF3}"/>
              </a:ext>
            </a:extLst>
          </p:cNvPr>
          <p:cNvSpPr/>
          <p:nvPr/>
        </p:nvSpPr>
        <p:spPr>
          <a:xfrm>
            <a:off x="4269466" y="486150"/>
            <a:ext cx="1161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Omkrets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7035A67-5AC4-BC4A-875D-36B70E61165F}"/>
              </a:ext>
            </a:extLst>
          </p:cNvPr>
          <p:cNvSpPr/>
          <p:nvPr/>
        </p:nvSpPr>
        <p:spPr>
          <a:xfrm>
            <a:off x="2673527" y="1236298"/>
            <a:ext cx="4712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När man mäter hur långt det är runt omkring något tar man reda på </a:t>
            </a:r>
            <a:r>
              <a:rPr lang="sv-SE" sz="2000" i="1" dirty="0">
                <a:solidFill>
                  <a:srgbClr val="C00000"/>
                </a:solidFill>
              </a:rPr>
              <a:t>omkretsen</a:t>
            </a:r>
            <a:r>
              <a:rPr lang="sv-SE" sz="2000" dirty="0"/>
              <a:t>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62CBA8-3C2D-6F44-B0B8-CDE1643E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4F83217-64B8-7445-A956-232C84F80AD7}"/>
              </a:ext>
            </a:extLst>
          </p:cNvPr>
          <p:cNvSpPr/>
          <p:nvPr/>
        </p:nvSpPr>
        <p:spPr>
          <a:xfrm>
            <a:off x="1726252" y="2294222"/>
            <a:ext cx="6146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Omkretsen räknar vi ut genom att vi adderar alla sidorna.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2F51B05-DF93-AE4E-8FAF-779CD6F4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92" t="1963" r="1605" b="1527"/>
          <a:stretch/>
        </p:blipFill>
        <p:spPr>
          <a:xfrm>
            <a:off x="3789606" y="3560885"/>
            <a:ext cx="2019300" cy="101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159CEC7-40A3-7E4C-BF4A-8A9C04D7D399}"/>
              </a:ext>
            </a:extLst>
          </p:cNvPr>
          <p:cNvSpPr/>
          <p:nvPr/>
        </p:nvSpPr>
        <p:spPr>
          <a:xfrm>
            <a:off x="4391628" y="4576885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90 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9BAB63-23B1-6646-B5C4-F3600AD4936B}"/>
              </a:ext>
            </a:extLst>
          </p:cNvPr>
          <p:cNvSpPr/>
          <p:nvPr/>
        </p:nvSpPr>
        <p:spPr>
          <a:xfrm>
            <a:off x="2004855" y="5320590"/>
            <a:ext cx="1574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Omkretsen =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38811A4-4540-7644-9B8F-A91E591B97DD}"/>
              </a:ext>
            </a:extLst>
          </p:cNvPr>
          <p:cNvSpPr/>
          <p:nvPr/>
        </p:nvSpPr>
        <p:spPr>
          <a:xfrm>
            <a:off x="3501441" y="5320590"/>
            <a:ext cx="71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90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75EC7A7-32B9-0A49-81F1-8398973FA15F}"/>
              </a:ext>
            </a:extLst>
          </p:cNvPr>
          <p:cNvSpPr/>
          <p:nvPr/>
        </p:nvSpPr>
        <p:spPr>
          <a:xfrm>
            <a:off x="3807267" y="5320590"/>
            <a:ext cx="37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+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0817764-CA19-5247-8DE4-F074332ADBE0}"/>
              </a:ext>
            </a:extLst>
          </p:cNvPr>
          <p:cNvSpPr/>
          <p:nvPr/>
        </p:nvSpPr>
        <p:spPr>
          <a:xfrm>
            <a:off x="5886492" y="3868830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45 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175A57F-C14A-524F-B85F-C413FDBBF622}"/>
              </a:ext>
            </a:extLst>
          </p:cNvPr>
          <p:cNvSpPr/>
          <p:nvPr/>
        </p:nvSpPr>
        <p:spPr>
          <a:xfrm>
            <a:off x="3980777" y="5324085"/>
            <a:ext cx="680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45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491A660-2F98-0445-AABE-30C21877B2C7}"/>
              </a:ext>
            </a:extLst>
          </p:cNvPr>
          <p:cNvSpPr/>
          <p:nvPr/>
        </p:nvSpPr>
        <p:spPr>
          <a:xfrm>
            <a:off x="4289589" y="5324465"/>
            <a:ext cx="37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+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DDDBD3E-0837-5647-968E-256A37D74381}"/>
              </a:ext>
            </a:extLst>
          </p:cNvPr>
          <p:cNvSpPr/>
          <p:nvPr/>
        </p:nvSpPr>
        <p:spPr>
          <a:xfrm>
            <a:off x="4497971" y="3143075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90 m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AC27ECB-99B3-CB40-A2B7-B14EF5D90D0A}"/>
              </a:ext>
            </a:extLst>
          </p:cNvPr>
          <p:cNvSpPr/>
          <p:nvPr/>
        </p:nvSpPr>
        <p:spPr>
          <a:xfrm>
            <a:off x="4462892" y="5324085"/>
            <a:ext cx="684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90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0887865-ABAD-3049-868B-DB312E1B0513}"/>
              </a:ext>
            </a:extLst>
          </p:cNvPr>
          <p:cNvSpPr/>
          <p:nvPr/>
        </p:nvSpPr>
        <p:spPr>
          <a:xfrm>
            <a:off x="4786239" y="5324937"/>
            <a:ext cx="37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+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E6FDD94-993D-BA45-A6BB-3EA188B314DC}"/>
              </a:ext>
            </a:extLst>
          </p:cNvPr>
          <p:cNvSpPr/>
          <p:nvPr/>
        </p:nvSpPr>
        <p:spPr>
          <a:xfrm>
            <a:off x="3051470" y="3868830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45 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C2F399D-E325-1A4E-A3B9-0F6DFE6215AC}"/>
              </a:ext>
            </a:extLst>
          </p:cNvPr>
          <p:cNvSpPr/>
          <p:nvPr/>
        </p:nvSpPr>
        <p:spPr>
          <a:xfrm>
            <a:off x="4966663" y="5321600"/>
            <a:ext cx="1210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45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6D984A-6C3E-DD4A-8A8A-7E8A1AE0387E}"/>
              </a:ext>
            </a:extLst>
          </p:cNvPr>
          <p:cNvSpPr/>
          <p:nvPr/>
        </p:nvSpPr>
        <p:spPr>
          <a:xfrm>
            <a:off x="5876426" y="5324085"/>
            <a:ext cx="1031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270 m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4E6DE02-4DBE-9849-927E-31F86E0AF363}"/>
              </a:ext>
            </a:extLst>
          </p:cNvPr>
          <p:cNvSpPr/>
          <p:nvPr/>
        </p:nvSpPr>
        <p:spPr>
          <a:xfrm>
            <a:off x="3385992" y="5315804"/>
            <a:ext cx="37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(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3A298A23-0DC5-7D40-8586-BEBB34DC2295}"/>
              </a:ext>
            </a:extLst>
          </p:cNvPr>
          <p:cNvSpPr/>
          <p:nvPr/>
        </p:nvSpPr>
        <p:spPr>
          <a:xfrm>
            <a:off x="5276379" y="5324085"/>
            <a:ext cx="1031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) m =</a:t>
            </a:r>
          </a:p>
        </p:txBody>
      </p:sp>
    </p:spTree>
    <p:extLst>
      <p:ext uri="{BB962C8B-B14F-4D97-AF65-F5344CB8AC3E}">
        <p14:creationId xmlns:p14="http://schemas.microsoft.com/office/powerpoint/2010/main" val="16582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668806A-E6F5-124D-93A1-D13CE361B537}"/>
              </a:ext>
            </a:extLst>
          </p:cNvPr>
          <p:cNvSpPr/>
          <p:nvPr/>
        </p:nvSpPr>
        <p:spPr>
          <a:xfrm>
            <a:off x="2741424" y="700886"/>
            <a:ext cx="389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Omkretsen av en cirkel är ungefär</a:t>
            </a:r>
          </a:p>
          <a:p>
            <a:r>
              <a:rPr lang="sv-SE" sz="2000" dirty="0">
                <a:solidFill>
                  <a:srgbClr val="C00000"/>
                </a:solidFill>
              </a:rPr>
              <a:t>tre gånger </a:t>
            </a:r>
            <a:r>
              <a:rPr lang="sv-SE" sz="2000" dirty="0"/>
              <a:t>så lång som </a:t>
            </a:r>
            <a:r>
              <a:rPr lang="sv-SE" sz="2000" dirty="0">
                <a:solidFill>
                  <a:srgbClr val="C00000"/>
                </a:solidFill>
              </a:rPr>
              <a:t>diametern</a:t>
            </a:r>
            <a:r>
              <a:rPr lang="sv-SE" sz="2000" dirty="0"/>
              <a:t>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D7F4D7-D0FE-0942-8048-8E95E77D9338}"/>
              </a:ext>
            </a:extLst>
          </p:cNvPr>
          <p:cNvSpPr/>
          <p:nvPr/>
        </p:nvSpPr>
        <p:spPr>
          <a:xfrm>
            <a:off x="3642850" y="285341"/>
            <a:ext cx="2338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Cirklars omkrets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3E09BE8-BCC3-B149-87F5-6C25D4BE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508" y="172821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8D6068E-8FB8-5043-BF52-063C0A492031}"/>
              </a:ext>
            </a:extLst>
          </p:cNvPr>
          <p:cNvSpPr/>
          <p:nvPr/>
        </p:nvSpPr>
        <p:spPr>
          <a:xfrm>
            <a:off x="2140281" y="3803370"/>
            <a:ext cx="50927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         Den här cirkelns omkrets är ungefär</a:t>
            </a:r>
          </a:p>
          <a:p>
            <a:endParaRPr lang="sv-SE" sz="2000" dirty="0"/>
          </a:p>
          <a:p>
            <a:r>
              <a:rPr lang="sv-SE" sz="2000" dirty="0"/>
              <a:t>                   </a:t>
            </a:r>
            <a:r>
              <a:rPr lang="sv-SE" sz="2800" b="1" dirty="0">
                <a:solidFill>
                  <a:srgbClr val="C00000"/>
                </a:solidFill>
              </a:rPr>
              <a:t>3</a:t>
            </a:r>
            <a:r>
              <a:rPr lang="sv-SE" sz="2000" dirty="0"/>
              <a:t> </a:t>
            </a:r>
            <a:r>
              <a:rPr lang="sv-SE" sz="2800" dirty="0"/>
              <a:t>· 5 cm = 15 cm</a:t>
            </a:r>
            <a:endParaRPr lang="sv-SE" sz="20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EB71C10-2743-884A-B7F9-B9CCDB5F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593" y="1424207"/>
            <a:ext cx="2590106" cy="21336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871D65D-4E2D-3444-AD26-93A02749168B}"/>
              </a:ext>
            </a:extLst>
          </p:cNvPr>
          <p:cNvSpPr/>
          <p:nvPr/>
        </p:nvSpPr>
        <p:spPr>
          <a:xfrm>
            <a:off x="2689064" y="5618505"/>
            <a:ext cx="4246420" cy="1077218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Det exakta värdet av en cirkels omkrets får man genom att multiplicera diametern med ett tal som kallas </a:t>
            </a:r>
            <a:r>
              <a:rPr lang="sv-SE" sz="1600" i="1" dirty="0">
                <a:solidFill>
                  <a:srgbClr val="C00000"/>
                </a:solidFill>
              </a:rPr>
              <a:t>pi</a:t>
            </a:r>
            <a:r>
              <a:rPr lang="sv-SE" sz="1600" dirty="0"/>
              <a:t>. Pi skrivs med en grekisk bokstav: </a:t>
            </a:r>
          </a:p>
          <a:p>
            <a:pPr algn="ctr"/>
            <a:r>
              <a:rPr lang="sv-SE" sz="1600" dirty="0"/>
              <a:t> </a:t>
            </a:r>
            <a:r>
              <a:rPr lang="sv-SE" sz="1600" b="1" dirty="0">
                <a:solidFill>
                  <a:srgbClr val="C00000"/>
                </a:solidFill>
              </a:rPr>
              <a:t>π = 3,14159…</a:t>
            </a:r>
          </a:p>
        </p:txBody>
      </p:sp>
    </p:spTree>
    <p:extLst>
      <p:ext uri="{BB962C8B-B14F-4D97-AF65-F5344CB8AC3E}">
        <p14:creationId xmlns:p14="http://schemas.microsoft.com/office/powerpoint/2010/main" val="35814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F2548AF-500E-A542-8C11-3099D5F95D7B}"/>
              </a:ext>
            </a:extLst>
          </p:cNvPr>
          <p:cNvSpPr/>
          <p:nvPr/>
        </p:nvSpPr>
        <p:spPr>
          <a:xfrm>
            <a:off x="499477" y="1033904"/>
            <a:ext cx="612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Beräkna rektangelns omkrets.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7B2E713-8441-1E40-8B11-7E684A165CFD}"/>
              </a:ext>
            </a:extLst>
          </p:cNvPr>
          <p:cNvSpPr txBox="1"/>
          <p:nvPr/>
        </p:nvSpPr>
        <p:spPr>
          <a:xfrm>
            <a:off x="499477" y="2645838"/>
            <a:ext cx="184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Bradley Hand Bold"/>
                <a:cs typeface="Bradley Hand Bold"/>
              </a:rPr>
              <a:t>Omkretsen : 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35F0F353-6897-AB4A-9817-DC007997308D}"/>
              </a:ext>
            </a:extLst>
          </p:cNvPr>
          <p:cNvGrpSpPr/>
          <p:nvPr/>
        </p:nvGrpSpPr>
        <p:grpSpPr>
          <a:xfrm>
            <a:off x="4677923" y="503626"/>
            <a:ext cx="2446378" cy="1466947"/>
            <a:chOff x="2905237" y="865052"/>
            <a:chExt cx="2446378" cy="1466947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F6A655E-C0C1-AC4C-B3C1-10858E7DF3F2}"/>
                </a:ext>
              </a:extLst>
            </p:cNvPr>
            <p:cNvSpPr/>
            <p:nvPr/>
          </p:nvSpPr>
          <p:spPr>
            <a:xfrm>
              <a:off x="2905237" y="1121401"/>
              <a:ext cx="1709931" cy="8260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6B9FD44-6B1E-FB4B-87C9-BC63688802E5}"/>
                </a:ext>
              </a:extLst>
            </p:cNvPr>
            <p:cNvSpPr/>
            <p:nvPr/>
          </p:nvSpPr>
          <p:spPr>
            <a:xfrm>
              <a:off x="3602921" y="1931889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+mn-lt"/>
                  <a:cs typeface="Bradley Hand Bold"/>
                </a:rPr>
                <a:t>4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8F3CF142-7C7A-D24F-B510-069968F71F53}"/>
                </a:ext>
              </a:extLst>
            </p:cNvPr>
            <p:cNvSpPr/>
            <p:nvPr/>
          </p:nvSpPr>
          <p:spPr>
            <a:xfrm>
              <a:off x="4615168" y="1324832"/>
              <a:ext cx="5084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+mn-lt"/>
                  <a:cs typeface="Bradley Hand Bold"/>
                </a:rPr>
                <a:t>2,5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ED4A752-BBBE-1340-8BB3-93838B83B00A}"/>
                </a:ext>
              </a:extLst>
            </p:cNvPr>
            <p:cNvSpPr/>
            <p:nvPr/>
          </p:nvSpPr>
          <p:spPr>
            <a:xfrm>
              <a:off x="4695666" y="865052"/>
              <a:ext cx="6559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+mn-lt"/>
                  <a:cs typeface="Bradley Hand Bold"/>
                </a:rPr>
                <a:t>(cm)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BC772B84-2360-7342-9F4D-F01631AC06D9}"/>
              </a:ext>
            </a:extLst>
          </p:cNvPr>
          <p:cNvSpPr/>
          <p:nvPr/>
        </p:nvSpPr>
        <p:spPr>
          <a:xfrm>
            <a:off x="2228081" y="2645838"/>
            <a:ext cx="3470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+mn-lt"/>
                <a:cs typeface="Bradley Hand Bold"/>
              </a:rPr>
              <a:t>(</a:t>
            </a:r>
            <a:r>
              <a:rPr lang="sv-SE" sz="2400" dirty="0">
                <a:latin typeface="Bradley Hand Bold"/>
                <a:cs typeface="Bradley Hand Bold"/>
              </a:rPr>
              <a:t>4 </a:t>
            </a:r>
            <a:r>
              <a:rPr lang="sv-SE" sz="2400" dirty="0">
                <a:latin typeface="+mn-lt"/>
                <a:cs typeface="Bradley Hand Bold"/>
              </a:rPr>
              <a:t>+ </a:t>
            </a:r>
            <a:r>
              <a:rPr lang="sv-SE" sz="2400" dirty="0">
                <a:latin typeface="Bradley Hand Bold"/>
                <a:cs typeface="Bradley Hand Bold"/>
              </a:rPr>
              <a:t>2,5 </a:t>
            </a:r>
            <a:r>
              <a:rPr lang="sv-SE" sz="2400" dirty="0">
                <a:cs typeface="Bradley Hand Bold"/>
              </a:rPr>
              <a:t>+</a:t>
            </a:r>
            <a:r>
              <a:rPr lang="sv-SE" sz="2400" dirty="0">
                <a:latin typeface="Bradley Hand Bold"/>
                <a:cs typeface="Bradley Hand Bold"/>
              </a:rPr>
              <a:t> 4 </a:t>
            </a:r>
            <a:r>
              <a:rPr lang="sv-SE" sz="2400" dirty="0">
                <a:cs typeface="Bradley Hand Bold"/>
              </a:rPr>
              <a:t>+</a:t>
            </a:r>
            <a:r>
              <a:rPr lang="sv-SE" sz="2400" dirty="0">
                <a:latin typeface="Bradley Hand Bold"/>
                <a:cs typeface="Bradley Hand Bold"/>
              </a:rPr>
              <a:t> 2,5</a:t>
            </a:r>
            <a:r>
              <a:rPr lang="sv-SE" sz="2400" dirty="0">
                <a:cs typeface="Bradley Hand Bold"/>
              </a:rPr>
              <a:t> )</a:t>
            </a:r>
            <a:r>
              <a:rPr lang="sv-SE" sz="2400" dirty="0">
                <a:latin typeface="Bradley Hand Bold"/>
                <a:cs typeface="Bradley Hand Bold"/>
              </a:rPr>
              <a:t> cm </a:t>
            </a:r>
            <a:r>
              <a:rPr lang="is-IS" sz="2400" dirty="0">
                <a:latin typeface="+mn-lt"/>
                <a:cs typeface="Bradley Hand Bold"/>
              </a:rPr>
              <a:t>=</a:t>
            </a:r>
            <a:r>
              <a:rPr lang="is-IS" sz="2400" dirty="0">
                <a:latin typeface="Bradley Hand Bold"/>
                <a:cs typeface="Bradley Hand Bold"/>
              </a:rPr>
              <a:t> </a:t>
            </a:r>
            <a:endParaRPr lang="sv-SE" sz="24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7A02615-1D04-0B46-97F5-E6CEC758F814}"/>
              </a:ext>
            </a:extLst>
          </p:cNvPr>
          <p:cNvSpPr/>
          <p:nvPr/>
        </p:nvSpPr>
        <p:spPr>
          <a:xfrm>
            <a:off x="5599444" y="2648897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Bradley Hand Bold"/>
                <a:cs typeface="Bradley Hand Bold"/>
              </a:rPr>
              <a:t>13 cm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DA7EF30-204C-B047-8FF7-B51D892DB629}"/>
              </a:ext>
            </a:extLst>
          </p:cNvPr>
          <p:cNvSpPr txBox="1"/>
          <p:nvPr/>
        </p:nvSpPr>
        <p:spPr>
          <a:xfrm>
            <a:off x="1422148" y="4167324"/>
            <a:ext cx="435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u="sng" dirty="0">
                <a:latin typeface="Bradley Hand Bold"/>
                <a:cs typeface="Bradley Hand Bold"/>
              </a:rPr>
              <a:t>Svar</a:t>
            </a:r>
            <a:r>
              <a:rPr lang="sv-SE" sz="2400" dirty="0">
                <a:latin typeface="Bradley Hand Bold"/>
                <a:cs typeface="Bradley Hand Bold"/>
              </a:rPr>
              <a:t>:  Omkretsen är 13 cm.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C7B3952-50F7-9049-8FE0-4C2B9EE7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173926"/>
            <a:ext cx="1161498" cy="384895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16839BB-26E5-2040-8530-EA64516E21A5}"/>
              </a:ext>
            </a:extLst>
          </p:cNvPr>
          <p:cNvSpPr/>
          <p:nvPr/>
        </p:nvSpPr>
        <p:spPr>
          <a:xfrm>
            <a:off x="910808" y="316863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948DA9E-F70F-B64C-843A-54BC686D0530}"/>
              </a:ext>
            </a:extLst>
          </p:cNvPr>
          <p:cNvSpPr/>
          <p:nvPr/>
        </p:nvSpPr>
        <p:spPr>
          <a:xfrm>
            <a:off x="5789440" y="3107503"/>
            <a:ext cx="212012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Genom att sätta ut en</a:t>
            </a:r>
          </a:p>
          <a:p>
            <a:r>
              <a:rPr lang="sv-SE" sz="1400" dirty="0"/>
              <a:t>parentes behöver du bara</a:t>
            </a:r>
          </a:p>
          <a:p>
            <a:r>
              <a:rPr lang="sv-SE" sz="1400" dirty="0"/>
              <a:t>skriva enheten två gånger.</a:t>
            </a:r>
          </a:p>
        </p:txBody>
      </p:sp>
    </p:spTree>
    <p:extLst>
      <p:ext uri="{BB962C8B-B14F-4D97-AF65-F5344CB8AC3E}">
        <p14:creationId xmlns:p14="http://schemas.microsoft.com/office/powerpoint/2010/main" val="33082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2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9E22004-0881-6249-B2E7-7CB61716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66EF817-A171-D74D-BDC1-1819E3C18B7C}"/>
              </a:ext>
            </a:extLst>
          </p:cNvPr>
          <p:cNvSpPr/>
          <p:nvPr/>
        </p:nvSpPr>
        <p:spPr>
          <a:xfrm>
            <a:off x="802915" y="1192525"/>
            <a:ext cx="3020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Mät sidorna och beräkna omkretsen.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6BD923-D072-9D47-872B-010DC9534A59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Triangel 5">
            <a:extLst>
              <a:ext uri="{FF2B5EF4-FFF2-40B4-BE49-F238E27FC236}">
                <a16:creationId xmlns:a16="http://schemas.microsoft.com/office/drawing/2014/main" id="{A7C7707B-7A9D-0043-9F3F-A9FAF83FD5C5}"/>
              </a:ext>
            </a:extLst>
          </p:cNvPr>
          <p:cNvSpPr/>
          <p:nvPr/>
        </p:nvSpPr>
        <p:spPr>
          <a:xfrm>
            <a:off x="4427001" y="425345"/>
            <a:ext cx="3020246" cy="1780070"/>
          </a:xfrm>
          <a:prstGeom prst="triangle">
            <a:avLst>
              <a:gd name="adj" fmla="val 261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84862EC-2E95-F64A-979D-E842F5D41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7" t="43591" r="73750" b="53655"/>
          <a:stretch/>
        </p:blipFill>
        <p:spPr>
          <a:xfrm>
            <a:off x="4399932" y="2203304"/>
            <a:ext cx="3271615" cy="46166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7B268A92-6405-8B4C-B39F-EAA82DC2617A}"/>
              </a:ext>
            </a:extLst>
          </p:cNvPr>
          <p:cNvSpPr/>
          <p:nvPr/>
        </p:nvSpPr>
        <p:spPr>
          <a:xfrm>
            <a:off x="1065877" y="4024348"/>
            <a:ext cx="2011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Omkretsen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0C88314-EB2F-DC4B-833D-52DA791B6D81}"/>
              </a:ext>
            </a:extLst>
          </p:cNvPr>
          <p:cNvSpPr/>
          <p:nvPr/>
        </p:nvSpPr>
        <p:spPr>
          <a:xfrm>
            <a:off x="2807132" y="4024347"/>
            <a:ext cx="1161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(4,5 </a:t>
            </a:r>
            <a:r>
              <a:rPr lang="sv-SE" sz="2400" dirty="0"/>
              <a:t>+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4FB0FE-1900-7848-9CA4-DC61A2E2E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7" t="43591" r="76736" b="53655"/>
          <a:stretch/>
        </p:blipFill>
        <p:spPr>
          <a:xfrm rot="13161325">
            <a:off x="4932185" y="865341"/>
            <a:ext cx="2980138" cy="461665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E5A77A90-6202-CA4B-A5FB-07901EDFD98B}"/>
              </a:ext>
            </a:extLst>
          </p:cNvPr>
          <p:cNvSpPr/>
          <p:nvPr/>
        </p:nvSpPr>
        <p:spPr>
          <a:xfrm>
            <a:off x="3728998" y="4024346"/>
            <a:ext cx="144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</a:t>
            </a:r>
            <a:r>
              <a:rPr lang="sv-SE" sz="2400" dirty="0"/>
              <a:t>+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FEC74D3-F199-A24D-8F54-B1E1D21A5E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7" t="43591" r="73750" b="53655"/>
          <a:stretch/>
        </p:blipFill>
        <p:spPr>
          <a:xfrm rot="6854858">
            <a:off x="2744520" y="1523355"/>
            <a:ext cx="3214621" cy="461665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F92E2097-C7BC-5F40-B41D-21DF517923B4}"/>
              </a:ext>
            </a:extLst>
          </p:cNvPr>
          <p:cNvSpPr/>
          <p:nvPr/>
        </p:nvSpPr>
        <p:spPr>
          <a:xfrm>
            <a:off x="4251418" y="4017379"/>
            <a:ext cx="144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3) cm </a:t>
            </a:r>
            <a:r>
              <a:rPr lang="sv-SE" sz="2400" dirty="0"/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EABF074-2A66-5C4F-A27A-6BE8F27BE7FC}"/>
              </a:ext>
            </a:extLst>
          </p:cNvPr>
          <p:cNvSpPr/>
          <p:nvPr/>
        </p:nvSpPr>
        <p:spPr>
          <a:xfrm>
            <a:off x="5458964" y="4001150"/>
            <a:ext cx="144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11,5 cm</a:t>
            </a:r>
            <a:endParaRPr lang="sv-SE" sz="24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6C28F9E-041F-864B-8D3D-0E52E2BF9C0E}"/>
              </a:ext>
            </a:extLst>
          </p:cNvPr>
          <p:cNvSpPr/>
          <p:nvPr/>
        </p:nvSpPr>
        <p:spPr>
          <a:xfrm>
            <a:off x="2012622" y="5080955"/>
            <a:ext cx="500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>
                <a:latin typeface="Bradley Hand" pitchFamily="2" charset="77"/>
              </a:rPr>
              <a:t>Svar</a:t>
            </a:r>
            <a:r>
              <a:rPr lang="sv-SE" sz="2400" dirty="0">
                <a:latin typeface="Bradley Hand" pitchFamily="2" charset="77"/>
              </a:rPr>
              <a:t>: Omkretsen är 11,5 cm. </a:t>
            </a:r>
          </a:p>
        </p:txBody>
      </p:sp>
    </p:spTree>
    <p:extLst>
      <p:ext uri="{BB962C8B-B14F-4D97-AF65-F5344CB8AC3E}">
        <p14:creationId xmlns:p14="http://schemas.microsoft.com/office/powerpoint/2010/main" val="9146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C8E87DE-0235-7946-8EE7-97FD007A0633}"/>
              </a:ext>
            </a:extLst>
          </p:cNvPr>
          <p:cNvSpPr/>
          <p:nvPr/>
        </p:nvSpPr>
        <p:spPr>
          <a:xfrm>
            <a:off x="666991" y="954851"/>
            <a:ext cx="4535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En tallrik har formen av en cirkel med omkretsen 90 cm.</a:t>
            </a:r>
          </a:p>
          <a:p>
            <a:r>
              <a:rPr lang="sv-SE" sz="2400" dirty="0"/>
              <a:t>Ungefär hur lång är diametern?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6F700F-9B52-5C47-8643-8E0FDC652A8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15362" name="Picture 2" descr="Ernst Tallrik Stengods Grå Porslin - Köp före kl 15.00 skickas idag">
            <a:extLst>
              <a:ext uri="{FF2B5EF4-FFF2-40B4-BE49-F238E27FC236}">
                <a16:creationId xmlns:a16="http://schemas.microsoft.com/office/drawing/2014/main" id="{BD8CCC50-5AAE-1F4E-B621-6BA66E7C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65" y="297201"/>
            <a:ext cx="2205681" cy="220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72E4BED-065B-AB42-91E4-A538C405B872}"/>
              </a:ext>
            </a:extLst>
          </p:cNvPr>
          <p:cNvSpPr/>
          <p:nvPr/>
        </p:nvSpPr>
        <p:spPr>
          <a:xfrm>
            <a:off x="1299442" y="2924790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Diametern </a:t>
            </a:r>
            <a:r>
              <a:rPr lang="sv-SE" sz="2400" dirty="0">
                <a:latin typeface="+mn-lt"/>
              </a:rPr>
              <a:t>≈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CBABCF1-E5DE-434E-8411-6E9E41B2FA94}"/>
              </a:ext>
            </a:extLst>
          </p:cNvPr>
          <p:cNvSpPr/>
          <p:nvPr/>
        </p:nvSpPr>
        <p:spPr>
          <a:xfrm>
            <a:off x="4572000" y="2912163"/>
            <a:ext cx="1689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30 cm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D8C765EB-A48E-E44A-BCAB-7CF4717AFC9B}"/>
              </a:ext>
            </a:extLst>
          </p:cNvPr>
          <p:cNvGrpSpPr/>
          <p:nvPr/>
        </p:nvGrpSpPr>
        <p:grpSpPr>
          <a:xfrm>
            <a:off x="3212857" y="2778634"/>
            <a:ext cx="1407257" cy="770154"/>
            <a:chOff x="2025518" y="1696659"/>
            <a:chExt cx="1407257" cy="770154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5C31B4D8-A97C-8A40-9319-BF706F048A3E}"/>
                </a:ext>
              </a:extLst>
            </p:cNvPr>
            <p:cNvSpPr/>
            <p:nvPr/>
          </p:nvSpPr>
          <p:spPr>
            <a:xfrm>
              <a:off x="2605304" y="1830188"/>
              <a:ext cx="8274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cm </a:t>
              </a:r>
              <a:r>
                <a:rPr lang="sv-SE" sz="2400" dirty="0"/>
                <a:t>=</a:t>
              </a:r>
            </a:p>
          </p:txBody>
        </p: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C3A30910-1ABA-3240-93F2-BD1A0464D135}"/>
                </a:ext>
              </a:extLst>
            </p:cNvPr>
            <p:cNvGrpSpPr/>
            <p:nvPr/>
          </p:nvGrpSpPr>
          <p:grpSpPr>
            <a:xfrm>
              <a:off x="2025518" y="1696659"/>
              <a:ext cx="522789" cy="770154"/>
              <a:chOff x="4420749" y="4788643"/>
              <a:chExt cx="522789" cy="77015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FB7963E2-BC38-FE4C-B425-3ED69593F946}"/>
                  </a:ext>
                </a:extLst>
              </p:cNvPr>
              <p:cNvSpPr/>
              <p:nvPr/>
            </p:nvSpPr>
            <p:spPr>
              <a:xfrm>
                <a:off x="4479238" y="5097132"/>
                <a:ext cx="370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4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6D9256B6-80BC-894F-A0FA-35B680E79B4F}"/>
                  </a:ext>
                </a:extLst>
              </p:cNvPr>
              <p:cNvSpPr/>
              <p:nvPr/>
            </p:nvSpPr>
            <p:spPr>
              <a:xfrm>
                <a:off x="4422241" y="4788643"/>
                <a:ext cx="521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400" dirty="0">
                    <a:latin typeface="Bradley Hand" pitchFamily="2" charset="77"/>
                  </a:rPr>
                  <a:t>90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12594F89-06CF-9244-8D74-8D2B93243A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0749" y="5165632"/>
                <a:ext cx="52278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936F6AD-D31D-7749-B48F-D738ACFFA010}"/>
              </a:ext>
            </a:extLst>
          </p:cNvPr>
          <p:cNvSpPr/>
          <p:nvPr/>
        </p:nvSpPr>
        <p:spPr>
          <a:xfrm>
            <a:off x="1310962" y="4471988"/>
            <a:ext cx="500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>
                <a:latin typeface="Bradley Hand" pitchFamily="2" charset="77"/>
              </a:rPr>
              <a:t>Svar</a:t>
            </a:r>
            <a:r>
              <a:rPr lang="sv-SE" sz="2400" dirty="0">
                <a:latin typeface="Bradley Hand" pitchFamily="2" charset="77"/>
              </a:rPr>
              <a:t>: Diametern är ungefär 30 cm.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9668745-3D17-EA4F-8D68-60A0FF616493}"/>
              </a:ext>
            </a:extLst>
          </p:cNvPr>
          <p:cNvSpPr/>
          <p:nvPr/>
        </p:nvSpPr>
        <p:spPr>
          <a:xfrm>
            <a:off x="5925065" y="2619775"/>
            <a:ext cx="29202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Omkretsen av en cirkel är ungefär tre gånger så lång som diametern.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72F3163-A6DF-4E45-84F1-1AA9AE100026}"/>
              </a:ext>
            </a:extLst>
          </p:cNvPr>
          <p:cNvSpPr/>
          <p:nvPr/>
        </p:nvSpPr>
        <p:spPr>
          <a:xfrm>
            <a:off x="5925065" y="3307687"/>
            <a:ext cx="29202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Du räknar därför ut diameterns längd genom att dividera omkretsen med 3.</a:t>
            </a:r>
          </a:p>
        </p:txBody>
      </p:sp>
    </p:spTree>
    <p:extLst>
      <p:ext uri="{BB962C8B-B14F-4D97-AF65-F5344CB8AC3E}">
        <p14:creationId xmlns:p14="http://schemas.microsoft.com/office/powerpoint/2010/main" val="31842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4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42258</TotalTime>
  <Words>313</Words>
  <Application>Microsoft Macintosh PowerPoint</Application>
  <PresentationFormat>Bildspel på skärmen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343</cp:revision>
  <dcterms:created xsi:type="dcterms:W3CDTF">2017-04-10T07:17:33Z</dcterms:created>
  <dcterms:modified xsi:type="dcterms:W3CDTF">2021-02-24T17:06:53Z</dcterms:modified>
</cp:coreProperties>
</file>