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36" r:id="rId2"/>
    <p:sldId id="367" r:id="rId3"/>
    <p:sldId id="379" r:id="rId4"/>
    <p:sldId id="380" r:id="rId5"/>
    <p:sldId id="376" r:id="rId6"/>
    <p:sldId id="274" r:id="rId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1" autoAdjust="0"/>
    <p:restoredTop sz="99052" autoAdjust="0"/>
  </p:normalViewPr>
  <p:slideViewPr>
    <p:cSldViewPr snapToGrid="0" snapToObjects="1">
      <p:cViewPr varScale="1">
        <p:scale>
          <a:sx n="128" d="100"/>
          <a:sy n="128" d="100"/>
        </p:scale>
        <p:origin x="18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2EE6F9-EFA1-7E4D-AB8B-B9A0E9D3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697" y="295992"/>
            <a:ext cx="1161498" cy="384895"/>
          </a:xfrm>
          <a:prstGeom prst="rect">
            <a:avLst/>
          </a:prstGeom>
        </p:spPr>
      </p:pic>
      <p:grpSp>
        <p:nvGrpSpPr>
          <p:cNvPr id="156" name="Grupp 155">
            <a:extLst>
              <a:ext uri="{FF2B5EF4-FFF2-40B4-BE49-F238E27FC236}">
                <a16:creationId xmlns:a16="http://schemas.microsoft.com/office/drawing/2014/main" id="{E657C2D0-8E6C-6248-B674-A704A3F99522}"/>
              </a:ext>
            </a:extLst>
          </p:cNvPr>
          <p:cNvGrpSpPr/>
          <p:nvPr/>
        </p:nvGrpSpPr>
        <p:grpSpPr>
          <a:xfrm>
            <a:off x="856735" y="942953"/>
            <a:ext cx="7493515" cy="5690107"/>
            <a:chOff x="1225030" y="18668"/>
            <a:chExt cx="7493515" cy="5690107"/>
          </a:xfrm>
        </p:grpSpPr>
        <p:sp>
          <p:nvSpPr>
            <p:cNvPr id="157" name="Rektangel 156">
              <a:extLst>
                <a:ext uri="{FF2B5EF4-FFF2-40B4-BE49-F238E27FC236}">
                  <a16:creationId xmlns:a16="http://schemas.microsoft.com/office/drawing/2014/main" id="{ED1E7BF1-BBCB-CB43-8A2A-3F6F7531A625}"/>
                </a:ext>
              </a:extLst>
            </p:cNvPr>
            <p:cNvSpPr/>
            <p:nvPr/>
          </p:nvSpPr>
          <p:spPr>
            <a:xfrm>
              <a:off x="1225030" y="212363"/>
              <a:ext cx="7493515" cy="5496412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8" name="textruta 157">
              <a:extLst>
                <a:ext uri="{FF2B5EF4-FFF2-40B4-BE49-F238E27FC236}">
                  <a16:creationId xmlns:a16="http://schemas.microsoft.com/office/drawing/2014/main" id="{74BB80A7-552F-1C48-9AC7-B65773298942}"/>
                </a:ext>
              </a:extLst>
            </p:cNvPr>
            <p:cNvSpPr txBox="1"/>
            <p:nvPr/>
          </p:nvSpPr>
          <p:spPr>
            <a:xfrm>
              <a:off x="4741343" y="18668"/>
              <a:ext cx="103366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</a:rPr>
                <a:t>AKTIVITET</a:t>
              </a:r>
            </a:p>
          </p:txBody>
        </p:sp>
      </p:grpSp>
      <p:sp>
        <p:nvSpPr>
          <p:cNvPr id="159" name="Rektangel 158">
            <a:extLst>
              <a:ext uri="{FF2B5EF4-FFF2-40B4-BE49-F238E27FC236}">
                <a16:creationId xmlns:a16="http://schemas.microsoft.com/office/drawing/2014/main" id="{515FBD3C-FB21-7F49-81C3-D7893A4BB65E}"/>
              </a:ext>
            </a:extLst>
          </p:cNvPr>
          <p:cNvSpPr/>
          <p:nvPr/>
        </p:nvSpPr>
        <p:spPr>
          <a:xfrm>
            <a:off x="3758066" y="1213524"/>
            <a:ext cx="1873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Omkrets och area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60" name="Rektangel 159">
            <a:extLst>
              <a:ext uri="{FF2B5EF4-FFF2-40B4-BE49-F238E27FC236}">
                <a16:creationId xmlns:a16="http://schemas.microsoft.com/office/drawing/2014/main" id="{DB88512B-2178-834C-B945-672DFEA48F94}"/>
              </a:ext>
            </a:extLst>
          </p:cNvPr>
          <p:cNvSpPr/>
          <p:nvPr/>
        </p:nvSpPr>
        <p:spPr>
          <a:xfrm>
            <a:off x="1585276" y="1658404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Materiel: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61" name="Rektangel 160">
            <a:extLst>
              <a:ext uri="{FF2B5EF4-FFF2-40B4-BE49-F238E27FC236}">
                <a16:creationId xmlns:a16="http://schemas.microsoft.com/office/drawing/2014/main" id="{CB397A12-7670-9E47-8753-5AC321C79C86}"/>
              </a:ext>
            </a:extLst>
          </p:cNvPr>
          <p:cNvSpPr/>
          <p:nvPr/>
        </p:nvSpPr>
        <p:spPr>
          <a:xfrm>
            <a:off x="1009093" y="1897628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Antal deltagare: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62" name="Rektangel 161">
            <a:extLst>
              <a:ext uri="{FF2B5EF4-FFF2-40B4-BE49-F238E27FC236}">
                <a16:creationId xmlns:a16="http://schemas.microsoft.com/office/drawing/2014/main" id="{5445C22E-D6AE-6041-AC5C-CD6898C6FA6C}"/>
              </a:ext>
            </a:extLst>
          </p:cNvPr>
          <p:cNvSpPr/>
          <p:nvPr/>
        </p:nvSpPr>
        <p:spPr>
          <a:xfrm>
            <a:off x="2520347" y="1913016"/>
            <a:ext cx="781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j-lt"/>
              </a:rPr>
              <a:t>1 – 3 </a:t>
            </a:r>
            <a:r>
              <a:rPr lang="sv-SE" sz="1600" dirty="0" err="1">
                <a:latin typeface="+mj-lt"/>
              </a:rPr>
              <a:t>st</a:t>
            </a:r>
            <a:endParaRPr lang="sv-SE" sz="1600" dirty="0">
              <a:effectLst/>
              <a:latin typeface="+mj-lt"/>
            </a:endParaRPr>
          </a:p>
        </p:txBody>
      </p:sp>
      <p:sp>
        <p:nvSpPr>
          <p:cNvPr id="163" name="Rektangel 162">
            <a:extLst>
              <a:ext uri="{FF2B5EF4-FFF2-40B4-BE49-F238E27FC236}">
                <a16:creationId xmlns:a16="http://schemas.microsoft.com/office/drawing/2014/main" id="{A2A0344D-D74E-E34E-9EEA-7AB137DEA013}"/>
              </a:ext>
            </a:extLst>
          </p:cNvPr>
          <p:cNvSpPr/>
          <p:nvPr/>
        </p:nvSpPr>
        <p:spPr>
          <a:xfrm>
            <a:off x="2505651" y="1658404"/>
            <a:ext cx="5865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Styvt papper, linjal, sax</a:t>
            </a:r>
          </a:p>
        </p:txBody>
      </p:sp>
      <p:sp>
        <p:nvSpPr>
          <p:cNvPr id="164" name="Rektangel 163">
            <a:extLst>
              <a:ext uri="{FF2B5EF4-FFF2-40B4-BE49-F238E27FC236}">
                <a16:creationId xmlns:a16="http://schemas.microsoft.com/office/drawing/2014/main" id="{C205052E-5C2F-9E4A-94E1-779BD0B4D8D3}"/>
              </a:ext>
            </a:extLst>
          </p:cNvPr>
          <p:cNvSpPr/>
          <p:nvPr/>
        </p:nvSpPr>
        <p:spPr>
          <a:xfrm>
            <a:off x="948264" y="2241926"/>
            <a:ext cx="291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A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65" name="Rektangel 164">
            <a:extLst>
              <a:ext uri="{FF2B5EF4-FFF2-40B4-BE49-F238E27FC236}">
                <a16:creationId xmlns:a16="http://schemas.microsoft.com/office/drawing/2014/main" id="{9B9A3160-7919-F441-9591-62479CA06523}"/>
              </a:ext>
            </a:extLst>
          </p:cNvPr>
          <p:cNvSpPr/>
          <p:nvPr/>
        </p:nvSpPr>
        <p:spPr>
          <a:xfrm>
            <a:off x="1376585" y="2236182"/>
            <a:ext cx="2808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Rita på papperet nio kvadrater med sidan 2 cm.</a:t>
            </a:r>
          </a:p>
        </p:txBody>
      </p:sp>
      <p:sp>
        <p:nvSpPr>
          <p:cNvPr id="166" name="Rektangel 165">
            <a:extLst>
              <a:ext uri="{FF2B5EF4-FFF2-40B4-BE49-F238E27FC236}">
                <a16:creationId xmlns:a16="http://schemas.microsoft.com/office/drawing/2014/main" id="{93B03E86-93BB-2C40-9524-40D2BCDF6229}"/>
              </a:ext>
            </a:extLst>
          </p:cNvPr>
          <p:cNvSpPr/>
          <p:nvPr/>
        </p:nvSpPr>
        <p:spPr>
          <a:xfrm>
            <a:off x="5450832" y="2190653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B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67" name="Rektangel 166">
            <a:extLst>
              <a:ext uri="{FF2B5EF4-FFF2-40B4-BE49-F238E27FC236}">
                <a16:creationId xmlns:a16="http://schemas.microsoft.com/office/drawing/2014/main" id="{37C45AF0-A923-FE44-93FF-6342417BAC5F}"/>
              </a:ext>
            </a:extLst>
          </p:cNvPr>
          <p:cNvSpPr/>
          <p:nvPr/>
        </p:nvSpPr>
        <p:spPr>
          <a:xfrm>
            <a:off x="5696076" y="2190653"/>
            <a:ext cx="36048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Klipp ut de nio kvadraterna.</a:t>
            </a:r>
          </a:p>
        </p:txBody>
      </p:sp>
      <p:sp>
        <p:nvSpPr>
          <p:cNvPr id="195" name="Rektangel 194">
            <a:extLst>
              <a:ext uri="{FF2B5EF4-FFF2-40B4-BE49-F238E27FC236}">
                <a16:creationId xmlns:a16="http://schemas.microsoft.com/office/drawing/2014/main" id="{C347ADCF-0C86-EB4D-8E7D-8A03B300323B}"/>
              </a:ext>
            </a:extLst>
          </p:cNvPr>
          <p:cNvSpPr/>
          <p:nvPr/>
        </p:nvSpPr>
        <p:spPr>
          <a:xfrm>
            <a:off x="948264" y="3791395"/>
            <a:ext cx="3023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C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96" name="Rektangel 195">
            <a:extLst>
              <a:ext uri="{FF2B5EF4-FFF2-40B4-BE49-F238E27FC236}">
                <a16:creationId xmlns:a16="http://schemas.microsoft.com/office/drawing/2014/main" id="{87EE022D-06D0-8A47-921E-5120334FFB32}"/>
              </a:ext>
            </a:extLst>
          </p:cNvPr>
          <p:cNvSpPr/>
          <p:nvPr/>
        </p:nvSpPr>
        <p:spPr>
          <a:xfrm>
            <a:off x="1243927" y="3788007"/>
            <a:ext cx="3393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Lägg de nio kvadraterna intill varandra så att de bildar olika figurer.</a:t>
            </a:r>
          </a:p>
          <a:p>
            <a:endParaRPr lang="sv-SE" sz="1600" dirty="0"/>
          </a:p>
          <a:p>
            <a:r>
              <a:rPr lang="sv-SE" sz="1600" dirty="0"/>
              <a:t>De kan se ut hur som helst, men alla kvadraterna måste sitta ihop på</a:t>
            </a:r>
          </a:p>
          <a:p>
            <a:r>
              <a:rPr lang="sv-SE" sz="1600" dirty="0"/>
              <a:t>något sätt.</a:t>
            </a:r>
          </a:p>
        </p:txBody>
      </p:sp>
      <p:sp>
        <p:nvSpPr>
          <p:cNvPr id="198" name="Rektangel 197">
            <a:extLst>
              <a:ext uri="{FF2B5EF4-FFF2-40B4-BE49-F238E27FC236}">
                <a16:creationId xmlns:a16="http://schemas.microsoft.com/office/drawing/2014/main" id="{45F72968-0B1C-464A-AC32-EF0A23A0D7D2}"/>
              </a:ext>
            </a:extLst>
          </p:cNvPr>
          <p:cNvSpPr/>
          <p:nvPr/>
        </p:nvSpPr>
        <p:spPr>
          <a:xfrm>
            <a:off x="5483896" y="3050963"/>
            <a:ext cx="212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b="1" dirty="0">
                <a:solidFill>
                  <a:srgbClr val="9E2903"/>
                </a:solidFill>
                <a:latin typeface="+mj-lt"/>
              </a:rPr>
              <a:t>D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99" name="Rektangel 198">
            <a:extLst>
              <a:ext uri="{FF2B5EF4-FFF2-40B4-BE49-F238E27FC236}">
                <a16:creationId xmlns:a16="http://schemas.microsoft.com/office/drawing/2014/main" id="{5A1C5359-07EF-8A49-85BF-7A1F3EB2AE7C}"/>
              </a:ext>
            </a:extLst>
          </p:cNvPr>
          <p:cNvSpPr/>
          <p:nvPr/>
        </p:nvSpPr>
        <p:spPr>
          <a:xfrm>
            <a:off x="5760532" y="3050963"/>
            <a:ext cx="23672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Rita av figurerna. Skriv under varje figur vilken omkretsen och arean är.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3273AC04-B075-8240-9E4D-8AD91DE37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613" y="288646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>
                <a:latin typeface="+mn-lt"/>
              </a:rPr>
              <a:t>5.6		                            		     Area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25C1869-7A9F-DA4E-B069-64B07EA48101}"/>
              </a:ext>
            </a:extLst>
          </p:cNvPr>
          <p:cNvSpPr/>
          <p:nvPr/>
        </p:nvSpPr>
        <p:spPr>
          <a:xfrm>
            <a:off x="1372306" y="2821122"/>
            <a:ext cx="34743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a) Hur lång omkrets har varje kvadrat?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D53664C-DB53-4F41-B51F-4C448F716F65}"/>
              </a:ext>
            </a:extLst>
          </p:cNvPr>
          <p:cNvSpPr/>
          <p:nvPr/>
        </p:nvSpPr>
        <p:spPr>
          <a:xfrm>
            <a:off x="1376585" y="3187232"/>
            <a:ext cx="3033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b) Vilken area har varje kvadrat?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49C5A818-F859-384B-BD8C-7D6475D527E7}"/>
              </a:ext>
            </a:extLst>
          </p:cNvPr>
          <p:cNvSpPr/>
          <p:nvPr/>
        </p:nvSpPr>
        <p:spPr>
          <a:xfrm>
            <a:off x="5461225" y="4363844"/>
            <a:ext cx="2842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b="1" dirty="0">
                <a:solidFill>
                  <a:srgbClr val="9E2903"/>
                </a:solidFill>
                <a:latin typeface="+mj-lt"/>
              </a:rPr>
              <a:t>E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14730782-61F4-6E47-B67E-5FA1FD50701B}"/>
              </a:ext>
            </a:extLst>
          </p:cNvPr>
          <p:cNvSpPr/>
          <p:nvPr/>
        </p:nvSpPr>
        <p:spPr>
          <a:xfrm>
            <a:off x="5760532" y="4360477"/>
            <a:ext cx="25547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Hur ser den figur ut som har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D3D36B29-3A95-B049-BA3D-568A38768DAC}"/>
              </a:ext>
            </a:extLst>
          </p:cNvPr>
          <p:cNvSpPr/>
          <p:nvPr/>
        </p:nvSpPr>
        <p:spPr>
          <a:xfrm>
            <a:off x="5794353" y="4664553"/>
            <a:ext cx="34743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a) störst omkrets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AC8A139-DF11-EA45-B67B-507E154B8FEB}"/>
              </a:ext>
            </a:extLst>
          </p:cNvPr>
          <p:cNvSpPr/>
          <p:nvPr/>
        </p:nvSpPr>
        <p:spPr>
          <a:xfrm>
            <a:off x="5798632" y="5030663"/>
            <a:ext cx="3033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b) minst omkrets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46E251-42A7-324F-839F-E52849549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49" y="5199596"/>
            <a:ext cx="2507316" cy="13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95" grpId="0"/>
      <p:bldP spid="196" grpId="0"/>
      <p:bldP spid="198" grpId="0"/>
      <p:bldP spid="199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94CFA57-C069-AB4F-B610-50FD2B525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99" y="1639379"/>
            <a:ext cx="2490322" cy="187948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C125A580-5309-054D-8394-47F82CC34ADC}"/>
              </a:ext>
            </a:extLst>
          </p:cNvPr>
          <p:cNvSpPr/>
          <p:nvPr/>
        </p:nvSpPr>
        <p:spPr>
          <a:xfrm>
            <a:off x="3616228" y="1630193"/>
            <a:ext cx="2490321" cy="187948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D9941A9-936A-334D-908A-C934B9E9B03E}"/>
              </a:ext>
            </a:extLst>
          </p:cNvPr>
          <p:cNvSpPr/>
          <p:nvPr/>
        </p:nvSpPr>
        <p:spPr>
          <a:xfrm>
            <a:off x="278509" y="1987582"/>
            <a:ext cx="3337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För att täcka den här rektangeln behöver vi </a:t>
            </a:r>
            <a:r>
              <a:rPr lang="sv-SE" sz="2000" b="1" dirty="0"/>
              <a:t>12</a:t>
            </a:r>
            <a:r>
              <a:rPr lang="sv-SE" sz="2000" dirty="0"/>
              <a:t> kvadrater med arean </a:t>
            </a:r>
            <a:r>
              <a:rPr lang="sv-SE" sz="2000" dirty="0">
                <a:solidFill>
                  <a:srgbClr val="C00000"/>
                </a:solidFill>
              </a:rPr>
              <a:t>1 cm</a:t>
            </a:r>
            <a:r>
              <a:rPr lang="sv-SE" sz="2000" baseline="30000" dirty="0">
                <a:solidFill>
                  <a:srgbClr val="C00000"/>
                </a:solidFill>
              </a:rPr>
              <a:t>2</a:t>
            </a:r>
            <a:r>
              <a:rPr lang="sv-SE" sz="2000" dirty="0"/>
              <a:t>. 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A8F135A-F02E-F742-BD3F-955815A2C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255" y="162168"/>
            <a:ext cx="1161498" cy="38489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DAD4DF59-F8CD-2C46-BBD7-513B21227FE2}"/>
              </a:ext>
            </a:extLst>
          </p:cNvPr>
          <p:cNvSpPr/>
          <p:nvPr/>
        </p:nvSpPr>
        <p:spPr>
          <a:xfrm>
            <a:off x="7051775" y="2381319"/>
            <a:ext cx="1813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Rektangelns area är </a:t>
            </a:r>
            <a:r>
              <a:rPr lang="sv-SE" sz="2000" dirty="0">
                <a:solidFill>
                  <a:srgbClr val="C00000"/>
                </a:solidFill>
              </a:rPr>
              <a:t>12 cm</a:t>
            </a:r>
            <a:r>
              <a:rPr lang="sv-SE" sz="2000" baseline="30000" dirty="0">
                <a:solidFill>
                  <a:srgbClr val="C00000"/>
                </a:solidFill>
              </a:rPr>
              <a:t>2</a:t>
            </a:r>
            <a:r>
              <a:rPr lang="sv-SE" sz="2000" dirty="0"/>
              <a:t>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BDDADDC-C0DC-9449-9C4A-7FDA468CDC3D}"/>
              </a:ext>
            </a:extLst>
          </p:cNvPr>
          <p:cNvSpPr/>
          <p:nvPr/>
        </p:nvSpPr>
        <p:spPr>
          <a:xfrm>
            <a:off x="104245" y="3754629"/>
            <a:ext cx="32003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kan också </a:t>
            </a:r>
            <a:r>
              <a:rPr lang="sv-SE" sz="2000" dirty="0">
                <a:solidFill>
                  <a:srgbClr val="C00000"/>
                </a:solidFill>
              </a:rPr>
              <a:t>multiplicera </a:t>
            </a:r>
            <a:r>
              <a:rPr lang="sv-SE" sz="2000" dirty="0"/>
              <a:t>rektangelns </a:t>
            </a:r>
            <a:r>
              <a:rPr lang="sv-SE" sz="2000" dirty="0">
                <a:solidFill>
                  <a:srgbClr val="C00000"/>
                </a:solidFill>
              </a:rPr>
              <a:t>bas</a:t>
            </a:r>
            <a:r>
              <a:rPr lang="sv-SE" sz="2000" dirty="0"/>
              <a:t> med dess </a:t>
            </a:r>
            <a:r>
              <a:rPr lang="sv-SE" sz="2000" dirty="0">
                <a:solidFill>
                  <a:srgbClr val="C00000"/>
                </a:solidFill>
              </a:rPr>
              <a:t>höjd </a:t>
            </a:r>
            <a:r>
              <a:rPr lang="sv-SE" sz="2000" dirty="0"/>
              <a:t>för att få reda på arean.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E472F1E-FC9F-7540-B6A4-4330ECE7C3FF}"/>
              </a:ext>
            </a:extLst>
          </p:cNvPr>
          <p:cNvSpPr/>
          <p:nvPr/>
        </p:nvSpPr>
        <p:spPr>
          <a:xfrm>
            <a:off x="4572000" y="3476241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4 cm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7A5E9BB-2592-DE46-96FD-5B23C198C998}"/>
              </a:ext>
            </a:extLst>
          </p:cNvPr>
          <p:cNvSpPr/>
          <p:nvPr/>
        </p:nvSpPr>
        <p:spPr>
          <a:xfrm>
            <a:off x="6102222" y="2379069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cm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E09D85A-45D0-4841-86B8-6A7A6D9121CE}"/>
              </a:ext>
            </a:extLst>
          </p:cNvPr>
          <p:cNvSpPr/>
          <p:nvPr/>
        </p:nvSpPr>
        <p:spPr>
          <a:xfrm>
            <a:off x="3537524" y="4288894"/>
            <a:ext cx="1556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Arean =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C7A52BCF-458F-4649-A6DB-42D837C6DCC7}"/>
              </a:ext>
            </a:extLst>
          </p:cNvPr>
          <p:cNvSpPr/>
          <p:nvPr/>
        </p:nvSpPr>
        <p:spPr>
          <a:xfrm>
            <a:off x="4545385" y="4288893"/>
            <a:ext cx="1556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4 · 3 cm</a:t>
            </a:r>
            <a:r>
              <a:rPr lang="sv-SE" sz="2400" baseline="30000" dirty="0"/>
              <a:t>2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86EDF01-DF25-CF45-A89E-1C48E912FDE0}"/>
              </a:ext>
            </a:extLst>
          </p:cNvPr>
          <p:cNvSpPr/>
          <p:nvPr/>
        </p:nvSpPr>
        <p:spPr>
          <a:xfrm>
            <a:off x="5625298" y="4308627"/>
            <a:ext cx="1709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 = </a:t>
            </a:r>
            <a:r>
              <a:rPr lang="sv-SE" sz="2400" dirty="0">
                <a:solidFill>
                  <a:srgbClr val="C00000"/>
                </a:solidFill>
              </a:rPr>
              <a:t>12 cm</a:t>
            </a:r>
            <a:r>
              <a:rPr lang="sv-SE" sz="2400" baseline="30000" dirty="0">
                <a:solidFill>
                  <a:srgbClr val="C00000"/>
                </a:solidFill>
              </a:rPr>
              <a:t>2</a:t>
            </a:r>
            <a:r>
              <a:rPr lang="sv-SE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A7B11AB-1629-F345-AE81-C07D5358E541}"/>
              </a:ext>
            </a:extLst>
          </p:cNvPr>
          <p:cNvSpPr/>
          <p:nvPr/>
        </p:nvSpPr>
        <p:spPr>
          <a:xfrm>
            <a:off x="3889597" y="174189"/>
            <a:ext cx="2120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Rektanglars area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883B986-4412-B444-8FA4-4B67813F2DA1}"/>
              </a:ext>
            </a:extLst>
          </p:cNvPr>
          <p:cNvSpPr/>
          <p:nvPr/>
        </p:nvSpPr>
        <p:spPr>
          <a:xfrm>
            <a:off x="1994704" y="705576"/>
            <a:ext cx="641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Area är ett mått på hur stor en yta är. En area kan mätas i till exempel kvadratcentimeter (cm</a:t>
            </a:r>
            <a:r>
              <a:rPr lang="sv-SE" sz="2000" baseline="30000" dirty="0"/>
              <a:t>2</a:t>
            </a:r>
            <a:r>
              <a:rPr lang="sv-SE" sz="2000" dirty="0"/>
              <a:t>) och kvadratmeter (m</a:t>
            </a:r>
            <a:r>
              <a:rPr lang="sv-SE" sz="2000" baseline="30000" dirty="0"/>
              <a:t>2</a:t>
            </a:r>
            <a:r>
              <a:rPr lang="sv-SE" sz="2000" dirty="0"/>
              <a:t>).</a:t>
            </a:r>
          </a:p>
        </p:txBody>
      </p:sp>
      <p:grpSp>
        <p:nvGrpSpPr>
          <p:cNvPr id="23" name="Grupp 22">
            <a:extLst>
              <a:ext uri="{FF2B5EF4-FFF2-40B4-BE49-F238E27FC236}">
                <a16:creationId xmlns:a16="http://schemas.microsoft.com/office/drawing/2014/main" id="{FAC6FB98-B846-854E-A8D5-B228BC8B29F2}"/>
              </a:ext>
            </a:extLst>
          </p:cNvPr>
          <p:cNvGrpSpPr/>
          <p:nvPr/>
        </p:nvGrpSpPr>
        <p:grpSpPr>
          <a:xfrm>
            <a:off x="5348835" y="3557998"/>
            <a:ext cx="1764494" cy="501710"/>
            <a:chOff x="5945289" y="3217426"/>
            <a:chExt cx="1764494" cy="501710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637CA48F-F607-CF4A-BB7A-A743AA214EAA}"/>
                </a:ext>
              </a:extLst>
            </p:cNvPr>
            <p:cNvSpPr/>
            <p:nvPr/>
          </p:nvSpPr>
          <p:spPr>
            <a:xfrm>
              <a:off x="7101313" y="3319026"/>
              <a:ext cx="608470" cy="4001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bas</a:t>
              </a:r>
            </a:p>
          </p:txBody>
        </p:sp>
        <p:cxnSp>
          <p:nvCxnSpPr>
            <p:cNvPr id="19" name="Rak pil 18">
              <a:extLst>
                <a:ext uri="{FF2B5EF4-FFF2-40B4-BE49-F238E27FC236}">
                  <a16:creationId xmlns:a16="http://schemas.microsoft.com/office/drawing/2014/main" id="{CBC31A2C-CEF4-6E4A-907B-D14D19F9CF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45289" y="3217426"/>
              <a:ext cx="1156495" cy="3183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Grupp 24">
            <a:extLst>
              <a:ext uri="{FF2B5EF4-FFF2-40B4-BE49-F238E27FC236}">
                <a16:creationId xmlns:a16="http://schemas.microsoft.com/office/drawing/2014/main" id="{98E52D18-5267-C847-BEB6-A506A05E6BB6}"/>
              </a:ext>
            </a:extLst>
          </p:cNvPr>
          <p:cNvGrpSpPr/>
          <p:nvPr/>
        </p:nvGrpSpPr>
        <p:grpSpPr>
          <a:xfrm>
            <a:off x="6148672" y="1663942"/>
            <a:ext cx="1925651" cy="609739"/>
            <a:chOff x="5915514" y="3319026"/>
            <a:chExt cx="1925651" cy="609739"/>
          </a:xfrm>
        </p:grpSpPr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8ED531AB-97E2-E848-A7D0-F1EBA95BE829}"/>
                </a:ext>
              </a:extLst>
            </p:cNvPr>
            <p:cNvSpPr/>
            <p:nvPr/>
          </p:nvSpPr>
          <p:spPr>
            <a:xfrm>
              <a:off x="7101312" y="3319026"/>
              <a:ext cx="739853" cy="4001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höjd</a:t>
              </a:r>
            </a:p>
          </p:txBody>
        </p:sp>
        <p:cxnSp>
          <p:nvCxnSpPr>
            <p:cNvPr id="27" name="Rak pil 26">
              <a:extLst>
                <a:ext uri="{FF2B5EF4-FFF2-40B4-BE49-F238E27FC236}">
                  <a16:creationId xmlns:a16="http://schemas.microsoft.com/office/drawing/2014/main" id="{511E4045-1796-9D4E-B764-8121201C9A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15514" y="3574044"/>
              <a:ext cx="1185798" cy="35472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Rektangel 32">
            <a:extLst>
              <a:ext uri="{FF2B5EF4-FFF2-40B4-BE49-F238E27FC236}">
                <a16:creationId xmlns:a16="http://schemas.microsoft.com/office/drawing/2014/main" id="{895F16F2-488F-6849-9B50-AF82FB7ED78C}"/>
              </a:ext>
            </a:extLst>
          </p:cNvPr>
          <p:cNvSpPr/>
          <p:nvPr/>
        </p:nvSpPr>
        <p:spPr>
          <a:xfrm>
            <a:off x="3616227" y="3009605"/>
            <a:ext cx="80527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1 cm</a:t>
            </a:r>
            <a:r>
              <a:rPr lang="sv-SE" baseline="30000" dirty="0">
                <a:solidFill>
                  <a:srgbClr val="C00000"/>
                </a:solidFill>
              </a:rPr>
              <a:t>2</a:t>
            </a:r>
            <a:endParaRPr lang="sv-SE" dirty="0"/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986DF559-284D-8F43-83BE-ADC9BAB05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850" y="5266021"/>
            <a:ext cx="4774420" cy="1540371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3AB87650-8097-0B48-BBC1-9B9915FBD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287" y="5939064"/>
            <a:ext cx="1823357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33" grpId="0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67B8FA9-8004-2041-9735-A4DABF2D3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209" y="136508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FA79F54-60C8-D243-BD86-30396FE50551}"/>
              </a:ext>
            </a:extLst>
          </p:cNvPr>
          <p:cNvSpPr/>
          <p:nvPr/>
        </p:nvSpPr>
        <p:spPr>
          <a:xfrm>
            <a:off x="3783060" y="203548"/>
            <a:ext cx="2120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Trianglars area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F71BEAF-1239-414D-950C-FC1D2D32EB0E}"/>
              </a:ext>
            </a:extLst>
          </p:cNvPr>
          <p:cNvSpPr/>
          <p:nvPr/>
        </p:nvSpPr>
        <p:spPr>
          <a:xfrm>
            <a:off x="1346041" y="836711"/>
            <a:ext cx="3181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drar en </a:t>
            </a:r>
            <a:r>
              <a:rPr lang="sv-SE" sz="2000" i="1" dirty="0">
                <a:solidFill>
                  <a:srgbClr val="C00000"/>
                </a:solidFill>
              </a:rPr>
              <a:t>diagonal</a:t>
            </a:r>
            <a:r>
              <a:rPr lang="sv-SE" sz="2000" dirty="0"/>
              <a:t> </a:t>
            </a:r>
          </a:p>
          <a:p>
            <a:r>
              <a:rPr lang="sv-SE" sz="2000" dirty="0"/>
              <a:t>i en rektangel.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774DAA7-B7D8-3A44-BA7B-4A4AEDF300FC}"/>
              </a:ext>
            </a:extLst>
          </p:cNvPr>
          <p:cNvSpPr/>
          <p:nvPr/>
        </p:nvSpPr>
        <p:spPr>
          <a:xfrm>
            <a:off x="3509581" y="1728345"/>
            <a:ext cx="2124837" cy="147937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21A25800-BC18-CD49-AB16-A19B81DFDA1D}"/>
              </a:ext>
            </a:extLst>
          </p:cNvPr>
          <p:cNvCxnSpPr>
            <a:cxnSpLocks/>
          </p:cNvCxnSpPr>
          <p:nvPr/>
        </p:nvCxnSpPr>
        <p:spPr>
          <a:xfrm flipV="1">
            <a:off x="3509581" y="1744576"/>
            <a:ext cx="2124837" cy="146314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ätvinklig triangel 7">
            <a:extLst>
              <a:ext uri="{FF2B5EF4-FFF2-40B4-BE49-F238E27FC236}">
                <a16:creationId xmlns:a16="http://schemas.microsoft.com/office/drawing/2014/main" id="{023020A5-698F-6E4D-8250-D402E484A920}"/>
              </a:ext>
            </a:extLst>
          </p:cNvPr>
          <p:cNvSpPr/>
          <p:nvPr/>
        </p:nvSpPr>
        <p:spPr>
          <a:xfrm rot="16200000">
            <a:off x="3840425" y="1413730"/>
            <a:ext cx="1463149" cy="2124837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pil 10">
            <a:extLst>
              <a:ext uri="{FF2B5EF4-FFF2-40B4-BE49-F238E27FC236}">
                <a16:creationId xmlns:a16="http://schemas.microsoft.com/office/drawing/2014/main" id="{C5CD0812-CF5D-0848-A244-9DE4D4BFB923}"/>
              </a:ext>
            </a:extLst>
          </p:cNvPr>
          <p:cNvCxnSpPr>
            <a:cxnSpLocks/>
          </p:cNvCxnSpPr>
          <p:nvPr/>
        </p:nvCxnSpPr>
        <p:spPr>
          <a:xfrm>
            <a:off x="3185864" y="1229000"/>
            <a:ext cx="1341964" cy="12211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C17D55FF-A6D5-4F4D-9421-0AFC7B4120C0}"/>
              </a:ext>
            </a:extLst>
          </p:cNvPr>
          <p:cNvSpPr/>
          <p:nvPr/>
        </p:nvSpPr>
        <p:spPr>
          <a:xfrm>
            <a:off x="4366778" y="3174267"/>
            <a:ext cx="410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i="1" dirty="0"/>
              <a:t>b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2DB2F94-29C7-7B4A-9EF4-33293FB675AE}"/>
              </a:ext>
            </a:extLst>
          </p:cNvPr>
          <p:cNvSpPr/>
          <p:nvPr/>
        </p:nvSpPr>
        <p:spPr>
          <a:xfrm>
            <a:off x="5609748" y="2276093"/>
            <a:ext cx="3483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i="1" dirty="0"/>
              <a:t>h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E32ECBE-6D7E-A141-A9B1-E29EAC15775E}"/>
              </a:ext>
            </a:extLst>
          </p:cNvPr>
          <p:cNvSpPr/>
          <p:nvPr/>
        </p:nvSpPr>
        <p:spPr>
          <a:xfrm>
            <a:off x="962493" y="1945551"/>
            <a:ext cx="23465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Varje triangel har hälften så stor area som rektangeln.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AA011D1-0248-CD42-9663-C2E13432FF1C}"/>
              </a:ext>
            </a:extLst>
          </p:cNvPr>
          <p:cNvSpPr/>
          <p:nvPr/>
        </p:nvSpPr>
        <p:spPr>
          <a:xfrm>
            <a:off x="2134954" y="4081911"/>
            <a:ext cx="5417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räknar ut triangelns </a:t>
            </a:r>
            <a:r>
              <a:rPr lang="sv-SE" sz="2000" dirty="0">
                <a:solidFill>
                  <a:srgbClr val="C00000"/>
                </a:solidFill>
              </a:rPr>
              <a:t>area </a:t>
            </a:r>
            <a:r>
              <a:rPr lang="sv-SE" sz="2000" dirty="0"/>
              <a:t>genom att </a:t>
            </a:r>
            <a:r>
              <a:rPr lang="sv-SE" sz="2000" dirty="0">
                <a:solidFill>
                  <a:srgbClr val="C00000"/>
                </a:solidFill>
              </a:rPr>
              <a:t>multiplicera basen </a:t>
            </a:r>
            <a:r>
              <a:rPr lang="sv-SE" sz="2000" dirty="0"/>
              <a:t>med </a:t>
            </a:r>
            <a:r>
              <a:rPr lang="sv-SE" sz="2000" dirty="0">
                <a:solidFill>
                  <a:srgbClr val="C00000"/>
                </a:solidFill>
              </a:rPr>
              <a:t>höjden </a:t>
            </a:r>
            <a:r>
              <a:rPr lang="sv-SE" sz="2000" dirty="0"/>
              <a:t>och sedan </a:t>
            </a:r>
            <a:r>
              <a:rPr lang="sv-SE" sz="2000" b="1" dirty="0">
                <a:solidFill>
                  <a:srgbClr val="C00000"/>
                </a:solidFill>
              </a:rPr>
              <a:t>dividera med 2</a:t>
            </a:r>
            <a:r>
              <a:rPr lang="sv-SE" sz="2000" dirty="0"/>
              <a:t>.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33481739-B3C0-7043-88DF-327B08B7B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763" y="5081688"/>
            <a:ext cx="3266472" cy="1657612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EF7EAA3D-E27E-BE49-9706-E38213BA3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377" y="5980074"/>
            <a:ext cx="2054223" cy="67247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004F91C1-F03B-E743-BEBA-DAE508907FC5}"/>
              </a:ext>
            </a:extLst>
          </p:cNvPr>
          <p:cNvSpPr/>
          <p:nvPr/>
        </p:nvSpPr>
        <p:spPr>
          <a:xfrm>
            <a:off x="4991644" y="836711"/>
            <a:ext cx="2427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Då delas rektangeln in i två trianglar.</a:t>
            </a:r>
          </a:p>
        </p:txBody>
      </p:sp>
    </p:spTree>
    <p:extLst>
      <p:ext uri="{BB962C8B-B14F-4D97-AF65-F5344CB8AC3E}">
        <p14:creationId xmlns:p14="http://schemas.microsoft.com/office/powerpoint/2010/main" val="272465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8" grpId="0" animBg="1"/>
      <p:bldP spid="14" grpId="0"/>
      <p:bldP spid="15" grpId="0"/>
      <p:bldP spid="16" grpId="0"/>
      <p:bldP spid="18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CB57E5A-5636-B041-A4B3-C61B77070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209" y="224431"/>
            <a:ext cx="1161498" cy="384895"/>
          </a:xfrm>
          <a:prstGeom prst="rect">
            <a:avLst/>
          </a:prstGeom>
        </p:spPr>
      </p:pic>
      <p:grpSp>
        <p:nvGrpSpPr>
          <p:cNvPr id="27" name="Grupp 26">
            <a:extLst>
              <a:ext uri="{FF2B5EF4-FFF2-40B4-BE49-F238E27FC236}">
                <a16:creationId xmlns:a16="http://schemas.microsoft.com/office/drawing/2014/main" id="{53EA2AFB-C7F5-1F4E-98DF-52245E33B264}"/>
              </a:ext>
            </a:extLst>
          </p:cNvPr>
          <p:cNvGrpSpPr/>
          <p:nvPr/>
        </p:nvGrpSpPr>
        <p:grpSpPr>
          <a:xfrm>
            <a:off x="2191618" y="1620566"/>
            <a:ext cx="3936448" cy="2462339"/>
            <a:chOff x="1978124" y="3811768"/>
            <a:chExt cx="3936448" cy="2462339"/>
          </a:xfrm>
          <a:solidFill>
            <a:schemeClr val="bg1"/>
          </a:solidFill>
        </p:grpSpPr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8690F8EA-CC08-6E4C-87FF-EDBB3BCA4B6E}"/>
                </a:ext>
              </a:extLst>
            </p:cNvPr>
            <p:cNvGrpSpPr/>
            <p:nvPr/>
          </p:nvGrpSpPr>
          <p:grpSpPr>
            <a:xfrm>
              <a:off x="1978124" y="3811768"/>
              <a:ext cx="3936448" cy="2462339"/>
              <a:chOff x="2225813" y="966661"/>
              <a:chExt cx="3936448" cy="2462339"/>
            </a:xfrm>
            <a:grpFill/>
          </p:grpSpPr>
          <p:pic>
            <p:nvPicPr>
              <p:cNvPr id="10" name="Bildobjekt 9">
                <a:extLst>
                  <a:ext uri="{FF2B5EF4-FFF2-40B4-BE49-F238E27FC236}">
                    <a16:creationId xmlns:a16="http://schemas.microsoft.com/office/drawing/2014/main" id="{52E0AB8D-6273-D84B-BE5A-1FC3432AF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676" b="99666" l="1046" r="98536">
                            <a14:foregroundMark x1="58577" y1="9699" x2="62134" y2="9030"/>
                            <a14:foregroundMark x1="61925" y1="5351" x2="61297" y2="3010"/>
                            <a14:foregroundMark x1="22176" y1="92977" x2="76360" y2="96321"/>
                            <a14:foregroundMark x1="76360" y1="96321" x2="77615" y2="95318"/>
                            <a14:foregroundMark x1="96709" y1="96990" x2="97652" y2="98110"/>
                            <a14:foregroundMark x1="95865" y1="95987" x2="96146" y2="96321"/>
                            <a14:foregroundMark x1="90795" y1="89967" x2="95605" y2="95679"/>
                            <a14:foregroundMark x1="10042" y1="88963" x2="4393" y2="98662"/>
                            <a14:foregroundMark x1="3795" y1="99004" x2="43933" y2="99331"/>
                            <a14:foregroundMark x1="43933" y1="99331" x2="56695" y2="97993"/>
                            <a14:foregroundMark x1="56695" y1="97993" x2="72803" y2="98997"/>
                            <a14:foregroundMark x1="72803" y1="98997" x2="58787" y2="99666"/>
                            <a14:foregroundMark x1="58787" y1="99666" x2="96441" y2="99008"/>
                            <a14:foregroundMark x1="41004" y1="34783" x2="55021" y2="14047"/>
                            <a14:foregroundMark x1="50000" y1="19732" x2="60460" y2="2676"/>
                            <a14:foregroundMark x1="62343" y1="3344" x2="64017" y2="9365"/>
                            <a14:foregroundMark x1="66946" y1="14716" x2="62762" y2="3679"/>
                            <a14:foregroundMark x1="66736" y1="15385" x2="77406" y2="41472"/>
                            <a14:foregroundMark x1="77406" y1="42140" x2="83264" y2="59866"/>
                            <a14:foregroundMark x1="83264" y1="59866" x2="83473" y2="60870"/>
                            <a14:foregroundMark x1="98229" y1="98506" x2="98536" y2="99331"/>
                            <a14:foregroundMark x1="97666" y1="96990" x2="97989" y2="97860"/>
                            <a14:foregroundMark x1="97294" y1="95987" x2="97418" y2="96321"/>
                            <a14:foregroundMark x1="82008" y1="54849" x2="97045" y2="95318"/>
                            <a14:foregroundMark x1="39749" y1="36789" x2="27406" y2="58194"/>
                            <a14:foregroundMark x1="20502" y1="68896" x2="26987" y2="57860"/>
                            <a14:foregroundMark x1="20711" y1="67893" x2="16946" y2="73579"/>
                            <a14:foregroundMark x1="15481" y1="75251" x2="8996" y2="85953"/>
                            <a14:foregroundMark x1="8996" y1="86622" x2="2325" y2="97592"/>
                            <a14:foregroundMark x1="3556" y1="99666" x2="2929" y2="99666"/>
                            <a14:foregroundMark x1="2720" y1="99666" x2="1674" y2="99666"/>
                            <a14:foregroundMark x1="1674" y1="99666" x2="1046" y2="99666"/>
                            <a14:foregroundMark x1="50000" y1="99666" x2="50000" y2="99666"/>
                            <a14:foregroundMark x1="97280" y1="96321" x2="97490" y2="96990"/>
                            <a14:foregroundMark x1="98117" y1="96990" x2="98117" y2="96990"/>
                            <a14:foregroundMark x1="98326" y1="97324" x2="98326" y2="97324"/>
                            <a14:foregroundMark x1="97908" y1="96990" x2="98326" y2="97659"/>
                            <a14:foregroundMark x1="98117" y1="97324" x2="98326" y2="97993"/>
                            <a14:foregroundMark x1="98326" y1="97659" x2="98536" y2="98328"/>
                            <a14:backgroundMark x1="313" y1="97826" x2="209" y2="98662"/>
                            <a14:backgroundMark x1="99163" y1="95318" x2="99163" y2="95987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225813" y="966661"/>
                <a:ext cx="3936448" cy="2462339"/>
              </a:xfrm>
              <a:prstGeom prst="rect">
                <a:avLst/>
              </a:prstGeom>
              <a:grpFill/>
            </p:spPr>
          </p:pic>
          <p:pic>
            <p:nvPicPr>
              <p:cNvPr id="11" name="Bildobjekt 10">
                <a:extLst>
                  <a:ext uri="{FF2B5EF4-FFF2-40B4-BE49-F238E27FC236}">
                    <a16:creationId xmlns:a16="http://schemas.microsoft.com/office/drawing/2014/main" id="{4431CBFC-7150-5E4D-AE46-459648733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81293" y="2465180"/>
                <a:ext cx="1328581" cy="469900"/>
              </a:xfrm>
              <a:prstGeom prst="rect">
                <a:avLst/>
              </a:prstGeom>
              <a:grpFill/>
            </p:spPr>
          </p:pic>
        </p:grpSp>
        <p:cxnSp>
          <p:nvCxnSpPr>
            <p:cNvPr id="15" name="Rak 14">
              <a:extLst>
                <a:ext uri="{FF2B5EF4-FFF2-40B4-BE49-F238E27FC236}">
                  <a16:creationId xmlns:a16="http://schemas.microsoft.com/office/drawing/2014/main" id="{234661E9-371D-B849-912D-97E63F2016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5510" y="3841531"/>
              <a:ext cx="2397475" cy="242445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Rak 18">
              <a:extLst>
                <a:ext uri="{FF2B5EF4-FFF2-40B4-BE49-F238E27FC236}">
                  <a16:creationId xmlns:a16="http://schemas.microsoft.com/office/drawing/2014/main" id="{95872055-BA75-4C4E-8BC3-5829AFAB8BBB}"/>
                </a:ext>
              </a:extLst>
            </p:cNvPr>
            <p:cNvCxnSpPr>
              <a:cxnSpLocks/>
            </p:cNvCxnSpPr>
            <p:nvPr/>
          </p:nvCxnSpPr>
          <p:spPr>
            <a:xfrm>
              <a:off x="4405630" y="3833410"/>
              <a:ext cx="1479720" cy="2396496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upp 53">
            <a:extLst>
              <a:ext uri="{FF2B5EF4-FFF2-40B4-BE49-F238E27FC236}">
                <a16:creationId xmlns:a16="http://schemas.microsoft.com/office/drawing/2014/main" id="{CED25DE0-40FD-CC4F-A577-5AC944D42C76}"/>
              </a:ext>
            </a:extLst>
          </p:cNvPr>
          <p:cNvGrpSpPr/>
          <p:nvPr/>
        </p:nvGrpSpPr>
        <p:grpSpPr>
          <a:xfrm>
            <a:off x="2191618" y="1625599"/>
            <a:ext cx="2430873" cy="2429366"/>
            <a:chOff x="3894485" y="3814413"/>
            <a:chExt cx="2430873" cy="2429366"/>
          </a:xfrm>
        </p:grpSpPr>
        <p:cxnSp>
          <p:nvCxnSpPr>
            <p:cNvPr id="31" name="Rak 30">
              <a:extLst>
                <a:ext uri="{FF2B5EF4-FFF2-40B4-BE49-F238E27FC236}">
                  <a16:creationId xmlns:a16="http://schemas.microsoft.com/office/drawing/2014/main" id="{6D74938C-673E-014E-B73F-7DEC4EE7F972}"/>
                </a:ext>
              </a:extLst>
            </p:cNvPr>
            <p:cNvCxnSpPr>
              <a:cxnSpLocks/>
            </p:cNvCxnSpPr>
            <p:nvPr/>
          </p:nvCxnSpPr>
          <p:spPr>
            <a:xfrm>
              <a:off x="3912101" y="3818476"/>
              <a:ext cx="0" cy="24212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Rak 36">
              <a:extLst>
                <a:ext uri="{FF2B5EF4-FFF2-40B4-BE49-F238E27FC236}">
                  <a16:creationId xmlns:a16="http://schemas.microsoft.com/office/drawing/2014/main" id="{0C590C93-BFEE-AA45-B26A-EE6C234DDD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4485" y="3814413"/>
              <a:ext cx="2430873" cy="152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Rak 43">
              <a:extLst>
                <a:ext uri="{FF2B5EF4-FFF2-40B4-BE49-F238E27FC236}">
                  <a16:creationId xmlns:a16="http://schemas.microsoft.com/office/drawing/2014/main" id="{1F5016F4-296E-324F-B928-D8DE521B1F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2101" y="3814413"/>
              <a:ext cx="2413257" cy="2429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Grupp 72">
            <a:extLst>
              <a:ext uri="{FF2B5EF4-FFF2-40B4-BE49-F238E27FC236}">
                <a16:creationId xmlns:a16="http://schemas.microsoft.com/office/drawing/2014/main" id="{BB9BA4C5-9337-2941-A42B-83AF36A939F7}"/>
              </a:ext>
            </a:extLst>
          </p:cNvPr>
          <p:cNvGrpSpPr/>
          <p:nvPr/>
        </p:nvGrpSpPr>
        <p:grpSpPr>
          <a:xfrm>
            <a:off x="4619124" y="1620566"/>
            <a:ext cx="1485486" cy="2430335"/>
            <a:chOff x="4666053" y="889000"/>
            <a:chExt cx="1485486" cy="2430335"/>
          </a:xfrm>
        </p:grpSpPr>
        <p:cxnSp>
          <p:nvCxnSpPr>
            <p:cNvPr id="55" name="Rak 54">
              <a:extLst>
                <a:ext uri="{FF2B5EF4-FFF2-40B4-BE49-F238E27FC236}">
                  <a16:creationId xmlns:a16="http://schemas.microsoft.com/office/drawing/2014/main" id="{B79ADDA8-29D0-9944-8BD8-68D6B2000942}"/>
                </a:ext>
              </a:extLst>
            </p:cNvPr>
            <p:cNvCxnSpPr>
              <a:cxnSpLocks/>
            </p:cNvCxnSpPr>
            <p:nvPr/>
          </p:nvCxnSpPr>
          <p:spPr>
            <a:xfrm>
              <a:off x="4666053" y="897122"/>
              <a:ext cx="148548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Rak 58">
              <a:extLst>
                <a:ext uri="{FF2B5EF4-FFF2-40B4-BE49-F238E27FC236}">
                  <a16:creationId xmlns:a16="http://schemas.microsoft.com/office/drawing/2014/main" id="{AD02E384-FBF7-2C45-978B-84C4C93CEA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4100" y="889000"/>
              <a:ext cx="0" cy="2413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Rak 67">
              <a:extLst>
                <a:ext uri="{FF2B5EF4-FFF2-40B4-BE49-F238E27FC236}">
                  <a16:creationId xmlns:a16="http://schemas.microsoft.com/office/drawing/2014/main" id="{D5CE60F0-8292-A44D-92F1-199B29111C15}"/>
                </a:ext>
              </a:extLst>
            </p:cNvPr>
            <p:cNvCxnSpPr>
              <a:cxnSpLocks/>
            </p:cNvCxnSpPr>
            <p:nvPr/>
          </p:nvCxnSpPr>
          <p:spPr>
            <a:xfrm>
              <a:off x="4676775" y="897122"/>
              <a:ext cx="1472365" cy="24222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5" name="Rektangel 74">
            <a:extLst>
              <a:ext uri="{FF2B5EF4-FFF2-40B4-BE49-F238E27FC236}">
                <a16:creationId xmlns:a16="http://schemas.microsoft.com/office/drawing/2014/main" id="{D17ECD68-3D86-9B4A-9340-31C3C692E62C}"/>
              </a:ext>
            </a:extLst>
          </p:cNvPr>
          <p:cNvSpPr/>
          <p:nvPr/>
        </p:nvSpPr>
        <p:spPr>
          <a:xfrm>
            <a:off x="1343903" y="303003"/>
            <a:ext cx="6216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Den här triangeln har ingen rät vinkel. Men vi kan ändå rita en rektangel med samma bas och höjd. </a:t>
            </a: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F8E7C242-2694-704F-A03C-DC5AED0606A3}"/>
              </a:ext>
            </a:extLst>
          </p:cNvPr>
          <p:cNvSpPr/>
          <p:nvPr/>
        </p:nvSpPr>
        <p:spPr>
          <a:xfrm>
            <a:off x="759422" y="1043824"/>
            <a:ext cx="7385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ser då att rektangelns area är dubbelt så stor som triangelns area.</a:t>
            </a: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38A153CE-9413-D145-9316-29EFE852C0FB}"/>
              </a:ext>
            </a:extLst>
          </p:cNvPr>
          <p:cNvSpPr/>
          <p:nvPr/>
        </p:nvSpPr>
        <p:spPr>
          <a:xfrm>
            <a:off x="6669145" y="2200836"/>
            <a:ext cx="2825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Om triangeln inte har någon rät vinkel finns höjden inuti, eller utanför, triangeln.</a:t>
            </a:r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7EA24128-B238-E742-A0F3-F8E2F13D9473}"/>
              </a:ext>
            </a:extLst>
          </p:cNvPr>
          <p:cNvSpPr/>
          <p:nvPr/>
        </p:nvSpPr>
        <p:spPr>
          <a:xfrm>
            <a:off x="476517" y="4596028"/>
            <a:ext cx="2951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triangels höjd kan dras från vilket hörn som helst. </a:t>
            </a:r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6EA2A688-A2DF-F743-AE79-2EAE992A5672}"/>
              </a:ext>
            </a:extLst>
          </p:cNvPr>
          <p:cNvSpPr/>
          <p:nvPr/>
        </p:nvSpPr>
        <p:spPr>
          <a:xfrm>
            <a:off x="476517" y="5303914"/>
            <a:ext cx="2951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Den dras vinkelrätt mot motstående sida. 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0599D904-C727-8045-BE72-6FB5AA832DBC}"/>
              </a:ext>
            </a:extLst>
          </p:cNvPr>
          <p:cNvSpPr/>
          <p:nvPr/>
        </p:nvSpPr>
        <p:spPr>
          <a:xfrm>
            <a:off x="476517" y="6065917"/>
            <a:ext cx="2951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Den sidan kallas då bas.</a:t>
            </a:r>
          </a:p>
        </p:txBody>
      </p:sp>
      <p:grpSp>
        <p:nvGrpSpPr>
          <p:cNvPr id="106" name="Grupp 105">
            <a:extLst>
              <a:ext uri="{FF2B5EF4-FFF2-40B4-BE49-F238E27FC236}">
                <a16:creationId xmlns:a16="http://schemas.microsoft.com/office/drawing/2014/main" id="{27CCDC47-8A08-154B-83C3-0787EE39BCE6}"/>
              </a:ext>
            </a:extLst>
          </p:cNvPr>
          <p:cNvGrpSpPr/>
          <p:nvPr/>
        </p:nvGrpSpPr>
        <p:grpSpPr>
          <a:xfrm>
            <a:off x="3748261" y="4259537"/>
            <a:ext cx="2825191" cy="2318105"/>
            <a:chOff x="3748261" y="4259537"/>
            <a:chExt cx="2825191" cy="2318105"/>
          </a:xfrm>
        </p:grpSpPr>
        <p:pic>
          <p:nvPicPr>
            <p:cNvPr id="81" name="Bildobjekt 80">
              <a:extLst>
                <a:ext uri="{FF2B5EF4-FFF2-40B4-BE49-F238E27FC236}">
                  <a16:creationId xmlns:a16="http://schemas.microsoft.com/office/drawing/2014/main" id="{60D3D17C-D91D-B64F-ADB5-65A85D39E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8060" y1="40473" x2="45085" y2="27604"/>
                          <a14:foregroundMark x1="23843" y1="66520" x2="34984" y2="46110"/>
                          <a14:foregroundMark x1="56397" y1="54763" x2="57906" y2="59896"/>
                          <a14:foregroundMark x1="52138" y1="40270" x2="55037" y2="50134"/>
                          <a14:foregroundMark x1="50712" y1="35417" x2="50865" y2="35938"/>
                          <a14:foregroundMark x1="48033" y1="26302" x2="48875" y2="29167"/>
                          <a14:foregroundMark x1="60925" y1="51097" x2="64227" y2="63974"/>
                          <a14:foregroundMark x1="58974" y1="43490" x2="59756" y2="46540"/>
                          <a14:foregroundMark x1="74422" y1="84225" x2="75855" y2="86719"/>
                          <a14:foregroundMark x1="50427" y1="84896" x2="55342" y2="84896"/>
                          <a14:foregroundMark x1="34188" y1="56250" x2="35897" y2="52865"/>
                          <a14:foregroundMark x1="35897" y1="52865" x2="37393" y2="49740"/>
                          <a14:foregroundMark x1="62626" y1="46372" x2="63186" y2="46011"/>
                          <a14:foregroundMark x1="59829" y1="48177" x2="61628" y2="47017"/>
                          <a14:foregroundMark x1="57265" y1="41667" x2="58120" y2="40104"/>
                          <a14:foregroundMark x1="58120" y1="40104" x2="60256" y2="38802"/>
                          <a14:foregroundMark x1="57692" y1="40104" x2="57051" y2="40885"/>
                          <a14:foregroundMark x1="60043" y1="48698" x2="60043" y2="48698"/>
                          <a14:foregroundMark x1="30342" y1="54948" x2="33333" y2="56771"/>
                          <a14:foregroundMark x1="33761" y1="56510" x2="35470" y2="54427"/>
                          <a14:foregroundMark x1="35470" y1="54427" x2="36325" y2="52344"/>
                          <a14:foregroundMark x1="36325" y1="52344" x2="36752" y2="51563"/>
                          <a14:foregroundMark x1="36111" y1="52344" x2="34188" y2="57031"/>
                          <a14:backgroundMark x1="48504" y1="35938" x2="48504" y2="41667"/>
                          <a14:backgroundMark x1="48504" y1="31250" x2="48504" y2="34635"/>
                          <a14:backgroundMark x1="49145" y1="29167" x2="49145" y2="35417"/>
                          <a14:backgroundMark x1="48718" y1="22917" x2="48718" y2="26302"/>
                          <a14:backgroundMark x1="48932" y1="45313" x2="48932" y2="51823"/>
                          <a14:backgroundMark x1="48932" y1="53646" x2="48932" y2="59115"/>
                          <a14:backgroundMark x1="48504" y1="62240" x2="48504" y2="66667"/>
                          <a14:backgroundMark x1="49145" y1="62240" x2="49145" y2="65365"/>
                          <a14:backgroundMark x1="48932" y1="69010" x2="48932" y2="74219"/>
                          <a14:backgroundMark x1="48504" y1="77865" x2="48504" y2="82031"/>
                          <a14:backgroundMark x1="48504" y1="80990" x2="48932" y2="76563"/>
                          <a14:backgroundMark x1="44658" y1="61458" x2="47863" y2="58854"/>
                          <a14:backgroundMark x1="42094" y1="63802" x2="39530" y2="65625"/>
                          <a14:backgroundMark x1="36111" y1="67969" x2="33974" y2="70573"/>
                          <a14:backgroundMark x1="59615" y1="65104" x2="66667" y2="71875"/>
                          <a14:backgroundMark x1="64530" y1="72135" x2="79060" y2="82552"/>
                          <a14:backgroundMark x1="55342" y1="64583" x2="50214" y2="58073"/>
                          <a14:backgroundMark x1="51068" y1="55990" x2="59177" y2="49813"/>
                          <a14:backgroundMark x1="62972" y1="47062" x2="63462" y2="46875"/>
                          <a14:backgroundMark x1="40812" y1="52344" x2="42735" y2="52865"/>
                          <a14:backgroundMark x1="27350" y1="75260" x2="33333" y2="72917"/>
                          <a14:backgroundMark x1="14103" y1="87240" x2="21368" y2="82813"/>
                          <a14:backgroundMark x1="20726" y1="81510" x2="17094" y2="83073"/>
                          <a14:backgroundMark x1="12393" y1="87760" x2="12179" y2="88281"/>
                          <a14:backgroundMark x1="48504" y1="16927" x2="48504" y2="19010"/>
                          <a14:backgroundMark x1="62607" y1="46354" x2="62179" y2="46875"/>
                          <a14:backgroundMark x1="62179" y1="46615" x2="61752" y2="47135"/>
                          <a14:backgroundMark x1="63675" y1="45833" x2="63248" y2="46094"/>
                          <a14:backgroundMark x1="61111" y1="48438" x2="61111" y2="48438"/>
                          <a14:backgroundMark x1="60684" y1="48177" x2="60684" y2="48177"/>
                          <a14:backgroundMark x1="36111" y1="35417" x2="40171" y2="32292"/>
                          <a14:backgroundMark x1="38248" y1="32031" x2="48504" y2="15365"/>
                          <a14:backgroundMark x1="48504" y1="15365" x2="54060" y2="24740"/>
                          <a14:backgroundMark x1="55556" y1="26823" x2="57692" y2="32292"/>
                          <a14:backgroundMark x1="58761" y1="30469" x2="58974" y2="33073"/>
                          <a14:backgroundMark x1="58974" y1="33073" x2="60256" y2="35156"/>
                          <a14:backgroundMark x1="33974" y1="40885" x2="38248" y2="34375"/>
                          <a14:backgroundMark x1="35256" y1="38281" x2="11325" y2="77344"/>
                          <a14:backgroundMark x1="11325" y1="77344" x2="22009" y2="65104"/>
                          <a14:backgroundMark x1="20940" y1="64583" x2="12607" y2="81250"/>
                          <a14:backgroundMark x1="14316" y1="79427" x2="6624" y2="89583"/>
                          <a14:backgroundMark x1="8547" y1="89063" x2="5983" y2="95052"/>
                          <a14:backgroundMark x1="10684" y1="92969" x2="31838" y2="94531"/>
                          <a14:backgroundMark x1="26068" y1="93229" x2="44017" y2="93750"/>
                          <a14:backgroundMark x1="41239" y1="93490" x2="47863" y2="94010"/>
                          <a14:backgroundMark x1="64744" y1="93490" x2="90171" y2="93750"/>
                          <a14:backgroundMark x1="91667" y1="93490" x2="79274" y2="93750"/>
                          <a14:backgroundMark x1="91239" y1="92448" x2="85897" y2="80208"/>
                          <a14:backgroundMark x1="83547" y1="75000" x2="74359" y2="56250"/>
                          <a14:backgroundMark x1="74359" y1="56250" x2="76068" y2="69010"/>
                          <a14:backgroundMark x1="72650" y1="57813" x2="66453" y2="46094"/>
                          <a14:backgroundMark x1="34188" y1="41927" x2="33120" y2="40885"/>
                          <a14:backgroundMark x1="64530" y1="92969" x2="64103" y2="93750"/>
                          <a14:backgroundMark x1="64103" y1="93490" x2="62393" y2="93750"/>
                          <a14:backgroundMark x1="62393" y1="93490" x2="60256" y2="93490"/>
                          <a14:backgroundMark x1="60256" y1="93490" x2="57692" y2="93490"/>
                          <a14:backgroundMark x1="57692" y1="93490" x2="56838" y2="93490"/>
                          <a14:backgroundMark x1="21368" y1="63802" x2="23077" y2="60938"/>
                          <a14:backgroundMark x1="23077" y1="60677" x2="25855" y2="57552"/>
                          <a14:backgroundMark x1="25855" y1="57292" x2="26709" y2="5520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48261" y="4259537"/>
              <a:ext cx="2825191" cy="2318105"/>
            </a:xfrm>
            <a:prstGeom prst="rect">
              <a:avLst/>
            </a:prstGeom>
          </p:spPr>
        </p:pic>
        <p:cxnSp>
          <p:nvCxnSpPr>
            <p:cNvPr id="85" name="Rak 84">
              <a:extLst>
                <a:ext uri="{FF2B5EF4-FFF2-40B4-BE49-F238E27FC236}">
                  <a16:creationId xmlns:a16="http://schemas.microsoft.com/office/drawing/2014/main" id="{C3A80AC8-5430-154E-A094-CF218ABF030A}"/>
                </a:ext>
              </a:extLst>
            </p:cNvPr>
            <p:cNvCxnSpPr>
              <a:cxnSpLocks/>
            </p:cNvCxnSpPr>
            <p:nvPr/>
          </p:nvCxnSpPr>
          <p:spPr>
            <a:xfrm>
              <a:off x="3920639" y="6412252"/>
              <a:ext cx="2424177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Rak 86">
              <a:extLst>
                <a:ext uri="{FF2B5EF4-FFF2-40B4-BE49-F238E27FC236}">
                  <a16:creationId xmlns:a16="http://schemas.microsoft.com/office/drawing/2014/main" id="{BFFEBFCC-3E88-8C4A-A129-7F481E4B0189}"/>
                </a:ext>
              </a:extLst>
            </p:cNvPr>
            <p:cNvCxnSpPr>
              <a:cxnSpLocks/>
            </p:cNvCxnSpPr>
            <p:nvPr/>
          </p:nvCxnSpPr>
          <p:spPr>
            <a:xfrm>
              <a:off x="5132727" y="4596028"/>
              <a:ext cx="0" cy="1816224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Rak 89">
              <a:extLst>
                <a:ext uri="{FF2B5EF4-FFF2-40B4-BE49-F238E27FC236}">
                  <a16:creationId xmlns:a16="http://schemas.microsoft.com/office/drawing/2014/main" id="{7A97BD7D-A94C-F046-A6A8-5D974C783C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639" y="4596027"/>
              <a:ext cx="1212088" cy="1816226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Rak 95">
              <a:extLst>
                <a:ext uri="{FF2B5EF4-FFF2-40B4-BE49-F238E27FC236}">
                  <a16:creationId xmlns:a16="http://schemas.microsoft.com/office/drawing/2014/main" id="{387AF3F4-4EB8-6C44-A3C3-434BC7D0DC91}"/>
                </a:ext>
              </a:extLst>
            </p:cNvPr>
            <p:cNvCxnSpPr>
              <a:cxnSpLocks/>
            </p:cNvCxnSpPr>
            <p:nvPr/>
          </p:nvCxnSpPr>
          <p:spPr>
            <a:xfrm>
              <a:off x="4665306" y="5303914"/>
              <a:ext cx="1679510" cy="110833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Rak 99">
              <a:extLst>
                <a:ext uri="{FF2B5EF4-FFF2-40B4-BE49-F238E27FC236}">
                  <a16:creationId xmlns:a16="http://schemas.microsoft.com/office/drawing/2014/main" id="{75F53965-9770-9A4D-95D2-EB2761750E4B}"/>
                </a:ext>
              </a:extLst>
            </p:cNvPr>
            <p:cNvCxnSpPr>
              <a:cxnSpLocks/>
            </p:cNvCxnSpPr>
            <p:nvPr/>
          </p:nvCxnSpPr>
          <p:spPr>
            <a:xfrm>
              <a:off x="5132727" y="4567870"/>
              <a:ext cx="1212089" cy="184438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Rak 102">
              <a:extLst>
                <a:ext uri="{FF2B5EF4-FFF2-40B4-BE49-F238E27FC236}">
                  <a16:creationId xmlns:a16="http://schemas.microsoft.com/office/drawing/2014/main" id="{B9D468A8-9EBA-8D47-A60F-5A143C974B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1315" y="5296249"/>
              <a:ext cx="1659067" cy="1108339"/>
            </a:xfrm>
            <a:prstGeom prst="line">
              <a:avLst/>
            </a:prstGeom>
            <a:ln w="12700">
              <a:solidFill>
                <a:srgbClr val="00B050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82BEB0D5-AE1B-6C4B-B121-32E0AAFBF612}"/>
              </a:ext>
            </a:extLst>
          </p:cNvPr>
          <p:cNvGrpSpPr/>
          <p:nvPr/>
        </p:nvGrpSpPr>
        <p:grpSpPr>
          <a:xfrm rot="7393523">
            <a:off x="4079247" y="4852747"/>
            <a:ext cx="2825191" cy="2318105"/>
            <a:chOff x="3748261" y="4259537"/>
            <a:chExt cx="2825191" cy="2318105"/>
          </a:xfrm>
        </p:grpSpPr>
        <p:pic>
          <p:nvPicPr>
            <p:cNvPr id="109" name="Bildobjekt 108">
              <a:extLst>
                <a:ext uri="{FF2B5EF4-FFF2-40B4-BE49-F238E27FC236}">
                  <a16:creationId xmlns:a16="http://schemas.microsoft.com/office/drawing/2014/main" id="{E5455E5C-9405-5B40-AB59-986F9FBD8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8060" y1="40473" x2="45085" y2="27604"/>
                          <a14:foregroundMark x1="23843" y1="66520" x2="34984" y2="46110"/>
                          <a14:foregroundMark x1="56397" y1="54763" x2="57906" y2="59896"/>
                          <a14:foregroundMark x1="52138" y1="40270" x2="55037" y2="50134"/>
                          <a14:foregroundMark x1="50712" y1="35417" x2="50865" y2="35938"/>
                          <a14:foregroundMark x1="48033" y1="26302" x2="48875" y2="29167"/>
                          <a14:foregroundMark x1="60925" y1="51097" x2="64227" y2="63974"/>
                          <a14:foregroundMark x1="58974" y1="43490" x2="59756" y2="46540"/>
                          <a14:foregroundMark x1="74422" y1="84225" x2="75855" y2="86719"/>
                          <a14:foregroundMark x1="50427" y1="84896" x2="55342" y2="84896"/>
                          <a14:foregroundMark x1="34188" y1="56250" x2="35897" y2="52865"/>
                          <a14:foregroundMark x1="35897" y1="52865" x2="37393" y2="49740"/>
                          <a14:foregroundMark x1="62626" y1="46372" x2="63186" y2="46011"/>
                          <a14:foregroundMark x1="59829" y1="48177" x2="61628" y2="47017"/>
                          <a14:foregroundMark x1="57265" y1="41667" x2="58120" y2="40104"/>
                          <a14:foregroundMark x1="58120" y1="40104" x2="60256" y2="38802"/>
                          <a14:foregroundMark x1="57692" y1="40104" x2="57051" y2="40885"/>
                          <a14:foregroundMark x1="60043" y1="48698" x2="60043" y2="48698"/>
                          <a14:foregroundMark x1="30342" y1="54948" x2="33333" y2="56771"/>
                          <a14:foregroundMark x1="33761" y1="56510" x2="35470" y2="54427"/>
                          <a14:foregroundMark x1="35470" y1="54427" x2="36325" y2="52344"/>
                          <a14:foregroundMark x1="36325" y1="52344" x2="36752" y2="51563"/>
                          <a14:foregroundMark x1="36111" y1="52344" x2="34188" y2="57031"/>
                          <a14:backgroundMark x1="48504" y1="35938" x2="48504" y2="41667"/>
                          <a14:backgroundMark x1="48504" y1="31250" x2="48504" y2="34635"/>
                          <a14:backgroundMark x1="49145" y1="29167" x2="49145" y2="35417"/>
                          <a14:backgroundMark x1="48718" y1="22917" x2="48718" y2="26302"/>
                          <a14:backgroundMark x1="48932" y1="45313" x2="48932" y2="51823"/>
                          <a14:backgroundMark x1="48932" y1="53646" x2="48932" y2="59115"/>
                          <a14:backgroundMark x1="48504" y1="62240" x2="48504" y2="66667"/>
                          <a14:backgroundMark x1="49145" y1="62240" x2="49145" y2="65365"/>
                          <a14:backgroundMark x1="48932" y1="69010" x2="48932" y2="74219"/>
                          <a14:backgroundMark x1="48504" y1="77865" x2="48504" y2="82031"/>
                          <a14:backgroundMark x1="48504" y1="80990" x2="48932" y2="76563"/>
                          <a14:backgroundMark x1="44658" y1="61458" x2="47863" y2="58854"/>
                          <a14:backgroundMark x1="42094" y1="63802" x2="39530" y2="65625"/>
                          <a14:backgroundMark x1="36111" y1="67969" x2="33974" y2="70573"/>
                          <a14:backgroundMark x1="59615" y1="65104" x2="66667" y2="71875"/>
                          <a14:backgroundMark x1="64530" y1="72135" x2="79060" y2="82552"/>
                          <a14:backgroundMark x1="55342" y1="64583" x2="50214" y2="58073"/>
                          <a14:backgroundMark x1="51068" y1="55990" x2="59177" y2="49813"/>
                          <a14:backgroundMark x1="62972" y1="47062" x2="63462" y2="46875"/>
                          <a14:backgroundMark x1="40812" y1="52344" x2="42735" y2="52865"/>
                          <a14:backgroundMark x1="27350" y1="75260" x2="33333" y2="72917"/>
                          <a14:backgroundMark x1="14103" y1="87240" x2="21368" y2="82813"/>
                          <a14:backgroundMark x1="20726" y1="81510" x2="17094" y2="83073"/>
                          <a14:backgroundMark x1="12393" y1="87760" x2="12179" y2="88281"/>
                          <a14:backgroundMark x1="48504" y1="16927" x2="48504" y2="19010"/>
                          <a14:backgroundMark x1="62607" y1="46354" x2="62179" y2="46875"/>
                          <a14:backgroundMark x1="62179" y1="46615" x2="61752" y2="47135"/>
                          <a14:backgroundMark x1="63675" y1="45833" x2="63248" y2="46094"/>
                          <a14:backgroundMark x1="61111" y1="48438" x2="61111" y2="48438"/>
                          <a14:backgroundMark x1="60684" y1="48177" x2="60684" y2="48177"/>
                          <a14:backgroundMark x1="36111" y1="35417" x2="40171" y2="32292"/>
                          <a14:backgroundMark x1="38248" y1="32031" x2="48504" y2="15365"/>
                          <a14:backgroundMark x1="48504" y1="15365" x2="54060" y2="24740"/>
                          <a14:backgroundMark x1="55556" y1="26823" x2="57692" y2="32292"/>
                          <a14:backgroundMark x1="58761" y1="30469" x2="58974" y2="33073"/>
                          <a14:backgroundMark x1="58974" y1="33073" x2="60256" y2="35156"/>
                          <a14:backgroundMark x1="33974" y1="40885" x2="38248" y2="34375"/>
                          <a14:backgroundMark x1="35256" y1="38281" x2="11325" y2="77344"/>
                          <a14:backgroundMark x1="11325" y1="77344" x2="22009" y2="65104"/>
                          <a14:backgroundMark x1="20940" y1="64583" x2="12607" y2="81250"/>
                          <a14:backgroundMark x1="14316" y1="79427" x2="6624" y2="89583"/>
                          <a14:backgroundMark x1="8547" y1="89063" x2="5983" y2="95052"/>
                          <a14:backgroundMark x1="10684" y1="92969" x2="31838" y2="94531"/>
                          <a14:backgroundMark x1="26068" y1="93229" x2="44017" y2="93750"/>
                          <a14:backgroundMark x1="41239" y1="93490" x2="47863" y2="94010"/>
                          <a14:backgroundMark x1="64744" y1="93490" x2="90171" y2="93750"/>
                          <a14:backgroundMark x1="91667" y1="93490" x2="79274" y2="93750"/>
                          <a14:backgroundMark x1="91239" y1="92448" x2="85897" y2="80208"/>
                          <a14:backgroundMark x1="83547" y1="75000" x2="74359" y2="56250"/>
                          <a14:backgroundMark x1="74359" y1="56250" x2="76068" y2="69010"/>
                          <a14:backgroundMark x1="72650" y1="57813" x2="66453" y2="46094"/>
                          <a14:backgroundMark x1="34188" y1="41927" x2="33120" y2="40885"/>
                          <a14:backgroundMark x1="64530" y1="92969" x2="64103" y2="93750"/>
                          <a14:backgroundMark x1="64103" y1="93490" x2="62393" y2="93750"/>
                          <a14:backgroundMark x1="62393" y1="93490" x2="60256" y2="93490"/>
                          <a14:backgroundMark x1="60256" y1="93490" x2="57692" y2="93490"/>
                          <a14:backgroundMark x1="57692" y1="93490" x2="56838" y2="93490"/>
                          <a14:backgroundMark x1="21368" y1="63802" x2="23077" y2="60938"/>
                          <a14:backgroundMark x1="23077" y1="60677" x2="25855" y2="57552"/>
                          <a14:backgroundMark x1="25855" y1="57292" x2="26709" y2="5520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48261" y="4259537"/>
              <a:ext cx="2825191" cy="2318105"/>
            </a:xfrm>
            <a:prstGeom prst="rect">
              <a:avLst/>
            </a:prstGeom>
          </p:spPr>
        </p:pic>
        <p:cxnSp>
          <p:nvCxnSpPr>
            <p:cNvPr id="110" name="Rak 109">
              <a:extLst>
                <a:ext uri="{FF2B5EF4-FFF2-40B4-BE49-F238E27FC236}">
                  <a16:creationId xmlns:a16="http://schemas.microsoft.com/office/drawing/2014/main" id="{674D1146-416D-AC4E-93DD-AFB0C15F6EB1}"/>
                </a:ext>
              </a:extLst>
            </p:cNvPr>
            <p:cNvCxnSpPr>
              <a:cxnSpLocks/>
            </p:cNvCxnSpPr>
            <p:nvPr/>
          </p:nvCxnSpPr>
          <p:spPr>
            <a:xfrm>
              <a:off x="3920639" y="6412252"/>
              <a:ext cx="2424177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Rak 110">
              <a:extLst>
                <a:ext uri="{FF2B5EF4-FFF2-40B4-BE49-F238E27FC236}">
                  <a16:creationId xmlns:a16="http://schemas.microsoft.com/office/drawing/2014/main" id="{BAABC7F2-8A04-1547-B834-83A57A136835}"/>
                </a:ext>
              </a:extLst>
            </p:cNvPr>
            <p:cNvCxnSpPr>
              <a:cxnSpLocks/>
            </p:cNvCxnSpPr>
            <p:nvPr/>
          </p:nvCxnSpPr>
          <p:spPr>
            <a:xfrm>
              <a:off x="5132727" y="4596028"/>
              <a:ext cx="0" cy="1816224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Rak 111">
              <a:extLst>
                <a:ext uri="{FF2B5EF4-FFF2-40B4-BE49-F238E27FC236}">
                  <a16:creationId xmlns:a16="http://schemas.microsoft.com/office/drawing/2014/main" id="{2BE49ADD-1B3E-BB49-961B-FB33B6F67A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639" y="4596027"/>
              <a:ext cx="1212088" cy="1816226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Rak 112">
              <a:extLst>
                <a:ext uri="{FF2B5EF4-FFF2-40B4-BE49-F238E27FC236}">
                  <a16:creationId xmlns:a16="http://schemas.microsoft.com/office/drawing/2014/main" id="{E03F56B8-8E5E-6341-BCAE-640C116F72CE}"/>
                </a:ext>
              </a:extLst>
            </p:cNvPr>
            <p:cNvCxnSpPr>
              <a:cxnSpLocks/>
            </p:cNvCxnSpPr>
            <p:nvPr/>
          </p:nvCxnSpPr>
          <p:spPr>
            <a:xfrm>
              <a:off x="4665306" y="5303914"/>
              <a:ext cx="1679510" cy="110833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Rak 113">
              <a:extLst>
                <a:ext uri="{FF2B5EF4-FFF2-40B4-BE49-F238E27FC236}">
                  <a16:creationId xmlns:a16="http://schemas.microsoft.com/office/drawing/2014/main" id="{AD8BBBFA-87D6-3C4D-A257-B7389E2F88B1}"/>
                </a:ext>
              </a:extLst>
            </p:cNvPr>
            <p:cNvCxnSpPr>
              <a:cxnSpLocks/>
            </p:cNvCxnSpPr>
            <p:nvPr/>
          </p:nvCxnSpPr>
          <p:spPr>
            <a:xfrm>
              <a:off x="5132727" y="4567870"/>
              <a:ext cx="1212089" cy="184438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Rak 114">
              <a:extLst>
                <a:ext uri="{FF2B5EF4-FFF2-40B4-BE49-F238E27FC236}">
                  <a16:creationId xmlns:a16="http://schemas.microsoft.com/office/drawing/2014/main" id="{E7F2F559-73BE-9C4B-A799-34BD84B9F2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1315" y="5296249"/>
              <a:ext cx="1659067" cy="1108339"/>
            </a:xfrm>
            <a:prstGeom prst="line">
              <a:avLst/>
            </a:prstGeom>
            <a:ln w="12700">
              <a:solidFill>
                <a:srgbClr val="00B050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6" name="Grupp 115">
            <a:extLst>
              <a:ext uri="{FF2B5EF4-FFF2-40B4-BE49-F238E27FC236}">
                <a16:creationId xmlns:a16="http://schemas.microsoft.com/office/drawing/2014/main" id="{62B34F67-1176-3342-BF93-EA71D134C0BB}"/>
              </a:ext>
            </a:extLst>
          </p:cNvPr>
          <p:cNvGrpSpPr/>
          <p:nvPr/>
        </p:nvGrpSpPr>
        <p:grpSpPr>
          <a:xfrm rot="14189773">
            <a:off x="3414640" y="4804336"/>
            <a:ext cx="2825191" cy="2318105"/>
            <a:chOff x="3748261" y="4259537"/>
            <a:chExt cx="2825191" cy="2318105"/>
          </a:xfrm>
        </p:grpSpPr>
        <p:pic>
          <p:nvPicPr>
            <p:cNvPr id="117" name="Bildobjekt 116">
              <a:extLst>
                <a:ext uri="{FF2B5EF4-FFF2-40B4-BE49-F238E27FC236}">
                  <a16:creationId xmlns:a16="http://schemas.microsoft.com/office/drawing/2014/main" id="{770877DC-2361-1644-AB4C-4EF6CFF4E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8060" y1="40473" x2="45085" y2="27604"/>
                          <a14:foregroundMark x1="23843" y1="66520" x2="34984" y2="46110"/>
                          <a14:foregroundMark x1="56397" y1="54763" x2="57906" y2="59896"/>
                          <a14:foregroundMark x1="52138" y1="40270" x2="55037" y2="50134"/>
                          <a14:foregroundMark x1="50712" y1="35417" x2="50865" y2="35938"/>
                          <a14:foregroundMark x1="48033" y1="26302" x2="48875" y2="29167"/>
                          <a14:foregroundMark x1="60925" y1="51097" x2="64227" y2="63974"/>
                          <a14:foregroundMark x1="58974" y1="43490" x2="59756" y2="46540"/>
                          <a14:foregroundMark x1="74422" y1="84225" x2="75855" y2="86719"/>
                          <a14:foregroundMark x1="50427" y1="84896" x2="55342" y2="84896"/>
                          <a14:foregroundMark x1="34188" y1="56250" x2="35897" y2="52865"/>
                          <a14:foregroundMark x1="35897" y1="52865" x2="37393" y2="49740"/>
                          <a14:foregroundMark x1="62626" y1="46372" x2="63186" y2="46011"/>
                          <a14:foregroundMark x1="59829" y1="48177" x2="61628" y2="47017"/>
                          <a14:foregroundMark x1="57265" y1="41667" x2="58120" y2="40104"/>
                          <a14:foregroundMark x1="58120" y1="40104" x2="60256" y2="38802"/>
                          <a14:foregroundMark x1="57692" y1="40104" x2="57051" y2="40885"/>
                          <a14:foregroundMark x1="60043" y1="48698" x2="60043" y2="48698"/>
                          <a14:foregroundMark x1="30342" y1="54948" x2="33333" y2="56771"/>
                          <a14:foregroundMark x1="33761" y1="56510" x2="35470" y2="54427"/>
                          <a14:foregroundMark x1="35470" y1="54427" x2="36325" y2="52344"/>
                          <a14:foregroundMark x1="36325" y1="52344" x2="36752" y2="51563"/>
                          <a14:foregroundMark x1="36111" y1="52344" x2="34188" y2="57031"/>
                          <a14:backgroundMark x1="48504" y1="35938" x2="48504" y2="41667"/>
                          <a14:backgroundMark x1="48504" y1="31250" x2="48504" y2="34635"/>
                          <a14:backgroundMark x1="49145" y1="29167" x2="49145" y2="35417"/>
                          <a14:backgroundMark x1="48718" y1="22917" x2="48718" y2="26302"/>
                          <a14:backgroundMark x1="48932" y1="45313" x2="48932" y2="51823"/>
                          <a14:backgroundMark x1="48932" y1="53646" x2="48932" y2="59115"/>
                          <a14:backgroundMark x1="48504" y1="62240" x2="48504" y2="66667"/>
                          <a14:backgroundMark x1="49145" y1="62240" x2="49145" y2="65365"/>
                          <a14:backgroundMark x1="48932" y1="69010" x2="48932" y2="74219"/>
                          <a14:backgroundMark x1="48504" y1="77865" x2="48504" y2="82031"/>
                          <a14:backgroundMark x1="48504" y1="80990" x2="48932" y2="76563"/>
                          <a14:backgroundMark x1="44658" y1="61458" x2="47863" y2="58854"/>
                          <a14:backgroundMark x1="42094" y1="63802" x2="39530" y2="65625"/>
                          <a14:backgroundMark x1="36111" y1="67969" x2="33974" y2="70573"/>
                          <a14:backgroundMark x1="59615" y1="65104" x2="66667" y2="71875"/>
                          <a14:backgroundMark x1="64530" y1="72135" x2="79060" y2="82552"/>
                          <a14:backgroundMark x1="55342" y1="64583" x2="50214" y2="58073"/>
                          <a14:backgroundMark x1="51068" y1="55990" x2="59177" y2="49813"/>
                          <a14:backgroundMark x1="62972" y1="47062" x2="63462" y2="46875"/>
                          <a14:backgroundMark x1="40812" y1="52344" x2="42735" y2="52865"/>
                          <a14:backgroundMark x1="27350" y1="75260" x2="33333" y2="72917"/>
                          <a14:backgroundMark x1="14103" y1="87240" x2="21368" y2="82813"/>
                          <a14:backgroundMark x1="20726" y1="81510" x2="17094" y2="83073"/>
                          <a14:backgroundMark x1="12393" y1="87760" x2="12179" y2="88281"/>
                          <a14:backgroundMark x1="48504" y1="16927" x2="48504" y2="19010"/>
                          <a14:backgroundMark x1="62607" y1="46354" x2="62179" y2="46875"/>
                          <a14:backgroundMark x1="62179" y1="46615" x2="61752" y2="47135"/>
                          <a14:backgroundMark x1="63675" y1="45833" x2="63248" y2="46094"/>
                          <a14:backgroundMark x1="61111" y1="48438" x2="61111" y2="48438"/>
                          <a14:backgroundMark x1="60684" y1="48177" x2="60684" y2="48177"/>
                          <a14:backgroundMark x1="36111" y1="35417" x2="40171" y2="32292"/>
                          <a14:backgroundMark x1="38248" y1="32031" x2="48504" y2="15365"/>
                          <a14:backgroundMark x1="48504" y1="15365" x2="54060" y2="24740"/>
                          <a14:backgroundMark x1="55556" y1="26823" x2="57692" y2="32292"/>
                          <a14:backgroundMark x1="58761" y1="30469" x2="58974" y2="33073"/>
                          <a14:backgroundMark x1="58974" y1="33073" x2="60256" y2="35156"/>
                          <a14:backgroundMark x1="33974" y1="40885" x2="38248" y2="34375"/>
                          <a14:backgroundMark x1="35256" y1="38281" x2="11325" y2="77344"/>
                          <a14:backgroundMark x1="11325" y1="77344" x2="22009" y2="65104"/>
                          <a14:backgroundMark x1="20940" y1="64583" x2="12607" y2="81250"/>
                          <a14:backgroundMark x1="14316" y1="79427" x2="6624" y2="89583"/>
                          <a14:backgroundMark x1="8547" y1="89063" x2="5983" y2="95052"/>
                          <a14:backgroundMark x1="10684" y1="92969" x2="31838" y2="94531"/>
                          <a14:backgroundMark x1="26068" y1="93229" x2="44017" y2="93750"/>
                          <a14:backgroundMark x1="41239" y1="93490" x2="47863" y2="94010"/>
                          <a14:backgroundMark x1="64744" y1="93490" x2="90171" y2="93750"/>
                          <a14:backgroundMark x1="91667" y1="93490" x2="79274" y2="93750"/>
                          <a14:backgroundMark x1="91239" y1="92448" x2="85897" y2="80208"/>
                          <a14:backgroundMark x1="83547" y1="75000" x2="74359" y2="56250"/>
                          <a14:backgroundMark x1="74359" y1="56250" x2="76068" y2="69010"/>
                          <a14:backgroundMark x1="72650" y1="57813" x2="66453" y2="46094"/>
                          <a14:backgroundMark x1="34188" y1="41927" x2="33120" y2="40885"/>
                          <a14:backgroundMark x1="64530" y1="92969" x2="64103" y2="93750"/>
                          <a14:backgroundMark x1="64103" y1="93490" x2="62393" y2="93750"/>
                          <a14:backgroundMark x1="62393" y1="93490" x2="60256" y2="93490"/>
                          <a14:backgroundMark x1="60256" y1="93490" x2="57692" y2="93490"/>
                          <a14:backgroundMark x1="57692" y1="93490" x2="56838" y2="93490"/>
                          <a14:backgroundMark x1="21368" y1="63802" x2="23077" y2="60938"/>
                          <a14:backgroundMark x1="23077" y1="60677" x2="25855" y2="57552"/>
                          <a14:backgroundMark x1="25855" y1="57292" x2="26709" y2="5520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48261" y="4259537"/>
              <a:ext cx="2825191" cy="2318105"/>
            </a:xfrm>
            <a:prstGeom prst="rect">
              <a:avLst/>
            </a:prstGeom>
          </p:spPr>
        </p:pic>
        <p:cxnSp>
          <p:nvCxnSpPr>
            <p:cNvPr id="118" name="Rak 117">
              <a:extLst>
                <a:ext uri="{FF2B5EF4-FFF2-40B4-BE49-F238E27FC236}">
                  <a16:creationId xmlns:a16="http://schemas.microsoft.com/office/drawing/2014/main" id="{85F6A3C4-744A-E64F-BEC3-D85F7BD89C21}"/>
                </a:ext>
              </a:extLst>
            </p:cNvPr>
            <p:cNvCxnSpPr>
              <a:cxnSpLocks/>
            </p:cNvCxnSpPr>
            <p:nvPr/>
          </p:nvCxnSpPr>
          <p:spPr>
            <a:xfrm>
              <a:off x="3920639" y="6412252"/>
              <a:ext cx="2424177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Rak 118">
              <a:extLst>
                <a:ext uri="{FF2B5EF4-FFF2-40B4-BE49-F238E27FC236}">
                  <a16:creationId xmlns:a16="http://schemas.microsoft.com/office/drawing/2014/main" id="{0A1D2358-36E2-A04D-AB89-F29D9AF12D63}"/>
                </a:ext>
              </a:extLst>
            </p:cNvPr>
            <p:cNvCxnSpPr>
              <a:cxnSpLocks/>
            </p:cNvCxnSpPr>
            <p:nvPr/>
          </p:nvCxnSpPr>
          <p:spPr>
            <a:xfrm>
              <a:off x="5132727" y="4596028"/>
              <a:ext cx="0" cy="1816224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Rak 119">
              <a:extLst>
                <a:ext uri="{FF2B5EF4-FFF2-40B4-BE49-F238E27FC236}">
                  <a16:creationId xmlns:a16="http://schemas.microsoft.com/office/drawing/2014/main" id="{4863BA2F-63E9-1F47-AAAC-385806CC14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639" y="4596027"/>
              <a:ext cx="1212088" cy="1816226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Rak 120">
              <a:extLst>
                <a:ext uri="{FF2B5EF4-FFF2-40B4-BE49-F238E27FC236}">
                  <a16:creationId xmlns:a16="http://schemas.microsoft.com/office/drawing/2014/main" id="{B0258184-F011-EE48-9F3E-50380C761AC4}"/>
                </a:ext>
              </a:extLst>
            </p:cNvPr>
            <p:cNvCxnSpPr>
              <a:cxnSpLocks/>
            </p:cNvCxnSpPr>
            <p:nvPr/>
          </p:nvCxnSpPr>
          <p:spPr>
            <a:xfrm>
              <a:off x="4665306" y="5303914"/>
              <a:ext cx="1679510" cy="110833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Rak 121">
              <a:extLst>
                <a:ext uri="{FF2B5EF4-FFF2-40B4-BE49-F238E27FC236}">
                  <a16:creationId xmlns:a16="http://schemas.microsoft.com/office/drawing/2014/main" id="{9684B021-7FF6-C847-9335-7774101DD392}"/>
                </a:ext>
              </a:extLst>
            </p:cNvPr>
            <p:cNvCxnSpPr>
              <a:cxnSpLocks/>
            </p:cNvCxnSpPr>
            <p:nvPr/>
          </p:nvCxnSpPr>
          <p:spPr>
            <a:xfrm>
              <a:off x="5132727" y="4567870"/>
              <a:ext cx="1212089" cy="184438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Rak 122">
              <a:extLst>
                <a:ext uri="{FF2B5EF4-FFF2-40B4-BE49-F238E27FC236}">
                  <a16:creationId xmlns:a16="http://schemas.microsoft.com/office/drawing/2014/main" id="{22B4982C-38B1-A24E-92B3-FC8F43D71E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1315" y="5296249"/>
              <a:ext cx="1659067" cy="1108339"/>
            </a:xfrm>
            <a:prstGeom prst="line">
              <a:avLst/>
            </a:prstGeom>
            <a:ln w="12700">
              <a:solidFill>
                <a:srgbClr val="00B050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95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F2548AF-500E-A542-8C11-3099D5F95D7B}"/>
              </a:ext>
            </a:extLst>
          </p:cNvPr>
          <p:cNvSpPr/>
          <p:nvPr/>
        </p:nvSpPr>
        <p:spPr>
          <a:xfrm>
            <a:off x="499477" y="1033904"/>
            <a:ext cx="612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Beräkna rektangelns area.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7B2E713-8441-1E40-8B11-7E684A165CFD}"/>
              </a:ext>
            </a:extLst>
          </p:cNvPr>
          <p:cNvSpPr txBox="1"/>
          <p:nvPr/>
        </p:nvSpPr>
        <p:spPr>
          <a:xfrm>
            <a:off x="1366504" y="2647255"/>
            <a:ext cx="184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Bradley Hand Bold"/>
                <a:cs typeface="Bradley Hand Bold"/>
              </a:rPr>
              <a:t>Area : 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35F0F353-6897-AB4A-9817-DC007997308D}"/>
              </a:ext>
            </a:extLst>
          </p:cNvPr>
          <p:cNvGrpSpPr/>
          <p:nvPr/>
        </p:nvGrpSpPr>
        <p:grpSpPr>
          <a:xfrm>
            <a:off x="4677923" y="503626"/>
            <a:ext cx="2446378" cy="1466947"/>
            <a:chOff x="2905237" y="865052"/>
            <a:chExt cx="2446378" cy="1466947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4F6A655E-C0C1-AC4C-B3C1-10858E7DF3F2}"/>
                </a:ext>
              </a:extLst>
            </p:cNvPr>
            <p:cNvSpPr/>
            <p:nvPr/>
          </p:nvSpPr>
          <p:spPr>
            <a:xfrm>
              <a:off x="2905237" y="1121401"/>
              <a:ext cx="1709931" cy="8260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76B9FD44-6B1E-FB4B-87C9-BC63688802E5}"/>
                </a:ext>
              </a:extLst>
            </p:cNvPr>
            <p:cNvSpPr/>
            <p:nvPr/>
          </p:nvSpPr>
          <p:spPr>
            <a:xfrm>
              <a:off x="3602921" y="1931889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dirty="0">
                  <a:latin typeface="+mn-lt"/>
                  <a:cs typeface="Bradley Hand Bold"/>
                </a:rPr>
                <a:t>6</a:t>
              </a: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8F3CF142-7C7A-D24F-B510-069968F71F53}"/>
                </a:ext>
              </a:extLst>
            </p:cNvPr>
            <p:cNvSpPr/>
            <p:nvPr/>
          </p:nvSpPr>
          <p:spPr>
            <a:xfrm>
              <a:off x="4615168" y="1324832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dirty="0">
                  <a:latin typeface="+mn-lt"/>
                  <a:cs typeface="Bradley Hand Bold"/>
                </a:rPr>
                <a:t>4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ED4A752-BBBE-1340-8BB3-93838B83B00A}"/>
                </a:ext>
              </a:extLst>
            </p:cNvPr>
            <p:cNvSpPr/>
            <p:nvPr/>
          </p:nvSpPr>
          <p:spPr>
            <a:xfrm>
              <a:off x="4695666" y="865052"/>
              <a:ext cx="6559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dirty="0">
                  <a:latin typeface="+mn-lt"/>
                  <a:cs typeface="Bradley Hand Bold"/>
                </a:rPr>
                <a:t>(cm)</a:t>
              </a:r>
            </a:p>
          </p:txBody>
        </p:sp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BC772B84-2360-7342-9F4D-F01631AC06D9}"/>
              </a:ext>
            </a:extLst>
          </p:cNvPr>
          <p:cNvSpPr/>
          <p:nvPr/>
        </p:nvSpPr>
        <p:spPr>
          <a:xfrm>
            <a:off x="2228081" y="2645838"/>
            <a:ext cx="1739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>
                <a:latin typeface="Bradley Hand Bold"/>
                <a:cs typeface="Bradley Hand Bold"/>
              </a:rPr>
              <a:t>6 · 4 cm</a:t>
            </a:r>
            <a:r>
              <a:rPr lang="sv-SE" sz="2400" baseline="30000" dirty="0">
                <a:latin typeface="Bradley Hand Bold"/>
                <a:cs typeface="Bradley Hand Bold"/>
              </a:rPr>
              <a:t>2</a:t>
            </a:r>
            <a:r>
              <a:rPr lang="sv-SE" sz="2400" dirty="0">
                <a:latin typeface="Bradley Hand Bold"/>
                <a:cs typeface="Bradley Hand Bold"/>
              </a:rPr>
              <a:t> </a:t>
            </a:r>
            <a:r>
              <a:rPr lang="is-IS" sz="2400" dirty="0">
                <a:latin typeface="+mn-lt"/>
                <a:cs typeface="Bradley Hand Bold"/>
              </a:rPr>
              <a:t>=</a:t>
            </a:r>
            <a:r>
              <a:rPr lang="is-IS" sz="2400" dirty="0">
                <a:latin typeface="Bradley Hand Bold"/>
                <a:cs typeface="Bradley Hand Bold"/>
              </a:rPr>
              <a:t> </a:t>
            </a:r>
            <a:endParaRPr lang="sv-SE" sz="240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7A02615-1D04-0B46-97F5-E6CEC758F814}"/>
              </a:ext>
            </a:extLst>
          </p:cNvPr>
          <p:cNvSpPr/>
          <p:nvPr/>
        </p:nvSpPr>
        <p:spPr>
          <a:xfrm>
            <a:off x="3879428" y="2630822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>
                <a:latin typeface="Bradley Hand Bold"/>
                <a:cs typeface="Bradley Hand Bold"/>
              </a:rPr>
              <a:t>24 cm</a:t>
            </a:r>
            <a:r>
              <a:rPr lang="sv-SE" sz="2400" baseline="30000" dirty="0">
                <a:latin typeface="Bradley Hand Bold"/>
                <a:cs typeface="Bradley Hand Bold"/>
              </a:rPr>
              <a:t>2</a:t>
            </a:r>
            <a:endParaRPr lang="sv-SE" sz="2400" dirty="0">
              <a:latin typeface="Bradley Hand Bold"/>
              <a:cs typeface="Bradley Hand Bold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DA7EF30-204C-B047-8FF7-B51D892DB629}"/>
              </a:ext>
            </a:extLst>
          </p:cNvPr>
          <p:cNvSpPr txBox="1"/>
          <p:nvPr/>
        </p:nvSpPr>
        <p:spPr>
          <a:xfrm>
            <a:off x="1422148" y="4167324"/>
            <a:ext cx="435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u="sng" dirty="0">
                <a:latin typeface="Bradley Hand Bold"/>
                <a:cs typeface="Bradley Hand Bold"/>
              </a:rPr>
              <a:t>Svar</a:t>
            </a:r>
            <a:r>
              <a:rPr lang="sv-SE" sz="2400" dirty="0">
                <a:latin typeface="Bradley Hand Bold"/>
                <a:cs typeface="Bradley Hand Bold"/>
              </a:rPr>
              <a:t>:  Arean är 24 cm</a:t>
            </a:r>
            <a:r>
              <a:rPr lang="sv-SE" sz="2400" baseline="30000" dirty="0">
                <a:latin typeface="Bradley Hand Bold"/>
                <a:cs typeface="Bradley Hand Bold"/>
              </a:rPr>
              <a:t>2</a:t>
            </a:r>
            <a:endParaRPr lang="sv-SE" sz="2400" dirty="0">
              <a:latin typeface="Bradley Hand Bold"/>
              <a:cs typeface="Bradley Hand Bold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9C7B3952-50F7-9049-8FE0-4C2B9EE70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173926"/>
            <a:ext cx="1161498" cy="384895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416839BB-26E5-2040-8530-EA64516E21A5}"/>
              </a:ext>
            </a:extLst>
          </p:cNvPr>
          <p:cNvSpPr/>
          <p:nvPr/>
        </p:nvSpPr>
        <p:spPr>
          <a:xfrm>
            <a:off x="864451" y="242016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948DA9E-F70F-B64C-843A-54BC686D0530}"/>
              </a:ext>
            </a:extLst>
          </p:cNvPr>
          <p:cNvSpPr/>
          <p:nvPr/>
        </p:nvSpPr>
        <p:spPr>
          <a:xfrm>
            <a:off x="5890359" y="2569266"/>
            <a:ext cx="236098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600" dirty="0"/>
              <a:t>Arean = basen · höjden</a:t>
            </a:r>
          </a:p>
          <a:p>
            <a:r>
              <a:rPr lang="sv-SE" sz="1600" i="1" dirty="0"/>
              <a:t>A</a:t>
            </a:r>
            <a:r>
              <a:rPr lang="sv-SE" sz="1600" dirty="0"/>
              <a:t> =</a:t>
            </a:r>
            <a:r>
              <a:rPr lang="sv-SE" sz="1600" i="1" dirty="0"/>
              <a:t> b </a:t>
            </a:r>
            <a:r>
              <a:rPr lang="sv-SE" sz="1600" dirty="0"/>
              <a:t>· </a:t>
            </a:r>
            <a:r>
              <a:rPr lang="sv-SE" sz="1600" i="1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30825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1" grpId="0"/>
      <p:bldP spid="12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541120" y="317982"/>
            <a:ext cx="39518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Beräkna trianglarnas area.</a:t>
            </a:r>
          </a:p>
        </p:txBody>
      </p:sp>
      <p:grpSp>
        <p:nvGrpSpPr>
          <p:cNvPr id="10" name="Grupp 9"/>
          <p:cNvGrpSpPr/>
          <p:nvPr/>
        </p:nvGrpSpPr>
        <p:grpSpPr>
          <a:xfrm>
            <a:off x="1959333" y="3762804"/>
            <a:ext cx="1732676" cy="575796"/>
            <a:chOff x="2906047" y="2531377"/>
            <a:chExt cx="1732676" cy="575796"/>
          </a:xfrm>
        </p:grpSpPr>
        <p:grpSp>
          <p:nvGrpSpPr>
            <p:cNvPr id="11" name="Grupp 10"/>
            <p:cNvGrpSpPr/>
            <p:nvPr/>
          </p:nvGrpSpPr>
          <p:grpSpPr>
            <a:xfrm>
              <a:off x="3081333" y="2531377"/>
              <a:ext cx="1557390" cy="575796"/>
              <a:chOff x="1848464" y="5139870"/>
              <a:chExt cx="1557390" cy="575796"/>
            </a:xfrm>
          </p:grpSpPr>
          <p:grpSp>
            <p:nvGrpSpPr>
              <p:cNvPr id="13" name="Grupp 12"/>
              <p:cNvGrpSpPr/>
              <p:nvPr/>
            </p:nvGrpSpPr>
            <p:grpSpPr>
              <a:xfrm>
                <a:off x="1848464" y="5139870"/>
                <a:ext cx="1557390" cy="575796"/>
                <a:chOff x="2631703" y="3453723"/>
                <a:chExt cx="1557390" cy="575796"/>
              </a:xfrm>
            </p:grpSpPr>
            <p:grpSp>
              <p:nvGrpSpPr>
                <p:cNvPr id="15" name="Grupp 14"/>
                <p:cNvGrpSpPr>
                  <a:grpSpLocks/>
                </p:cNvGrpSpPr>
                <p:nvPr/>
              </p:nvGrpSpPr>
              <p:grpSpPr bwMode="auto">
                <a:xfrm>
                  <a:off x="2631703" y="3453723"/>
                  <a:ext cx="907621" cy="575796"/>
                  <a:chOff x="4036345" y="1911284"/>
                  <a:chExt cx="907198" cy="575959"/>
                </a:xfrm>
              </p:grpSpPr>
              <p:sp>
                <p:nvSpPr>
                  <p:cNvPr id="17" name="textruta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6345" y="1911284"/>
                    <a:ext cx="907198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3,5 </a:t>
                    </a:r>
                    <a:r>
                      <a:rPr lang="is-IS" sz="1800" dirty="0">
                        <a:latin typeface="Bradley Hand Bold"/>
                        <a:cs typeface="Bradley Hand Bold"/>
                      </a:rPr>
                      <a:t>∙ </a:t>
                    </a:r>
                    <a:r>
                      <a:rPr lang="sv-SE" sz="1800" dirty="0">
                        <a:latin typeface="Bradley Hand Bold"/>
                        <a:cs typeface="Bradley Hand Bold"/>
                      </a:rPr>
                      <a:t>4 </a:t>
                    </a:r>
                  </a:p>
                </p:txBody>
              </p:sp>
              <p:sp>
                <p:nvSpPr>
                  <p:cNvPr id="18" name="textruta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74463" y="2117807"/>
                    <a:ext cx="329473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2</a:t>
                    </a:r>
                  </a:p>
                </p:txBody>
              </p:sp>
              <p:cxnSp>
                <p:nvCxnSpPr>
                  <p:cNvPr id="19" name="Rak 18"/>
                  <p:cNvCxnSpPr>
                    <a:cxnSpLocks/>
                  </p:cNvCxnSpPr>
                  <p:nvPr/>
                </p:nvCxnSpPr>
                <p:spPr>
                  <a:xfrm>
                    <a:off x="4082369" y="2203748"/>
                    <a:ext cx="781246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textruta 15"/>
                <p:cNvSpPr txBox="1"/>
                <p:nvPr/>
              </p:nvSpPr>
              <p:spPr>
                <a:xfrm>
                  <a:off x="3933623" y="3534137"/>
                  <a:ext cx="2554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=</a:t>
                  </a:r>
                </a:p>
              </p:txBody>
            </p:sp>
          </p:grpSp>
          <p:sp>
            <p:nvSpPr>
              <p:cNvPr id="14" name="textruta 13"/>
              <p:cNvSpPr txBox="1"/>
              <p:nvPr/>
            </p:nvSpPr>
            <p:spPr>
              <a:xfrm>
                <a:off x="2638548" y="5220284"/>
                <a:ext cx="6395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cm</a:t>
                </a:r>
                <a:r>
                  <a:rPr lang="sv-SE" b="1" baseline="30000" dirty="0">
                    <a:latin typeface="Bradley Hand Bold"/>
                    <a:cs typeface="Bradley Hand Bold"/>
                  </a:rPr>
                  <a:t>2 </a:t>
                </a:r>
              </a:p>
            </p:txBody>
          </p:sp>
        </p:grpSp>
        <p:sp>
          <p:nvSpPr>
            <p:cNvPr id="12" name="Rektangel 11"/>
            <p:cNvSpPr/>
            <p:nvPr/>
          </p:nvSpPr>
          <p:spPr>
            <a:xfrm>
              <a:off x="2906047" y="2604327"/>
              <a:ext cx="1846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30" name="textruta 29"/>
          <p:cNvSpPr txBox="1"/>
          <p:nvPr/>
        </p:nvSpPr>
        <p:spPr>
          <a:xfrm>
            <a:off x="1269869" y="3850871"/>
            <a:ext cx="9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Arean : </a:t>
            </a:r>
          </a:p>
        </p:txBody>
      </p:sp>
      <p:sp>
        <p:nvSpPr>
          <p:cNvPr id="33" name="Rektangel 32"/>
          <p:cNvSpPr/>
          <p:nvPr/>
        </p:nvSpPr>
        <p:spPr>
          <a:xfrm>
            <a:off x="4819773" y="3835137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7 cm</a:t>
            </a:r>
            <a:r>
              <a:rPr lang="sv-SE" b="1" baseline="30000" dirty="0">
                <a:latin typeface="Bradley Hand Bold"/>
                <a:cs typeface="Bradley Hand Bold"/>
              </a:rPr>
              <a:t>2</a:t>
            </a:r>
          </a:p>
        </p:txBody>
      </p:sp>
      <p:sp>
        <p:nvSpPr>
          <p:cNvPr id="34" name="textruta 33"/>
          <p:cNvSpPr txBox="1"/>
          <p:nvPr/>
        </p:nvSpPr>
        <p:spPr>
          <a:xfrm>
            <a:off x="1582077" y="5880370"/>
            <a:ext cx="584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Trianglarnas areor är 7 cm</a:t>
            </a:r>
            <a:r>
              <a:rPr lang="sv-SE" b="1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och 6 cm</a:t>
            </a:r>
            <a:r>
              <a:rPr lang="sv-SE" b="1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.</a:t>
            </a:r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3CD78F1F-1E82-EE43-B8B6-1EA00C62E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72" y="157786"/>
            <a:ext cx="1161498" cy="384895"/>
          </a:xfrm>
          <a:prstGeom prst="rect">
            <a:avLst/>
          </a:prstGeom>
        </p:spPr>
      </p:pic>
      <p:sp>
        <p:nvSpPr>
          <p:cNvPr id="31" name="Rektangel 30">
            <a:extLst>
              <a:ext uri="{FF2B5EF4-FFF2-40B4-BE49-F238E27FC236}">
                <a16:creationId xmlns:a16="http://schemas.microsoft.com/office/drawing/2014/main" id="{3B648DA2-055A-7C40-BD68-9E524B5D236C}"/>
              </a:ext>
            </a:extLst>
          </p:cNvPr>
          <p:cNvSpPr/>
          <p:nvPr/>
        </p:nvSpPr>
        <p:spPr>
          <a:xfrm>
            <a:off x="777366" y="225876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CC27A60-9E19-D441-A4AA-DC7340D76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18" y="1001178"/>
            <a:ext cx="2213097" cy="2300796"/>
          </a:xfrm>
          <a:prstGeom prst="rect">
            <a:avLst/>
          </a:prstGeom>
        </p:spPr>
      </p:pic>
      <p:sp>
        <p:nvSpPr>
          <p:cNvPr id="39" name="Rektangel 38">
            <a:extLst>
              <a:ext uri="{FF2B5EF4-FFF2-40B4-BE49-F238E27FC236}">
                <a16:creationId xmlns:a16="http://schemas.microsoft.com/office/drawing/2014/main" id="{FA4B2DE2-276A-4B4C-8E4F-55F1A52D5605}"/>
              </a:ext>
            </a:extLst>
          </p:cNvPr>
          <p:cNvSpPr/>
          <p:nvPr/>
        </p:nvSpPr>
        <p:spPr>
          <a:xfrm>
            <a:off x="1125892" y="1081067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444F78F6-8647-3A42-B68D-9816F7158BDB}"/>
              </a:ext>
            </a:extLst>
          </p:cNvPr>
          <p:cNvGrpSpPr/>
          <p:nvPr/>
        </p:nvGrpSpPr>
        <p:grpSpPr>
          <a:xfrm>
            <a:off x="4317457" y="1105790"/>
            <a:ext cx="3686557" cy="1857648"/>
            <a:chOff x="4317457" y="1105790"/>
            <a:chExt cx="3686557" cy="1857648"/>
          </a:xfrm>
        </p:grpSpPr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B252C289-4EEA-D74F-B2C7-811406DE3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53" y="1105790"/>
              <a:ext cx="3208161" cy="1857648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DD0A5F53-F714-6C4D-88A6-0A36DBEF5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3712872" y="1716511"/>
              <a:ext cx="1851510" cy="642339"/>
            </a:xfrm>
            <a:prstGeom prst="rect">
              <a:avLst/>
            </a:prstGeom>
          </p:spPr>
        </p:pic>
      </p:grpSp>
      <p:sp>
        <p:nvSpPr>
          <p:cNvPr id="46" name="Rektangel 45">
            <a:extLst>
              <a:ext uri="{FF2B5EF4-FFF2-40B4-BE49-F238E27FC236}">
                <a16:creationId xmlns:a16="http://schemas.microsoft.com/office/drawing/2014/main" id="{875A52B7-3300-DE45-B35B-8D12C6C5C297}"/>
              </a:ext>
            </a:extLst>
          </p:cNvPr>
          <p:cNvSpPr/>
          <p:nvPr/>
        </p:nvSpPr>
        <p:spPr>
          <a:xfrm>
            <a:off x="4389320" y="1111926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6D0F0A28-CC95-7E4B-BC1D-4695D006226F}"/>
              </a:ext>
            </a:extLst>
          </p:cNvPr>
          <p:cNvSpPr txBox="1"/>
          <p:nvPr/>
        </p:nvSpPr>
        <p:spPr>
          <a:xfrm>
            <a:off x="948652" y="3854458"/>
            <a:ext cx="42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C14C0825-FCAA-F94D-8247-B464045F3985}"/>
              </a:ext>
            </a:extLst>
          </p:cNvPr>
          <p:cNvGrpSpPr/>
          <p:nvPr/>
        </p:nvGrpSpPr>
        <p:grpSpPr>
          <a:xfrm>
            <a:off x="3522982" y="3760448"/>
            <a:ext cx="1313479" cy="578152"/>
            <a:chOff x="2906047" y="2545083"/>
            <a:chExt cx="1313479" cy="578152"/>
          </a:xfrm>
        </p:grpSpPr>
        <p:grpSp>
          <p:nvGrpSpPr>
            <p:cNvPr id="50" name="Grupp 49">
              <a:extLst>
                <a:ext uri="{FF2B5EF4-FFF2-40B4-BE49-F238E27FC236}">
                  <a16:creationId xmlns:a16="http://schemas.microsoft.com/office/drawing/2014/main" id="{0ED4DEAE-F453-2547-B3E8-F38DCFF8D053}"/>
                </a:ext>
              </a:extLst>
            </p:cNvPr>
            <p:cNvGrpSpPr/>
            <p:nvPr/>
          </p:nvGrpSpPr>
          <p:grpSpPr>
            <a:xfrm>
              <a:off x="3075069" y="2545083"/>
              <a:ext cx="1144457" cy="578152"/>
              <a:chOff x="1842200" y="5153576"/>
              <a:chExt cx="1144457" cy="578152"/>
            </a:xfrm>
          </p:grpSpPr>
          <p:grpSp>
            <p:nvGrpSpPr>
              <p:cNvPr id="52" name="Grupp 51">
                <a:extLst>
                  <a:ext uri="{FF2B5EF4-FFF2-40B4-BE49-F238E27FC236}">
                    <a16:creationId xmlns:a16="http://schemas.microsoft.com/office/drawing/2014/main" id="{E9A227C4-2A1D-714D-857F-5ADAA4D944DF}"/>
                  </a:ext>
                </a:extLst>
              </p:cNvPr>
              <p:cNvGrpSpPr/>
              <p:nvPr/>
            </p:nvGrpSpPr>
            <p:grpSpPr>
              <a:xfrm>
                <a:off x="1842200" y="5153576"/>
                <a:ext cx="1144457" cy="578152"/>
                <a:chOff x="2625439" y="3467429"/>
                <a:chExt cx="1144457" cy="578152"/>
              </a:xfrm>
            </p:grpSpPr>
            <p:grpSp>
              <p:nvGrpSpPr>
                <p:cNvPr id="54" name="Grupp 53">
                  <a:extLst>
                    <a:ext uri="{FF2B5EF4-FFF2-40B4-BE49-F238E27FC236}">
                      <a16:creationId xmlns:a16="http://schemas.microsoft.com/office/drawing/2014/main" id="{1D1CF5F6-D598-E54D-A1D1-C329177A93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25439" y="3467429"/>
                  <a:ext cx="518231" cy="578152"/>
                  <a:chOff x="4030071" y="1924993"/>
                  <a:chExt cx="517988" cy="578315"/>
                </a:xfrm>
              </p:grpSpPr>
              <p:sp>
                <p:nvSpPr>
                  <p:cNvPr id="56" name="textruta 29">
                    <a:extLst>
                      <a:ext uri="{FF2B5EF4-FFF2-40B4-BE49-F238E27FC236}">
                        <a16:creationId xmlns:a16="http://schemas.microsoft.com/office/drawing/2014/main" id="{9D4BBA64-C10D-994D-A477-11D8C44E935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7507" y="1924993"/>
                    <a:ext cx="450552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14</a:t>
                    </a:r>
                  </a:p>
                </p:txBody>
              </p:sp>
              <p:sp>
                <p:nvSpPr>
                  <p:cNvPr id="57" name="textruta 30">
                    <a:extLst>
                      <a:ext uri="{FF2B5EF4-FFF2-40B4-BE49-F238E27FC236}">
                        <a16:creationId xmlns:a16="http://schemas.microsoft.com/office/drawing/2014/main" id="{B4183B90-B85C-3C4A-95C8-B358186A090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45648" y="2133872"/>
                    <a:ext cx="329473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2</a:t>
                    </a:r>
                  </a:p>
                </p:txBody>
              </p:sp>
              <p:cxnSp>
                <p:nvCxnSpPr>
                  <p:cNvPr id="58" name="Rak 57">
                    <a:extLst>
                      <a:ext uri="{FF2B5EF4-FFF2-40B4-BE49-F238E27FC236}">
                        <a16:creationId xmlns:a16="http://schemas.microsoft.com/office/drawing/2014/main" id="{CDB6C3BF-C0C6-B94A-95A6-79B7C85FDB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30071" y="2203748"/>
                    <a:ext cx="513951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" name="textruta 54">
                  <a:extLst>
                    <a:ext uri="{FF2B5EF4-FFF2-40B4-BE49-F238E27FC236}">
                      <a16:creationId xmlns:a16="http://schemas.microsoft.com/office/drawing/2014/main" id="{FB6614B7-82C8-AE43-AD6B-A1C495D4312C}"/>
                    </a:ext>
                  </a:extLst>
                </p:cNvPr>
                <p:cNvSpPr txBox="1"/>
                <p:nvPr/>
              </p:nvSpPr>
              <p:spPr>
                <a:xfrm>
                  <a:off x="3514426" y="3548356"/>
                  <a:ext cx="2554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=</a:t>
                  </a:r>
                </a:p>
              </p:txBody>
            </p:sp>
          </p:grpSp>
          <p:sp>
            <p:nvSpPr>
              <p:cNvPr id="53" name="textruta 52">
                <a:extLst>
                  <a:ext uri="{FF2B5EF4-FFF2-40B4-BE49-F238E27FC236}">
                    <a16:creationId xmlns:a16="http://schemas.microsoft.com/office/drawing/2014/main" id="{9CD450F8-C368-4F4E-B1F5-72565766FDE1}"/>
                  </a:ext>
                </a:extLst>
              </p:cNvPr>
              <p:cNvSpPr txBox="1"/>
              <p:nvPr/>
            </p:nvSpPr>
            <p:spPr>
              <a:xfrm>
                <a:off x="2299867" y="5250500"/>
                <a:ext cx="6395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cm</a:t>
                </a:r>
                <a:r>
                  <a:rPr lang="sv-SE" b="1" baseline="30000" dirty="0">
                    <a:latin typeface="Bradley Hand Bold"/>
                    <a:cs typeface="Bradley Hand Bold"/>
                  </a:rPr>
                  <a:t>2 </a:t>
                </a:r>
              </a:p>
            </p:txBody>
          </p:sp>
        </p:grp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17829BB1-D272-8D44-BEB7-AB29A36832A4}"/>
                </a:ext>
              </a:extLst>
            </p:cNvPr>
            <p:cNvSpPr/>
            <p:nvPr/>
          </p:nvSpPr>
          <p:spPr>
            <a:xfrm>
              <a:off x="2906047" y="2604327"/>
              <a:ext cx="1846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sv-SE" dirty="0">
                <a:latin typeface="Bradley Hand Bold"/>
                <a:cs typeface="Bradley Hand Bold"/>
              </a:endParaRPr>
            </a:p>
          </p:txBody>
        </p:sp>
      </p:grpSp>
      <p:grpSp>
        <p:nvGrpSpPr>
          <p:cNvPr id="59" name="Grupp 58">
            <a:extLst>
              <a:ext uri="{FF2B5EF4-FFF2-40B4-BE49-F238E27FC236}">
                <a16:creationId xmlns:a16="http://schemas.microsoft.com/office/drawing/2014/main" id="{42F92E08-F2C7-6949-9FF2-667D6BCD370C}"/>
              </a:ext>
            </a:extLst>
          </p:cNvPr>
          <p:cNvGrpSpPr/>
          <p:nvPr/>
        </p:nvGrpSpPr>
        <p:grpSpPr>
          <a:xfrm>
            <a:off x="2000625" y="4898042"/>
            <a:ext cx="1732676" cy="590474"/>
            <a:chOff x="2906047" y="2531378"/>
            <a:chExt cx="1732676" cy="590474"/>
          </a:xfrm>
        </p:grpSpPr>
        <p:grpSp>
          <p:nvGrpSpPr>
            <p:cNvPr id="60" name="Grupp 59">
              <a:extLst>
                <a:ext uri="{FF2B5EF4-FFF2-40B4-BE49-F238E27FC236}">
                  <a16:creationId xmlns:a16="http://schemas.microsoft.com/office/drawing/2014/main" id="{B9509231-3026-7346-862A-34473DE4EBD9}"/>
                </a:ext>
              </a:extLst>
            </p:cNvPr>
            <p:cNvGrpSpPr/>
            <p:nvPr/>
          </p:nvGrpSpPr>
          <p:grpSpPr>
            <a:xfrm>
              <a:off x="3081331" y="2531378"/>
              <a:ext cx="1557392" cy="590474"/>
              <a:chOff x="1848462" y="5139871"/>
              <a:chExt cx="1557392" cy="590474"/>
            </a:xfrm>
          </p:grpSpPr>
          <p:grpSp>
            <p:nvGrpSpPr>
              <p:cNvPr id="62" name="Grupp 61">
                <a:extLst>
                  <a:ext uri="{FF2B5EF4-FFF2-40B4-BE49-F238E27FC236}">
                    <a16:creationId xmlns:a16="http://schemas.microsoft.com/office/drawing/2014/main" id="{304F1E8D-3951-2A4B-981D-4100AB222F71}"/>
                  </a:ext>
                </a:extLst>
              </p:cNvPr>
              <p:cNvGrpSpPr/>
              <p:nvPr/>
            </p:nvGrpSpPr>
            <p:grpSpPr>
              <a:xfrm>
                <a:off x="1848462" y="5139871"/>
                <a:ext cx="1557392" cy="590474"/>
                <a:chOff x="2631701" y="3453724"/>
                <a:chExt cx="1557392" cy="590474"/>
              </a:xfrm>
            </p:grpSpPr>
            <p:grpSp>
              <p:nvGrpSpPr>
                <p:cNvPr id="64" name="Grupp 63">
                  <a:extLst>
                    <a:ext uri="{FF2B5EF4-FFF2-40B4-BE49-F238E27FC236}">
                      <a16:creationId xmlns:a16="http://schemas.microsoft.com/office/drawing/2014/main" id="{038FEAD3-ACE3-0142-811A-1334628C75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31701" y="3453724"/>
                  <a:ext cx="912429" cy="590474"/>
                  <a:chOff x="4036345" y="1911284"/>
                  <a:chExt cx="912004" cy="590641"/>
                </a:xfrm>
              </p:grpSpPr>
              <p:sp>
                <p:nvSpPr>
                  <p:cNvPr id="66" name="textruta 29">
                    <a:extLst>
                      <a:ext uri="{FF2B5EF4-FFF2-40B4-BE49-F238E27FC236}">
                        <a16:creationId xmlns:a16="http://schemas.microsoft.com/office/drawing/2014/main" id="{BB2A3CF8-B566-6747-82A9-5FBB3B90B09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6345" y="1911284"/>
                    <a:ext cx="912004" cy="3694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5 </a:t>
                    </a:r>
                    <a:r>
                      <a:rPr lang="is-IS" sz="1800" dirty="0">
                        <a:latin typeface="Bradley Hand Bold"/>
                        <a:cs typeface="Bradley Hand Bold"/>
                      </a:rPr>
                      <a:t>∙ 2,</a:t>
                    </a:r>
                    <a:r>
                      <a:rPr lang="sv-SE" sz="1800" dirty="0">
                        <a:latin typeface="Bradley Hand Bold"/>
                        <a:cs typeface="Bradley Hand Bold"/>
                      </a:rPr>
                      <a:t>4 </a:t>
                    </a:r>
                  </a:p>
                </p:txBody>
              </p:sp>
              <p:sp>
                <p:nvSpPr>
                  <p:cNvPr id="67" name="textruta 30">
                    <a:extLst>
                      <a:ext uri="{FF2B5EF4-FFF2-40B4-BE49-F238E27FC236}">
                        <a16:creationId xmlns:a16="http://schemas.microsoft.com/office/drawing/2014/main" id="{AE2858EE-A2DD-1646-863E-578A7B74E42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00305" y="2132489"/>
                    <a:ext cx="329473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2</a:t>
                    </a:r>
                  </a:p>
                </p:txBody>
              </p:sp>
              <p:cxnSp>
                <p:nvCxnSpPr>
                  <p:cNvPr id="68" name="Rak 67">
                    <a:extLst>
                      <a:ext uri="{FF2B5EF4-FFF2-40B4-BE49-F238E27FC236}">
                        <a16:creationId xmlns:a16="http://schemas.microsoft.com/office/drawing/2014/main" id="{95255443-3525-5E4E-822D-8E66C9C3F9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82369" y="2203748"/>
                    <a:ext cx="781246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5" name="textruta 64">
                  <a:extLst>
                    <a:ext uri="{FF2B5EF4-FFF2-40B4-BE49-F238E27FC236}">
                      <a16:creationId xmlns:a16="http://schemas.microsoft.com/office/drawing/2014/main" id="{7EC8646B-8106-2446-82D6-190A7BE9938F}"/>
                    </a:ext>
                  </a:extLst>
                </p:cNvPr>
                <p:cNvSpPr txBox="1"/>
                <p:nvPr/>
              </p:nvSpPr>
              <p:spPr>
                <a:xfrm>
                  <a:off x="3933623" y="3534137"/>
                  <a:ext cx="2554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=</a:t>
                  </a:r>
                </a:p>
              </p:txBody>
            </p:sp>
          </p:grpSp>
          <p:sp>
            <p:nvSpPr>
              <p:cNvPr id="63" name="textruta 62">
                <a:extLst>
                  <a:ext uri="{FF2B5EF4-FFF2-40B4-BE49-F238E27FC236}">
                    <a16:creationId xmlns:a16="http://schemas.microsoft.com/office/drawing/2014/main" id="{2F89F93D-7829-5047-905A-2084EF143D8B}"/>
                  </a:ext>
                </a:extLst>
              </p:cNvPr>
              <p:cNvSpPr txBox="1"/>
              <p:nvPr/>
            </p:nvSpPr>
            <p:spPr>
              <a:xfrm>
                <a:off x="2638548" y="5220284"/>
                <a:ext cx="6395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cm</a:t>
                </a:r>
                <a:r>
                  <a:rPr lang="sv-SE" b="1" baseline="30000" dirty="0">
                    <a:latin typeface="Bradley Hand Bold"/>
                    <a:cs typeface="Bradley Hand Bold"/>
                  </a:rPr>
                  <a:t>2 </a:t>
                </a:r>
              </a:p>
            </p:txBody>
          </p:sp>
        </p:grp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4F289244-89CC-0048-BFB0-A245F59A9D91}"/>
                </a:ext>
              </a:extLst>
            </p:cNvPr>
            <p:cNvSpPr/>
            <p:nvPr/>
          </p:nvSpPr>
          <p:spPr>
            <a:xfrm>
              <a:off x="2906047" y="2604327"/>
              <a:ext cx="1846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69" name="textruta 68">
            <a:extLst>
              <a:ext uri="{FF2B5EF4-FFF2-40B4-BE49-F238E27FC236}">
                <a16:creationId xmlns:a16="http://schemas.microsoft.com/office/drawing/2014/main" id="{8D675657-2C15-D942-BCD6-374E9CBB87F8}"/>
              </a:ext>
            </a:extLst>
          </p:cNvPr>
          <p:cNvSpPr txBox="1"/>
          <p:nvPr/>
        </p:nvSpPr>
        <p:spPr>
          <a:xfrm>
            <a:off x="1325015" y="4992095"/>
            <a:ext cx="9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Arean : 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45577C1-4B86-DC42-B886-65EB0A287645}"/>
              </a:ext>
            </a:extLst>
          </p:cNvPr>
          <p:cNvSpPr/>
          <p:nvPr/>
        </p:nvSpPr>
        <p:spPr>
          <a:xfrm>
            <a:off x="4813639" y="4979623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 cm</a:t>
            </a:r>
            <a:r>
              <a:rPr lang="sv-SE" b="1" baseline="30000" dirty="0">
                <a:latin typeface="Bradley Hand Bold"/>
                <a:cs typeface="Bradley Hand Bold"/>
              </a:rPr>
              <a:t>2</a:t>
            </a:r>
          </a:p>
        </p:txBody>
      </p:sp>
      <p:sp>
        <p:nvSpPr>
          <p:cNvPr id="71" name="textruta 70">
            <a:extLst>
              <a:ext uri="{FF2B5EF4-FFF2-40B4-BE49-F238E27FC236}">
                <a16:creationId xmlns:a16="http://schemas.microsoft.com/office/drawing/2014/main" id="{A6F27DFB-E57A-3541-BEB9-EC543E54CDC6}"/>
              </a:ext>
            </a:extLst>
          </p:cNvPr>
          <p:cNvSpPr txBox="1"/>
          <p:nvPr/>
        </p:nvSpPr>
        <p:spPr>
          <a:xfrm>
            <a:off x="948652" y="5006333"/>
            <a:ext cx="42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 </a:t>
            </a:r>
          </a:p>
        </p:txBody>
      </p:sp>
      <p:grpSp>
        <p:nvGrpSpPr>
          <p:cNvPr id="72" name="Grupp 71">
            <a:extLst>
              <a:ext uri="{FF2B5EF4-FFF2-40B4-BE49-F238E27FC236}">
                <a16:creationId xmlns:a16="http://schemas.microsoft.com/office/drawing/2014/main" id="{967DF89B-6BEF-1548-96DB-B3049D74B5CF}"/>
              </a:ext>
            </a:extLst>
          </p:cNvPr>
          <p:cNvGrpSpPr/>
          <p:nvPr/>
        </p:nvGrpSpPr>
        <p:grpSpPr>
          <a:xfrm>
            <a:off x="3564274" y="4884357"/>
            <a:ext cx="1343846" cy="589119"/>
            <a:chOff x="2906047" y="2533755"/>
            <a:chExt cx="1343846" cy="589119"/>
          </a:xfrm>
        </p:grpSpPr>
        <p:grpSp>
          <p:nvGrpSpPr>
            <p:cNvPr id="73" name="Grupp 72">
              <a:extLst>
                <a:ext uri="{FF2B5EF4-FFF2-40B4-BE49-F238E27FC236}">
                  <a16:creationId xmlns:a16="http://schemas.microsoft.com/office/drawing/2014/main" id="{399C0BA3-448E-D844-AC0A-6E215B168111}"/>
                </a:ext>
              </a:extLst>
            </p:cNvPr>
            <p:cNvGrpSpPr/>
            <p:nvPr/>
          </p:nvGrpSpPr>
          <p:grpSpPr>
            <a:xfrm>
              <a:off x="3067089" y="2533755"/>
              <a:ext cx="1182804" cy="589119"/>
              <a:chOff x="1834220" y="5142248"/>
              <a:chExt cx="1182804" cy="589119"/>
            </a:xfrm>
          </p:grpSpPr>
          <p:grpSp>
            <p:nvGrpSpPr>
              <p:cNvPr id="75" name="Grupp 74">
                <a:extLst>
                  <a:ext uri="{FF2B5EF4-FFF2-40B4-BE49-F238E27FC236}">
                    <a16:creationId xmlns:a16="http://schemas.microsoft.com/office/drawing/2014/main" id="{C4EB9050-EE9C-204F-88CB-917EC0867C88}"/>
                  </a:ext>
                </a:extLst>
              </p:cNvPr>
              <p:cNvGrpSpPr/>
              <p:nvPr/>
            </p:nvGrpSpPr>
            <p:grpSpPr>
              <a:xfrm>
                <a:off x="1834220" y="5142248"/>
                <a:ext cx="1182804" cy="589119"/>
                <a:chOff x="2617459" y="3456101"/>
                <a:chExt cx="1182804" cy="589119"/>
              </a:xfrm>
            </p:grpSpPr>
            <p:grpSp>
              <p:nvGrpSpPr>
                <p:cNvPr id="77" name="Grupp 76">
                  <a:extLst>
                    <a:ext uri="{FF2B5EF4-FFF2-40B4-BE49-F238E27FC236}">
                      <a16:creationId xmlns:a16="http://schemas.microsoft.com/office/drawing/2014/main" id="{C5B854B6-30AA-FB40-8A18-C581E940C8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17459" y="3456101"/>
                  <a:ext cx="487126" cy="589119"/>
                  <a:chOff x="4022090" y="1913666"/>
                  <a:chExt cx="486897" cy="589287"/>
                </a:xfrm>
              </p:grpSpPr>
              <p:sp>
                <p:nvSpPr>
                  <p:cNvPr id="79" name="textruta 29">
                    <a:extLst>
                      <a:ext uri="{FF2B5EF4-FFF2-40B4-BE49-F238E27FC236}">
                        <a16:creationId xmlns:a16="http://schemas.microsoft.com/office/drawing/2014/main" id="{D6CDF5A0-19E0-B245-988B-4E2C1F1285A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8435" y="1913666"/>
                    <a:ext cx="450552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12</a:t>
                    </a:r>
                  </a:p>
                </p:txBody>
              </p:sp>
              <p:sp>
                <p:nvSpPr>
                  <p:cNvPr id="80" name="textruta 30">
                    <a:extLst>
                      <a:ext uri="{FF2B5EF4-FFF2-40B4-BE49-F238E27FC236}">
                        <a16:creationId xmlns:a16="http://schemas.microsoft.com/office/drawing/2014/main" id="{AC773069-10B0-3044-8F10-3E9BA5E9794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16772" y="2133517"/>
                    <a:ext cx="329473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2</a:t>
                    </a:r>
                  </a:p>
                </p:txBody>
              </p:sp>
              <p:cxnSp>
                <p:nvCxnSpPr>
                  <p:cNvPr id="81" name="Rak 80">
                    <a:extLst>
                      <a:ext uri="{FF2B5EF4-FFF2-40B4-BE49-F238E27FC236}">
                        <a16:creationId xmlns:a16="http://schemas.microsoft.com/office/drawing/2014/main" id="{56D2BEA8-1D29-7046-8EDB-3B967979A4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22090" y="2208343"/>
                    <a:ext cx="480660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8" name="textruta 77">
                  <a:extLst>
                    <a:ext uri="{FF2B5EF4-FFF2-40B4-BE49-F238E27FC236}">
                      <a16:creationId xmlns:a16="http://schemas.microsoft.com/office/drawing/2014/main" id="{EFCF0131-1A33-4943-9A25-7FAE7177C7ED}"/>
                    </a:ext>
                  </a:extLst>
                </p:cNvPr>
                <p:cNvSpPr txBox="1"/>
                <p:nvPr/>
              </p:nvSpPr>
              <p:spPr>
                <a:xfrm>
                  <a:off x="3544793" y="3542735"/>
                  <a:ext cx="2554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=</a:t>
                  </a:r>
                </a:p>
              </p:txBody>
            </p:sp>
          </p:grpSp>
          <p:sp>
            <p:nvSpPr>
              <p:cNvPr id="76" name="textruta 75">
                <a:extLst>
                  <a:ext uri="{FF2B5EF4-FFF2-40B4-BE49-F238E27FC236}">
                    <a16:creationId xmlns:a16="http://schemas.microsoft.com/office/drawing/2014/main" id="{8EDA52A9-0B29-7B48-A493-CBBE4993A5BF}"/>
                  </a:ext>
                </a:extLst>
              </p:cNvPr>
              <p:cNvSpPr txBox="1"/>
              <p:nvPr/>
            </p:nvSpPr>
            <p:spPr>
              <a:xfrm>
                <a:off x="2282393" y="5252174"/>
                <a:ext cx="6395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cm</a:t>
                </a:r>
                <a:r>
                  <a:rPr lang="sv-SE" b="1" baseline="30000" dirty="0">
                    <a:latin typeface="Bradley Hand Bold"/>
                    <a:cs typeface="Bradley Hand Bold"/>
                  </a:rPr>
                  <a:t>2 </a:t>
                </a:r>
              </a:p>
            </p:txBody>
          </p:sp>
        </p:grp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5BCEFAA0-31AF-4B4C-A8A0-9B4A7D9FFDC9}"/>
                </a:ext>
              </a:extLst>
            </p:cNvPr>
            <p:cNvSpPr/>
            <p:nvPr/>
          </p:nvSpPr>
          <p:spPr>
            <a:xfrm>
              <a:off x="2906047" y="2604327"/>
              <a:ext cx="1846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sv-SE" dirty="0">
                <a:latin typeface="Bradley Hand Bold"/>
                <a:cs typeface="Bradley Hand Bold"/>
              </a:endParaRPr>
            </a:p>
          </p:txBody>
        </p:sp>
      </p:grp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762E18B5-1852-5044-9A16-E230F48ADA32}"/>
              </a:ext>
            </a:extLst>
          </p:cNvPr>
          <p:cNvGrpSpPr/>
          <p:nvPr/>
        </p:nvGrpSpPr>
        <p:grpSpPr>
          <a:xfrm>
            <a:off x="6605811" y="3429000"/>
            <a:ext cx="2103549" cy="1384995"/>
            <a:chOff x="6091799" y="3635024"/>
            <a:chExt cx="2103549" cy="1384995"/>
          </a:xfrm>
        </p:grpSpPr>
        <p:grpSp>
          <p:nvGrpSpPr>
            <p:cNvPr id="91" name="Grupp 90">
              <a:extLst>
                <a:ext uri="{FF2B5EF4-FFF2-40B4-BE49-F238E27FC236}">
                  <a16:creationId xmlns:a16="http://schemas.microsoft.com/office/drawing/2014/main" id="{7047A977-C75E-AB4C-89F8-633BD9F8C1E7}"/>
                </a:ext>
              </a:extLst>
            </p:cNvPr>
            <p:cNvGrpSpPr/>
            <p:nvPr/>
          </p:nvGrpSpPr>
          <p:grpSpPr>
            <a:xfrm>
              <a:off x="6091799" y="3635024"/>
              <a:ext cx="2103549" cy="1384995"/>
              <a:chOff x="650609" y="5239973"/>
              <a:chExt cx="2103549" cy="1384995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92" name="Rektangel 91">
                <a:extLst>
                  <a:ext uri="{FF2B5EF4-FFF2-40B4-BE49-F238E27FC236}">
                    <a16:creationId xmlns:a16="http://schemas.microsoft.com/office/drawing/2014/main" id="{02827CF3-7F33-3642-9A96-EED1CEE98B31}"/>
                  </a:ext>
                </a:extLst>
              </p:cNvPr>
              <p:cNvSpPr/>
              <p:nvPr/>
            </p:nvSpPr>
            <p:spPr>
              <a:xfrm>
                <a:off x="650609" y="5239973"/>
                <a:ext cx="2103549" cy="138499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endParaRPr lang="sv-SE" sz="1400" dirty="0"/>
              </a:p>
              <a:p>
                <a:r>
                  <a:rPr lang="sv-SE" sz="1400" dirty="0"/>
                  <a:t>Arean = </a:t>
                </a:r>
              </a:p>
              <a:p>
                <a:endParaRPr lang="sv-SE" sz="1400" dirty="0"/>
              </a:p>
              <a:p>
                <a:endParaRPr lang="sv-SE" sz="1400" dirty="0"/>
              </a:p>
              <a:p>
                <a:endParaRPr lang="sv-SE" sz="1400" dirty="0"/>
              </a:p>
              <a:p>
                <a:endParaRPr lang="sv-SE" sz="1400" dirty="0"/>
              </a:p>
            </p:txBody>
          </p:sp>
          <p:grpSp>
            <p:nvGrpSpPr>
              <p:cNvPr id="96" name="Grupp 95">
                <a:extLst>
                  <a:ext uri="{FF2B5EF4-FFF2-40B4-BE49-F238E27FC236}">
                    <a16:creationId xmlns:a16="http://schemas.microsoft.com/office/drawing/2014/main" id="{4ADA6002-2C70-F343-872B-51F65283E03A}"/>
                  </a:ext>
                </a:extLst>
              </p:cNvPr>
              <p:cNvGrpSpPr/>
              <p:nvPr/>
            </p:nvGrpSpPr>
            <p:grpSpPr>
              <a:xfrm>
                <a:off x="1521594" y="6005566"/>
                <a:ext cx="513655" cy="545520"/>
                <a:chOff x="2362580" y="953508"/>
                <a:chExt cx="513655" cy="545520"/>
              </a:xfrm>
              <a:grpFill/>
            </p:grpSpPr>
            <p:sp>
              <p:nvSpPr>
                <p:cNvPr id="99" name="Rektangel 98">
                  <a:extLst>
                    <a:ext uri="{FF2B5EF4-FFF2-40B4-BE49-F238E27FC236}">
                      <a16:creationId xmlns:a16="http://schemas.microsoft.com/office/drawing/2014/main" id="{07E3D956-0FEB-7149-B0C8-11551636251D}"/>
                    </a:ext>
                  </a:extLst>
                </p:cNvPr>
                <p:cNvSpPr/>
                <p:nvPr/>
              </p:nvSpPr>
              <p:spPr>
                <a:xfrm>
                  <a:off x="2362580" y="953508"/>
                  <a:ext cx="513655" cy="30777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v-SE" sz="1400" i="1" dirty="0">
                      <a:latin typeface="+mn-lt"/>
                    </a:rPr>
                    <a:t>b · h</a:t>
                  </a:r>
                </a:p>
              </p:txBody>
            </p:sp>
            <p:sp>
              <p:nvSpPr>
                <p:cNvPr id="101" name="Rektangel 100">
                  <a:extLst>
                    <a:ext uri="{FF2B5EF4-FFF2-40B4-BE49-F238E27FC236}">
                      <a16:creationId xmlns:a16="http://schemas.microsoft.com/office/drawing/2014/main" id="{1E490D5D-0458-714D-B11E-23C953731A01}"/>
                    </a:ext>
                  </a:extLst>
                </p:cNvPr>
                <p:cNvSpPr/>
                <p:nvPr/>
              </p:nvSpPr>
              <p:spPr>
                <a:xfrm>
                  <a:off x="2447071" y="1191251"/>
                  <a:ext cx="281848" cy="30777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>
                      <a:latin typeface="+mn-lt"/>
                    </a:rPr>
                    <a:t>2</a:t>
                  </a:r>
                </a:p>
              </p:txBody>
            </p:sp>
            <p:cxnSp>
              <p:nvCxnSpPr>
                <p:cNvPr id="100" name="Rak 99">
                  <a:extLst>
                    <a:ext uri="{FF2B5EF4-FFF2-40B4-BE49-F238E27FC236}">
                      <a16:creationId xmlns:a16="http://schemas.microsoft.com/office/drawing/2014/main" id="{F188A539-256E-4349-BEC1-E5C3F77A5A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20507" y="1223513"/>
                  <a:ext cx="341295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" name="Rektangel 93">
                <a:extLst>
                  <a:ext uri="{FF2B5EF4-FFF2-40B4-BE49-F238E27FC236}">
                    <a16:creationId xmlns:a16="http://schemas.microsoft.com/office/drawing/2014/main" id="{84D9E819-6804-6045-8EA8-5A4CD1F875DD}"/>
                  </a:ext>
                </a:extLst>
              </p:cNvPr>
              <p:cNvSpPr/>
              <p:nvPr/>
            </p:nvSpPr>
            <p:spPr>
              <a:xfrm>
                <a:off x="1178737" y="6110626"/>
                <a:ext cx="418508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sv-SE" sz="1400" dirty="0">
                    <a:latin typeface="+mn-lt"/>
                  </a:rPr>
                  <a:t>A =</a:t>
                </a:r>
              </a:p>
            </p:txBody>
          </p:sp>
        </p:grpSp>
        <p:sp>
          <p:nvSpPr>
            <p:cNvPr id="104" name="Rektangel 103">
              <a:extLst>
                <a:ext uri="{FF2B5EF4-FFF2-40B4-BE49-F238E27FC236}">
                  <a16:creationId xmlns:a16="http://schemas.microsoft.com/office/drawing/2014/main" id="{8CA2CB27-4CDA-8647-9843-20734B1A4E95}"/>
                </a:ext>
              </a:extLst>
            </p:cNvPr>
            <p:cNvSpPr/>
            <p:nvPr/>
          </p:nvSpPr>
          <p:spPr>
            <a:xfrm>
              <a:off x="6715819" y="3747457"/>
              <a:ext cx="1288196" cy="30777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1400" dirty="0">
                  <a:latin typeface="+mn-lt"/>
                </a:rPr>
                <a:t>basen</a:t>
              </a:r>
              <a:r>
                <a:rPr lang="sv-SE" sz="1400" i="1" dirty="0">
                  <a:latin typeface="+mn-lt"/>
                </a:rPr>
                <a:t> · </a:t>
              </a:r>
              <a:r>
                <a:rPr lang="sv-SE" sz="1400" dirty="0">
                  <a:latin typeface="+mn-lt"/>
                </a:rPr>
                <a:t>höjden</a:t>
              </a:r>
              <a:endParaRPr lang="sv-SE" sz="1400" i="1" dirty="0">
                <a:latin typeface="+mn-lt"/>
              </a:endParaRPr>
            </a:p>
          </p:txBody>
        </p:sp>
        <p:cxnSp>
          <p:nvCxnSpPr>
            <p:cNvPr id="105" name="Rak 104">
              <a:extLst>
                <a:ext uri="{FF2B5EF4-FFF2-40B4-BE49-F238E27FC236}">
                  <a16:creationId xmlns:a16="http://schemas.microsoft.com/office/drawing/2014/main" id="{D3023A5C-503A-9847-B91D-DEB42A29C3DF}"/>
                </a:ext>
              </a:extLst>
            </p:cNvPr>
            <p:cNvCxnSpPr>
              <a:cxnSpLocks/>
            </p:cNvCxnSpPr>
            <p:nvPr/>
          </p:nvCxnSpPr>
          <p:spPr>
            <a:xfrm>
              <a:off x="6835996" y="4027884"/>
              <a:ext cx="1038226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Rektangel 106">
              <a:extLst>
                <a:ext uri="{FF2B5EF4-FFF2-40B4-BE49-F238E27FC236}">
                  <a16:creationId xmlns:a16="http://schemas.microsoft.com/office/drawing/2014/main" id="{526772F5-F558-8444-82DC-5476B0BED51B}"/>
                </a:ext>
              </a:extLst>
            </p:cNvPr>
            <p:cNvSpPr/>
            <p:nvPr/>
          </p:nvSpPr>
          <p:spPr>
            <a:xfrm>
              <a:off x="7144692" y="4036656"/>
              <a:ext cx="281848" cy="30777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1400" dirty="0">
                  <a:latin typeface="+mn-l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3" grpId="0"/>
      <p:bldP spid="34" grpId="0"/>
      <p:bldP spid="31" grpId="0"/>
      <p:bldP spid="39" grpId="0"/>
      <p:bldP spid="46" grpId="0"/>
      <p:bldP spid="48" grpId="0"/>
      <p:bldP spid="69" grpId="0"/>
      <p:bldP spid="70" grpId="0"/>
      <p:bldP spid="71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42447</TotalTime>
  <Words>431</Words>
  <Application>Microsoft Macintosh PowerPoint</Application>
  <PresentationFormat>Bildspel på skärmen (4:3)</PresentationFormat>
  <Paragraphs>98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362</cp:revision>
  <dcterms:created xsi:type="dcterms:W3CDTF">2017-04-10T07:17:33Z</dcterms:created>
  <dcterms:modified xsi:type="dcterms:W3CDTF">2021-02-24T17:10:52Z</dcterms:modified>
</cp:coreProperties>
</file>