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44" r:id="rId2"/>
    <p:sldId id="345" r:id="rId3"/>
    <p:sldId id="342" r:id="rId4"/>
    <p:sldId id="346" r:id="rId5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721E02"/>
    <a:srgbClr val="9E2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1" autoAdjust="0"/>
    <p:restoredTop sz="99052" autoAdjust="0"/>
  </p:normalViewPr>
  <p:slideViewPr>
    <p:cSldViewPr snapToGrid="0" snapToObjects="1">
      <p:cViewPr>
        <p:scale>
          <a:sx n="269" d="100"/>
          <a:sy n="269" d="100"/>
        </p:scale>
        <p:origin x="-208" y="-58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66ADC03-DB68-C24F-B185-1BB031B37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44" y="174625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6.1					         Räkna med miniräknare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EEE7F3A-1600-6C48-A3A3-094B378C6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C3B66324-047D-4244-B3D8-3A62E333F635}"/>
              </a:ext>
            </a:extLst>
          </p:cNvPr>
          <p:cNvSpPr/>
          <p:nvPr/>
        </p:nvSpPr>
        <p:spPr>
          <a:xfrm>
            <a:off x="4068929" y="876708"/>
            <a:ext cx="1420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Avrundning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16CCCFB-B970-2F4D-95DD-AF63011E16B9}"/>
              </a:ext>
            </a:extLst>
          </p:cNvPr>
          <p:cNvSpPr/>
          <p:nvPr/>
        </p:nvSpPr>
        <p:spPr>
          <a:xfrm>
            <a:off x="2420873" y="1776496"/>
            <a:ext cx="47168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säger att det var </a:t>
            </a:r>
            <a:r>
              <a:rPr lang="sv-SE" sz="2000" dirty="0">
                <a:solidFill>
                  <a:srgbClr val="C00000"/>
                </a:solidFill>
              </a:rPr>
              <a:t>ungefär 500 </a:t>
            </a:r>
            <a:r>
              <a:rPr lang="sv-SE" sz="2000" dirty="0"/>
              <a:t>åskådare.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45F1EED-469E-CF46-B498-DD46E715DD20}"/>
              </a:ext>
            </a:extLst>
          </p:cNvPr>
          <p:cNvSpPr/>
          <p:nvPr/>
        </p:nvSpPr>
        <p:spPr>
          <a:xfrm>
            <a:off x="2612053" y="2417178"/>
            <a:ext cx="47168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säger att vi </a:t>
            </a:r>
            <a:r>
              <a:rPr lang="sv-SE" sz="2000" i="1" dirty="0">
                <a:solidFill>
                  <a:srgbClr val="C00000"/>
                </a:solidFill>
              </a:rPr>
              <a:t>avrundar </a:t>
            </a:r>
            <a:r>
              <a:rPr lang="sv-SE" sz="2000" dirty="0"/>
              <a:t>513</a:t>
            </a:r>
            <a:r>
              <a:rPr lang="sv-SE" sz="2000" i="1" dirty="0">
                <a:solidFill>
                  <a:srgbClr val="C00000"/>
                </a:solidFill>
              </a:rPr>
              <a:t> nedåt</a:t>
            </a:r>
            <a:r>
              <a:rPr lang="sv-SE" sz="2000" i="1" dirty="0"/>
              <a:t> </a:t>
            </a:r>
            <a:r>
              <a:rPr lang="sv-SE" sz="2000" dirty="0"/>
              <a:t>till 500.</a:t>
            </a:r>
            <a:r>
              <a:rPr lang="sv-SE" sz="2000" i="1" dirty="0"/>
              <a:t> </a:t>
            </a:r>
            <a:endParaRPr lang="sv-SE" sz="2000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E05B1FA-AA64-3D41-90E1-17A9751D7940}"/>
              </a:ext>
            </a:extLst>
          </p:cNvPr>
          <p:cNvSpPr/>
          <p:nvPr/>
        </p:nvSpPr>
        <p:spPr>
          <a:xfrm>
            <a:off x="5579220" y="2849521"/>
            <a:ext cx="24700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Det avrundade talet kallas </a:t>
            </a:r>
            <a:r>
              <a:rPr lang="sv-SE" sz="2000" i="1" dirty="0">
                <a:solidFill>
                  <a:srgbClr val="C00000"/>
                </a:solidFill>
              </a:rPr>
              <a:t>närmevärde</a:t>
            </a:r>
            <a:r>
              <a:rPr lang="sv-SE" sz="2000" i="1" dirty="0"/>
              <a:t>. </a:t>
            </a:r>
            <a:endParaRPr lang="sv-SE" sz="20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59A646C-3514-4243-812A-4284A07B6414}"/>
              </a:ext>
            </a:extLst>
          </p:cNvPr>
          <p:cNvSpPr/>
          <p:nvPr/>
        </p:nvSpPr>
        <p:spPr>
          <a:xfrm>
            <a:off x="4138000" y="2947897"/>
            <a:ext cx="128256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513 </a:t>
            </a:r>
            <a:r>
              <a:rPr lang="sv-SE" sz="2800" dirty="0"/>
              <a:t>≈</a:t>
            </a:r>
            <a:r>
              <a:rPr lang="sv-SE" sz="2000" dirty="0"/>
              <a:t> 500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02DFB60-0778-794A-90E0-8D80FB31C82D}"/>
              </a:ext>
            </a:extLst>
          </p:cNvPr>
          <p:cNvGrpSpPr/>
          <p:nvPr/>
        </p:nvGrpSpPr>
        <p:grpSpPr>
          <a:xfrm>
            <a:off x="2306573" y="1222729"/>
            <a:ext cx="6357414" cy="941356"/>
            <a:chOff x="2306573" y="1222729"/>
            <a:chExt cx="6357414" cy="941356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E51A5628-63ED-7348-8ED5-95B7B33A975A}"/>
                </a:ext>
              </a:extLst>
            </p:cNvPr>
            <p:cNvSpPr/>
            <p:nvPr/>
          </p:nvSpPr>
          <p:spPr>
            <a:xfrm>
              <a:off x="2306573" y="1417954"/>
              <a:ext cx="494542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På en dansuppvisning var det </a:t>
              </a:r>
              <a:r>
                <a:rPr lang="sv-SE" sz="2000" dirty="0">
                  <a:solidFill>
                    <a:srgbClr val="C00000"/>
                  </a:solidFill>
                </a:rPr>
                <a:t>513</a:t>
              </a:r>
              <a:r>
                <a:rPr lang="sv-SE" sz="2000" dirty="0"/>
                <a:t> åskådare. </a:t>
              </a:r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C3951526-5E0C-1341-9050-8F17D8465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7880" y="1222729"/>
              <a:ext cx="1426107" cy="941356"/>
            </a:xfrm>
            <a:prstGeom prst="ellipse">
              <a:avLst/>
            </a:prstGeom>
          </p:spPr>
        </p:pic>
      </p:grp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3B939E16-1C0B-1E4D-83B8-F06DBF8AD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64" y="2398923"/>
            <a:ext cx="1893652" cy="836730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D759C3A8-9DB9-A346-B53A-1DDC7E96A87C}"/>
              </a:ext>
            </a:extLst>
          </p:cNvPr>
          <p:cNvSpPr/>
          <p:nvPr/>
        </p:nvSpPr>
        <p:spPr>
          <a:xfrm>
            <a:off x="645686" y="3395724"/>
            <a:ext cx="1940364" cy="523220"/>
          </a:xfrm>
          <a:prstGeom prst="rect">
            <a:avLst/>
          </a:prstGeom>
          <a:ln>
            <a:solidFill>
              <a:srgbClr val="8E2503"/>
            </a:solidFill>
          </a:ln>
        </p:spPr>
        <p:txBody>
          <a:bodyPr wrap="square">
            <a:spAutoFit/>
          </a:bodyPr>
          <a:lstStyle/>
          <a:p>
            <a:r>
              <a:rPr lang="sv-SE" sz="1400" dirty="0"/>
              <a:t>Vi ser att 513 ligger närmare 500 än 600.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77BCA60D-FF03-204C-9FFA-05FA23EF3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51" y="4379751"/>
            <a:ext cx="2031865" cy="1068462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4CDE5BCB-26F7-F842-BC61-597156070CC6}"/>
              </a:ext>
            </a:extLst>
          </p:cNvPr>
          <p:cNvSpPr/>
          <p:nvPr/>
        </p:nvSpPr>
        <p:spPr>
          <a:xfrm>
            <a:off x="2612053" y="4379751"/>
            <a:ext cx="5053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Priset på </a:t>
            </a:r>
            <a:r>
              <a:rPr lang="sv-SE" sz="2000" dirty="0" err="1"/>
              <a:t>TV’n</a:t>
            </a:r>
            <a:r>
              <a:rPr lang="sv-SE" sz="2000" dirty="0"/>
              <a:t> är närmare 9 000 kr än 8 000 kr så kan vi säga att </a:t>
            </a:r>
            <a:r>
              <a:rPr lang="sv-SE" sz="2000" dirty="0" err="1"/>
              <a:t>TV:n</a:t>
            </a:r>
            <a:r>
              <a:rPr lang="sv-SE" sz="2000" dirty="0"/>
              <a:t> kostar ungefär 9 000 kr. 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8418DE41-81FB-9F4F-BBF6-13FC46257E18}"/>
              </a:ext>
            </a:extLst>
          </p:cNvPr>
          <p:cNvSpPr/>
          <p:nvPr/>
        </p:nvSpPr>
        <p:spPr>
          <a:xfrm>
            <a:off x="2612053" y="5248158"/>
            <a:ext cx="5054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säger att vi </a:t>
            </a:r>
            <a:r>
              <a:rPr lang="sv-SE" sz="2000" i="1" dirty="0">
                <a:solidFill>
                  <a:srgbClr val="C00000"/>
                </a:solidFill>
              </a:rPr>
              <a:t>avrundar </a:t>
            </a:r>
            <a:r>
              <a:rPr lang="sv-SE" sz="2000" dirty="0"/>
              <a:t>8 990 </a:t>
            </a:r>
            <a:r>
              <a:rPr lang="sv-SE" sz="2000" i="1" dirty="0">
                <a:solidFill>
                  <a:srgbClr val="C00000"/>
                </a:solidFill>
              </a:rPr>
              <a:t>uppåt</a:t>
            </a:r>
            <a:r>
              <a:rPr lang="sv-SE" sz="2000" i="1" dirty="0"/>
              <a:t> </a:t>
            </a:r>
            <a:r>
              <a:rPr lang="sv-SE" sz="2000" dirty="0"/>
              <a:t>till 9 000.</a:t>
            </a:r>
            <a:r>
              <a:rPr lang="sv-SE" sz="2000" i="1" dirty="0"/>
              <a:t> </a:t>
            </a:r>
            <a:endParaRPr lang="sv-SE" sz="2000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72088778-242D-3846-A08A-529B1D2683EE}"/>
              </a:ext>
            </a:extLst>
          </p:cNvPr>
          <p:cNvSpPr/>
          <p:nvPr/>
        </p:nvSpPr>
        <p:spPr>
          <a:xfrm>
            <a:off x="3890774" y="5804490"/>
            <a:ext cx="177702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8 990 </a:t>
            </a:r>
            <a:r>
              <a:rPr lang="sv-SE" sz="2800" dirty="0"/>
              <a:t>≈</a:t>
            </a:r>
            <a:r>
              <a:rPr lang="sv-SE" sz="2000" dirty="0"/>
              <a:t> 9 000</a:t>
            </a:r>
          </a:p>
        </p:txBody>
      </p:sp>
    </p:spTree>
    <p:extLst>
      <p:ext uri="{BB962C8B-B14F-4D97-AF65-F5344CB8AC3E}">
        <p14:creationId xmlns:p14="http://schemas.microsoft.com/office/powerpoint/2010/main" val="309549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 animBg="1"/>
      <p:bldP spid="19" grpId="0" animBg="1"/>
      <p:bldP spid="22" grpId="0"/>
      <p:bldP spid="23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9E2B346-E5D3-7849-953F-B9CF9CE92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27286A57-1DEC-474F-B94A-374A69431AE5}"/>
              </a:ext>
            </a:extLst>
          </p:cNvPr>
          <p:cNvGrpSpPr/>
          <p:nvPr/>
        </p:nvGrpSpPr>
        <p:grpSpPr>
          <a:xfrm>
            <a:off x="1051720" y="2409890"/>
            <a:ext cx="1546322" cy="871795"/>
            <a:chOff x="4365131" y="1034075"/>
            <a:chExt cx="824399" cy="871795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BF5EA5FD-D3EE-7546-B25E-9838B3408B16}"/>
                </a:ext>
              </a:extLst>
            </p:cNvPr>
            <p:cNvSpPr/>
            <p:nvPr/>
          </p:nvSpPr>
          <p:spPr>
            <a:xfrm>
              <a:off x="4408983" y="1034075"/>
              <a:ext cx="44924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/>
                <a:t>782</a:t>
              </a: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39995B18-7F96-3D4C-AAE8-4D2D960DC600}"/>
                </a:ext>
              </a:extLst>
            </p:cNvPr>
            <p:cNvSpPr/>
            <p:nvPr/>
          </p:nvSpPr>
          <p:spPr>
            <a:xfrm>
              <a:off x="4365131" y="1382650"/>
              <a:ext cx="5325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/>
                <a:t>47,8</a:t>
              </a:r>
            </a:p>
          </p:txBody>
        </p:sp>
        <p:cxnSp>
          <p:nvCxnSpPr>
            <p:cNvPr id="13" name="Rak 12">
              <a:extLst>
                <a:ext uri="{FF2B5EF4-FFF2-40B4-BE49-F238E27FC236}">
                  <a16:creationId xmlns:a16="http://schemas.microsoft.com/office/drawing/2014/main" id="{358076EC-5E64-5E43-8CA9-5A00A6138A8E}"/>
                </a:ext>
              </a:extLst>
            </p:cNvPr>
            <p:cNvCxnSpPr>
              <a:cxnSpLocks/>
            </p:cNvCxnSpPr>
            <p:nvPr/>
          </p:nvCxnSpPr>
          <p:spPr>
            <a:xfrm>
              <a:off x="4401855" y="1476050"/>
              <a:ext cx="38738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11079550-3CCE-F048-B6E4-CE2FE1A695B0}"/>
                </a:ext>
              </a:extLst>
            </p:cNvPr>
            <p:cNvSpPr/>
            <p:nvPr/>
          </p:nvSpPr>
          <p:spPr>
            <a:xfrm>
              <a:off x="4760784" y="1194030"/>
              <a:ext cx="42874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/>
                <a:t>kr=</a:t>
              </a:r>
            </a:p>
          </p:txBody>
        </p:sp>
      </p:grpSp>
      <p:sp>
        <p:nvSpPr>
          <p:cNvPr id="15" name="Rektangel 14">
            <a:extLst>
              <a:ext uri="{FF2B5EF4-FFF2-40B4-BE49-F238E27FC236}">
                <a16:creationId xmlns:a16="http://schemas.microsoft.com/office/drawing/2014/main" id="{60980FE3-80A8-7C47-B86A-07104B0AEBF3}"/>
              </a:ext>
            </a:extLst>
          </p:cNvPr>
          <p:cNvSpPr/>
          <p:nvPr/>
        </p:nvSpPr>
        <p:spPr>
          <a:xfrm>
            <a:off x="3116897" y="204756"/>
            <a:ext cx="2946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Räkna med miniräknare</a:t>
            </a:r>
          </a:p>
        </p:txBody>
      </p:sp>
      <p:pic>
        <p:nvPicPr>
          <p:cNvPr id="1026" name="Picture 2" descr="Audi e-tron er årets hittil mest populære bil – E24">
            <a:extLst>
              <a:ext uri="{FF2B5EF4-FFF2-40B4-BE49-F238E27FC236}">
                <a16:creationId xmlns:a16="http://schemas.microsoft.com/office/drawing/2014/main" id="{D4B17A4B-7D9C-EE4B-9F0B-09908099F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29" y="698073"/>
            <a:ext cx="1814205" cy="12138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91C6AE93-4618-0F45-B2F8-5289E02D4B5A}"/>
              </a:ext>
            </a:extLst>
          </p:cNvPr>
          <p:cNvSpPr txBox="1"/>
          <p:nvPr/>
        </p:nvSpPr>
        <p:spPr>
          <a:xfrm>
            <a:off x="963393" y="873081"/>
            <a:ext cx="4478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Kamal tankade sin bil med </a:t>
            </a:r>
            <a:r>
              <a:rPr lang="sv-SE" sz="2000" b="1" dirty="0"/>
              <a:t>47,8 liter </a:t>
            </a:r>
            <a:r>
              <a:rPr lang="sv-SE" sz="2000" dirty="0"/>
              <a:t>bensin. För det betalade han </a:t>
            </a:r>
            <a:r>
              <a:rPr lang="sv-SE" sz="2000" b="1" dirty="0"/>
              <a:t>782 kr</a:t>
            </a:r>
            <a:r>
              <a:rPr lang="sv-SE" sz="2000" dirty="0"/>
              <a:t>. 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893A901D-3AC7-3942-A11D-767CDC5BB2F0}"/>
              </a:ext>
            </a:extLst>
          </p:cNvPr>
          <p:cNvSpPr txBox="1"/>
          <p:nvPr/>
        </p:nvSpPr>
        <p:spPr>
          <a:xfrm>
            <a:off x="979895" y="1628083"/>
            <a:ext cx="3610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För att räkna ut priset per liter använder vi miniräknaren. 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AB717B18-6E04-204B-96E2-EE8A429D6891}"/>
              </a:ext>
            </a:extLst>
          </p:cNvPr>
          <p:cNvSpPr txBox="1"/>
          <p:nvPr/>
        </p:nvSpPr>
        <p:spPr>
          <a:xfrm>
            <a:off x="2295332" y="2579085"/>
            <a:ext cx="2255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16,35983 kr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A7F76DE1-EF8B-1F4C-8DCE-76199ECF3199}"/>
              </a:ext>
            </a:extLst>
          </p:cNvPr>
          <p:cNvSpPr txBox="1"/>
          <p:nvPr/>
        </p:nvSpPr>
        <p:spPr>
          <a:xfrm>
            <a:off x="4412800" y="2155057"/>
            <a:ext cx="4219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Men vi kan inte svara med så många decimaler. Vi måste därför </a:t>
            </a:r>
            <a:r>
              <a:rPr lang="sv-SE" sz="2000" b="1" i="1" dirty="0">
                <a:solidFill>
                  <a:srgbClr val="C00000"/>
                </a:solidFill>
              </a:rPr>
              <a:t>avrunda</a:t>
            </a:r>
            <a:r>
              <a:rPr lang="sv-SE" sz="2000" dirty="0"/>
              <a:t>. 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24B68910-0FB3-124A-BD7A-453CBFA304F6}"/>
              </a:ext>
            </a:extLst>
          </p:cNvPr>
          <p:cNvSpPr txBox="1"/>
          <p:nvPr/>
        </p:nvSpPr>
        <p:spPr>
          <a:xfrm>
            <a:off x="4382214" y="2829709"/>
            <a:ext cx="4811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I det här fallet avrundar vi till </a:t>
            </a:r>
            <a:r>
              <a:rPr lang="sv-SE" sz="2000" dirty="0">
                <a:solidFill>
                  <a:srgbClr val="C00000"/>
                </a:solidFill>
              </a:rPr>
              <a:t>hundradelar</a:t>
            </a:r>
            <a:r>
              <a:rPr lang="sv-SE" sz="2000" dirty="0"/>
              <a:t>.  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315188AA-12FA-7341-9B7D-B9F982CD59AD}"/>
              </a:ext>
            </a:extLst>
          </p:cNvPr>
          <p:cNvSpPr txBox="1"/>
          <p:nvPr/>
        </p:nvSpPr>
        <p:spPr>
          <a:xfrm>
            <a:off x="1847215" y="3454050"/>
            <a:ext cx="7376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Det är </a:t>
            </a:r>
            <a:r>
              <a:rPr lang="sv-SE" sz="2000" dirty="0">
                <a:solidFill>
                  <a:srgbClr val="C00000"/>
                </a:solidFill>
              </a:rPr>
              <a:t>tusendelssiffran </a:t>
            </a:r>
            <a:r>
              <a:rPr lang="sv-SE" sz="2000" dirty="0"/>
              <a:t>som bestämmer hur avrundningen ska göras. </a:t>
            </a:r>
          </a:p>
        </p:txBody>
      </p:sp>
      <p:cxnSp>
        <p:nvCxnSpPr>
          <p:cNvPr id="30" name="Rak 29">
            <a:extLst>
              <a:ext uri="{FF2B5EF4-FFF2-40B4-BE49-F238E27FC236}">
                <a16:creationId xmlns:a16="http://schemas.microsoft.com/office/drawing/2014/main" id="{382EF9D2-01F2-E74A-8DCF-547104DBC334}"/>
              </a:ext>
            </a:extLst>
          </p:cNvPr>
          <p:cNvCxnSpPr>
            <a:cxnSpLocks/>
          </p:cNvCxnSpPr>
          <p:nvPr/>
        </p:nvCxnSpPr>
        <p:spPr>
          <a:xfrm>
            <a:off x="3192767" y="2556929"/>
            <a:ext cx="0" cy="47283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Rak pil 33">
            <a:extLst>
              <a:ext uri="{FF2B5EF4-FFF2-40B4-BE49-F238E27FC236}">
                <a16:creationId xmlns:a16="http://schemas.microsoft.com/office/drawing/2014/main" id="{51FAD76F-2696-644C-A033-CF975B935B85}"/>
              </a:ext>
            </a:extLst>
          </p:cNvPr>
          <p:cNvCxnSpPr>
            <a:cxnSpLocks/>
          </p:cNvCxnSpPr>
          <p:nvPr/>
        </p:nvCxnSpPr>
        <p:spPr>
          <a:xfrm flipH="1" flipV="1">
            <a:off x="3288292" y="2985617"/>
            <a:ext cx="172609" cy="519042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textruta 41">
            <a:extLst>
              <a:ext uri="{FF2B5EF4-FFF2-40B4-BE49-F238E27FC236}">
                <a16:creationId xmlns:a16="http://schemas.microsoft.com/office/drawing/2014/main" id="{86E0E106-1152-884A-AB0C-3F6EDD773572}"/>
              </a:ext>
            </a:extLst>
          </p:cNvPr>
          <p:cNvSpPr txBox="1"/>
          <p:nvPr/>
        </p:nvSpPr>
        <p:spPr>
          <a:xfrm>
            <a:off x="641707" y="4000140"/>
            <a:ext cx="748101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sz="2000" dirty="0"/>
              <a:t>Om siffran som bestämmer är </a:t>
            </a:r>
            <a:r>
              <a:rPr lang="sv-SE" sz="2800" dirty="0">
                <a:solidFill>
                  <a:srgbClr val="C00000"/>
                </a:solidFill>
              </a:rPr>
              <a:t>0, 1, 2,</a:t>
            </a:r>
            <a:r>
              <a:rPr lang="sv-SE" sz="2000" dirty="0">
                <a:solidFill>
                  <a:srgbClr val="C00000"/>
                </a:solidFill>
              </a:rPr>
              <a:t> </a:t>
            </a:r>
            <a:r>
              <a:rPr lang="sv-SE" sz="2800" dirty="0">
                <a:solidFill>
                  <a:srgbClr val="C00000"/>
                </a:solidFill>
              </a:rPr>
              <a:t>3</a:t>
            </a:r>
            <a:r>
              <a:rPr lang="sv-SE" sz="2000" dirty="0">
                <a:solidFill>
                  <a:srgbClr val="C00000"/>
                </a:solidFill>
              </a:rPr>
              <a:t> </a:t>
            </a:r>
            <a:r>
              <a:rPr lang="sv-SE" sz="2000" dirty="0"/>
              <a:t>eller </a:t>
            </a:r>
            <a:r>
              <a:rPr lang="sv-SE" sz="2800" dirty="0">
                <a:solidFill>
                  <a:srgbClr val="C00000"/>
                </a:solidFill>
              </a:rPr>
              <a:t>4</a:t>
            </a:r>
            <a:r>
              <a:rPr lang="sv-SE" sz="2000" dirty="0">
                <a:solidFill>
                  <a:srgbClr val="C00000"/>
                </a:solidFill>
              </a:rPr>
              <a:t> </a:t>
            </a:r>
            <a:r>
              <a:rPr lang="sv-SE" sz="2000" dirty="0"/>
              <a:t>avrundar vi </a:t>
            </a:r>
            <a:r>
              <a:rPr lang="sv-SE" sz="2400" dirty="0">
                <a:solidFill>
                  <a:srgbClr val="C00000"/>
                </a:solidFill>
              </a:rPr>
              <a:t>nedåt</a:t>
            </a:r>
            <a:r>
              <a:rPr lang="sv-SE" sz="2000" dirty="0"/>
              <a:t>. 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B3D3812D-B92C-EF4D-BB08-D62FA2F0503C}"/>
              </a:ext>
            </a:extLst>
          </p:cNvPr>
          <p:cNvSpPr txBox="1"/>
          <p:nvPr/>
        </p:nvSpPr>
        <p:spPr>
          <a:xfrm>
            <a:off x="641707" y="4597856"/>
            <a:ext cx="748101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sz="2000" dirty="0"/>
              <a:t>Om siffran som bestämmer är </a:t>
            </a:r>
            <a:r>
              <a:rPr lang="sv-SE" sz="2800" dirty="0">
                <a:solidFill>
                  <a:srgbClr val="C00000"/>
                </a:solidFill>
              </a:rPr>
              <a:t>5, 6, 7, 8 </a:t>
            </a:r>
            <a:r>
              <a:rPr lang="sv-SE" sz="2000" dirty="0"/>
              <a:t>eller </a:t>
            </a:r>
            <a:r>
              <a:rPr lang="sv-SE" sz="2800" dirty="0">
                <a:solidFill>
                  <a:srgbClr val="C00000"/>
                </a:solidFill>
              </a:rPr>
              <a:t>9</a:t>
            </a:r>
            <a:r>
              <a:rPr lang="sv-SE" sz="2000" dirty="0">
                <a:solidFill>
                  <a:srgbClr val="C00000"/>
                </a:solidFill>
              </a:rPr>
              <a:t> </a:t>
            </a:r>
            <a:r>
              <a:rPr lang="sv-SE" sz="2000" dirty="0"/>
              <a:t>avrundar vi </a:t>
            </a:r>
            <a:r>
              <a:rPr lang="sv-SE" sz="2400" dirty="0">
                <a:solidFill>
                  <a:srgbClr val="C00000"/>
                </a:solidFill>
              </a:rPr>
              <a:t>uppåt</a:t>
            </a:r>
            <a:r>
              <a:rPr lang="sv-SE" sz="2000" dirty="0"/>
              <a:t>. 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362369CB-DA20-844A-9049-F9F70C623946}"/>
              </a:ext>
            </a:extLst>
          </p:cNvPr>
          <p:cNvSpPr txBox="1"/>
          <p:nvPr/>
        </p:nvSpPr>
        <p:spPr>
          <a:xfrm>
            <a:off x="1021741" y="5565645"/>
            <a:ext cx="4420388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tx1"/>
                </a:solidFill>
              </a:rPr>
              <a:t>16,35</a:t>
            </a:r>
            <a:r>
              <a:rPr lang="sv-SE" sz="3600" dirty="0">
                <a:solidFill>
                  <a:srgbClr val="C00000"/>
                </a:solidFill>
              </a:rPr>
              <a:t>9</a:t>
            </a:r>
            <a:r>
              <a:rPr lang="sv-SE" sz="3600" dirty="0"/>
              <a:t>83 kr ≈ </a:t>
            </a:r>
            <a:r>
              <a:rPr lang="sv-SE" sz="3600" dirty="0">
                <a:solidFill>
                  <a:schemeClr val="tx1"/>
                </a:solidFill>
              </a:rPr>
              <a:t>16,3</a:t>
            </a:r>
            <a:r>
              <a:rPr lang="sv-SE" sz="3600" dirty="0">
                <a:solidFill>
                  <a:srgbClr val="C00000"/>
                </a:solidFill>
              </a:rPr>
              <a:t>6 </a:t>
            </a:r>
            <a:r>
              <a:rPr lang="sv-SE" sz="3600" dirty="0">
                <a:solidFill>
                  <a:schemeClr val="tx1"/>
                </a:solidFill>
              </a:rPr>
              <a:t>kr</a:t>
            </a:r>
          </a:p>
        </p:txBody>
      </p:sp>
    </p:spTree>
    <p:extLst>
      <p:ext uri="{BB962C8B-B14F-4D97-AF65-F5344CB8AC3E}">
        <p14:creationId xmlns:p14="http://schemas.microsoft.com/office/powerpoint/2010/main" val="113804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19" grpId="0"/>
      <p:bldP spid="20" grpId="0"/>
      <p:bldP spid="21" grpId="0"/>
      <p:bldP spid="22" grpId="0"/>
      <p:bldP spid="23" grpId="0"/>
      <p:bldP spid="42" grpId="0" animBg="1"/>
      <p:bldP spid="43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30A8ADF-4BBF-5A4B-B058-B52B0AC41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344FD011-7407-D74A-9699-405B5137840A}"/>
              </a:ext>
            </a:extLst>
          </p:cNvPr>
          <p:cNvSpPr/>
          <p:nvPr/>
        </p:nvSpPr>
        <p:spPr>
          <a:xfrm>
            <a:off x="1268969" y="2441303"/>
            <a:ext cx="718696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När du ska avrunda till tiondelar är det</a:t>
            </a:r>
            <a:r>
              <a:rPr lang="sv-SE" sz="1400" dirty="0">
                <a:solidFill>
                  <a:srgbClr val="C00000"/>
                </a:solidFill>
              </a:rPr>
              <a:t> hundradelssiffran</a:t>
            </a:r>
            <a:r>
              <a:rPr lang="sv-SE" sz="1400" dirty="0"/>
              <a:t> som bestämmer hur du ska avrunda. 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E8AE8153-3000-D146-A570-0E2CBA0786FB}"/>
              </a:ext>
            </a:extLst>
          </p:cNvPr>
          <p:cNvSpPr/>
          <p:nvPr/>
        </p:nvSpPr>
        <p:spPr>
          <a:xfrm>
            <a:off x="3439641" y="892363"/>
            <a:ext cx="4033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Avrunda talen till tiondelar.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2DE31A35-8F22-E143-86E4-B82C771C2499}"/>
              </a:ext>
            </a:extLst>
          </p:cNvPr>
          <p:cNvSpPr/>
          <p:nvPr/>
        </p:nvSpPr>
        <p:spPr>
          <a:xfrm>
            <a:off x="4322241" y="204756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87BC1670-7AD8-A648-8B35-758A0B7726C3}"/>
              </a:ext>
            </a:extLst>
          </p:cNvPr>
          <p:cNvSpPr/>
          <p:nvPr/>
        </p:nvSpPr>
        <p:spPr>
          <a:xfrm>
            <a:off x="2624641" y="1421155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D8C0745-9E05-7549-9B91-CDC70F053F15}"/>
              </a:ext>
            </a:extLst>
          </p:cNvPr>
          <p:cNvSpPr/>
          <p:nvPr/>
        </p:nvSpPr>
        <p:spPr>
          <a:xfrm>
            <a:off x="3016884" y="1421155"/>
            <a:ext cx="1101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1,47829 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16310BC-7B16-1B4E-A99D-9730D628DB14}"/>
              </a:ext>
            </a:extLst>
          </p:cNvPr>
          <p:cNvSpPr/>
          <p:nvPr/>
        </p:nvSpPr>
        <p:spPr>
          <a:xfrm>
            <a:off x="5578325" y="1409855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C4C610D-8ED1-3948-BDD7-FCE2FB403441}"/>
              </a:ext>
            </a:extLst>
          </p:cNvPr>
          <p:cNvSpPr/>
          <p:nvPr/>
        </p:nvSpPr>
        <p:spPr>
          <a:xfrm>
            <a:off x="5970567" y="1409855"/>
            <a:ext cx="1408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6,93127 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44C10F9D-F610-2842-83DF-8055AD8468D3}"/>
              </a:ext>
            </a:extLst>
          </p:cNvPr>
          <p:cNvSpPr/>
          <p:nvPr/>
        </p:nvSpPr>
        <p:spPr>
          <a:xfrm>
            <a:off x="2586439" y="3570645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B97EDBBE-4FDF-5E41-8C8C-114D057FBB13}"/>
              </a:ext>
            </a:extLst>
          </p:cNvPr>
          <p:cNvSpPr/>
          <p:nvPr/>
        </p:nvSpPr>
        <p:spPr>
          <a:xfrm>
            <a:off x="2978681" y="3570645"/>
            <a:ext cx="15933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1,47829 </a:t>
            </a:r>
            <a:r>
              <a:rPr lang="sv-SE" sz="2000" dirty="0">
                <a:latin typeface="+mn-lt"/>
              </a:rPr>
              <a:t>≈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04D31807-8348-AE47-A212-E211B5E5F8F0}"/>
              </a:ext>
            </a:extLst>
          </p:cNvPr>
          <p:cNvSpPr/>
          <p:nvPr/>
        </p:nvSpPr>
        <p:spPr>
          <a:xfrm>
            <a:off x="4256536" y="3553599"/>
            <a:ext cx="700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1,5</a:t>
            </a:r>
            <a:endParaRPr lang="sv-SE" sz="2000" dirty="0">
              <a:latin typeface="+mn-lt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1284BE5D-46E8-744F-A10F-794FBF345729}"/>
              </a:ext>
            </a:extLst>
          </p:cNvPr>
          <p:cNvSpPr/>
          <p:nvPr/>
        </p:nvSpPr>
        <p:spPr>
          <a:xfrm>
            <a:off x="2590554" y="4841001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96D77660-B9DB-5D46-AF38-90018FE2B662}"/>
              </a:ext>
            </a:extLst>
          </p:cNvPr>
          <p:cNvSpPr/>
          <p:nvPr/>
        </p:nvSpPr>
        <p:spPr>
          <a:xfrm>
            <a:off x="2982796" y="4841001"/>
            <a:ext cx="23134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6,93127 </a:t>
            </a:r>
            <a:r>
              <a:rPr lang="sv-SE" sz="2000" dirty="0">
                <a:latin typeface="+mn-lt"/>
              </a:rPr>
              <a:t>≈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76E5D865-0891-1641-86EA-5350F5C42807}"/>
              </a:ext>
            </a:extLst>
          </p:cNvPr>
          <p:cNvSpPr/>
          <p:nvPr/>
        </p:nvSpPr>
        <p:spPr>
          <a:xfrm>
            <a:off x="4218086" y="4834777"/>
            <a:ext cx="7774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6,9</a:t>
            </a:r>
            <a:endParaRPr lang="sv-SE" sz="2000" dirty="0">
              <a:latin typeface="+mn-lt"/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869AF0FD-F1D8-C345-97B1-93D487AA2445}"/>
              </a:ext>
            </a:extLst>
          </p:cNvPr>
          <p:cNvSpPr/>
          <p:nvPr/>
        </p:nvSpPr>
        <p:spPr>
          <a:xfrm>
            <a:off x="6150321" y="3520101"/>
            <a:ext cx="186826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Hundradelssiffran är 7. Då avrundar vi uppåt.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A68E5558-358F-A140-8E83-BF45E30AC3BC}"/>
              </a:ext>
            </a:extLst>
          </p:cNvPr>
          <p:cNvSpPr/>
          <p:nvPr/>
        </p:nvSpPr>
        <p:spPr>
          <a:xfrm>
            <a:off x="6150321" y="4722148"/>
            <a:ext cx="200128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Hundradelssiffran är 3. Då avrundar vi nedåt.</a:t>
            </a:r>
          </a:p>
        </p:txBody>
      </p:sp>
      <p:cxnSp>
        <p:nvCxnSpPr>
          <p:cNvPr id="45" name="Rak 44">
            <a:extLst>
              <a:ext uri="{FF2B5EF4-FFF2-40B4-BE49-F238E27FC236}">
                <a16:creationId xmlns:a16="http://schemas.microsoft.com/office/drawing/2014/main" id="{E2B67F44-ED95-8C4F-8074-6A50DA868EF8}"/>
              </a:ext>
            </a:extLst>
          </p:cNvPr>
          <p:cNvCxnSpPr>
            <a:cxnSpLocks/>
          </p:cNvCxnSpPr>
          <p:nvPr/>
        </p:nvCxnSpPr>
        <p:spPr>
          <a:xfrm>
            <a:off x="3426578" y="3497920"/>
            <a:ext cx="0" cy="47283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Rak 45">
            <a:extLst>
              <a:ext uri="{FF2B5EF4-FFF2-40B4-BE49-F238E27FC236}">
                <a16:creationId xmlns:a16="http://schemas.microsoft.com/office/drawing/2014/main" id="{9696EF3A-9978-064C-B363-0ECE3BDEBF6D}"/>
              </a:ext>
            </a:extLst>
          </p:cNvPr>
          <p:cNvCxnSpPr>
            <a:cxnSpLocks/>
          </p:cNvCxnSpPr>
          <p:nvPr/>
        </p:nvCxnSpPr>
        <p:spPr>
          <a:xfrm>
            <a:off x="3439641" y="4800696"/>
            <a:ext cx="0" cy="47283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54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/>
      <p:bldP spid="24" grpId="0"/>
      <p:bldP spid="27" grpId="0"/>
      <p:bldP spid="28" grpId="0"/>
      <p:bldP spid="29" grpId="0"/>
      <p:bldP spid="30" grpId="0"/>
      <p:bldP spid="33" grpId="0"/>
      <p:bldP spid="34" grpId="0"/>
      <p:bldP spid="36" grpId="0"/>
      <p:bldP spid="38" grpId="0"/>
      <p:bldP spid="39" grpId="0"/>
      <p:bldP spid="41" grpId="0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30A8ADF-4BBF-5A4B-B058-B52B0AC41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344FD011-7407-D74A-9699-405B5137840A}"/>
              </a:ext>
            </a:extLst>
          </p:cNvPr>
          <p:cNvSpPr/>
          <p:nvPr/>
        </p:nvSpPr>
        <p:spPr>
          <a:xfrm>
            <a:off x="1865316" y="2388177"/>
            <a:ext cx="657101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När du ska avrunda till heltal är det</a:t>
            </a:r>
            <a:r>
              <a:rPr lang="sv-SE" sz="1400" dirty="0">
                <a:solidFill>
                  <a:srgbClr val="C00000"/>
                </a:solidFill>
              </a:rPr>
              <a:t> tiondelssiffran</a:t>
            </a:r>
            <a:r>
              <a:rPr lang="sv-SE" sz="1400" dirty="0"/>
              <a:t> som bestämmer hur du ska avrunda. 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E8AE8153-3000-D146-A570-0E2CBA0786FB}"/>
              </a:ext>
            </a:extLst>
          </p:cNvPr>
          <p:cNvSpPr/>
          <p:nvPr/>
        </p:nvSpPr>
        <p:spPr>
          <a:xfrm>
            <a:off x="3561752" y="911100"/>
            <a:ext cx="4033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Avrunda talen till heltal.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2DE31A35-8F22-E143-86E4-B82C771C2499}"/>
              </a:ext>
            </a:extLst>
          </p:cNvPr>
          <p:cNvSpPr/>
          <p:nvPr/>
        </p:nvSpPr>
        <p:spPr>
          <a:xfrm>
            <a:off x="4348507" y="243207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87BC1670-7AD8-A648-8B35-758A0B7726C3}"/>
              </a:ext>
            </a:extLst>
          </p:cNvPr>
          <p:cNvSpPr/>
          <p:nvPr/>
        </p:nvSpPr>
        <p:spPr>
          <a:xfrm>
            <a:off x="2624641" y="1421155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D8C0745-9E05-7549-9B91-CDC70F053F15}"/>
              </a:ext>
            </a:extLst>
          </p:cNvPr>
          <p:cNvSpPr/>
          <p:nvPr/>
        </p:nvSpPr>
        <p:spPr>
          <a:xfrm>
            <a:off x="3016884" y="1421155"/>
            <a:ext cx="15551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8,2854931 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16310BC-7B16-1B4E-A99D-9730D628DB14}"/>
              </a:ext>
            </a:extLst>
          </p:cNvPr>
          <p:cNvSpPr/>
          <p:nvPr/>
        </p:nvSpPr>
        <p:spPr>
          <a:xfrm>
            <a:off x="5578325" y="1409855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C4C610D-8ED1-3948-BDD7-FCE2FB403441}"/>
              </a:ext>
            </a:extLst>
          </p:cNvPr>
          <p:cNvSpPr/>
          <p:nvPr/>
        </p:nvSpPr>
        <p:spPr>
          <a:xfrm>
            <a:off x="5970567" y="1409855"/>
            <a:ext cx="1408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13,761295 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44C10F9D-F610-2842-83DF-8055AD8468D3}"/>
              </a:ext>
            </a:extLst>
          </p:cNvPr>
          <p:cNvSpPr/>
          <p:nvPr/>
        </p:nvSpPr>
        <p:spPr>
          <a:xfrm>
            <a:off x="2586439" y="3570645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B97EDBBE-4FDF-5E41-8C8C-114D057FBB13}"/>
              </a:ext>
            </a:extLst>
          </p:cNvPr>
          <p:cNvSpPr/>
          <p:nvPr/>
        </p:nvSpPr>
        <p:spPr>
          <a:xfrm>
            <a:off x="2946934" y="3570645"/>
            <a:ext cx="1931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8,2854931</a:t>
            </a:r>
            <a:r>
              <a:rPr lang="sv-SE" sz="2000" dirty="0"/>
              <a:t> </a:t>
            </a:r>
            <a:r>
              <a:rPr lang="sv-SE" sz="2000" dirty="0">
                <a:latin typeface="Bradley Hand" pitchFamily="2" charset="77"/>
              </a:rPr>
              <a:t> </a:t>
            </a:r>
            <a:r>
              <a:rPr lang="sv-SE" sz="2000" dirty="0">
                <a:latin typeface="+mn-lt"/>
              </a:rPr>
              <a:t>≈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04D31807-8348-AE47-A212-E211B5E5F8F0}"/>
              </a:ext>
            </a:extLst>
          </p:cNvPr>
          <p:cNvSpPr/>
          <p:nvPr/>
        </p:nvSpPr>
        <p:spPr>
          <a:xfrm>
            <a:off x="4538463" y="3570645"/>
            <a:ext cx="700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8</a:t>
            </a:r>
            <a:endParaRPr lang="sv-SE" sz="2000" dirty="0">
              <a:latin typeface="+mn-lt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1284BE5D-46E8-744F-A10F-794FBF345729}"/>
              </a:ext>
            </a:extLst>
          </p:cNvPr>
          <p:cNvSpPr/>
          <p:nvPr/>
        </p:nvSpPr>
        <p:spPr>
          <a:xfrm>
            <a:off x="2586439" y="4840924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96D77660-B9DB-5D46-AF38-90018FE2B662}"/>
              </a:ext>
            </a:extLst>
          </p:cNvPr>
          <p:cNvSpPr/>
          <p:nvPr/>
        </p:nvSpPr>
        <p:spPr>
          <a:xfrm>
            <a:off x="2918470" y="4840924"/>
            <a:ext cx="17728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13,761295</a:t>
            </a:r>
            <a:r>
              <a:rPr lang="sv-SE" sz="2000" dirty="0"/>
              <a:t> </a:t>
            </a:r>
            <a:r>
              <a:rPr lang="sv-SE" sz="2000" dirty="0">
                <a:latin typeface="+mn-lt"/>
              </a:rPr>
              <a:t>≈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76E5D865-0891-1641-86EA-5350F5C42807}"/>
              </a:ext>
            </a:extLst>
          </p:cNvPr>
          <p:cNvSpPr/>
          <p:nvPr/>
        </p:nvSpPr>
        <p:spPr>
          <a:xfrm>
            <a:off x="4461565" y="4840924"/>
            <a:ext cx="7774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14</a:t>
            </a:r>
            <a:endParaRPr lang="sv-SE" sz="2000" dirty="0">
              <a:latin typeface="+mn-lt"/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869AF0FD-F1D8-C345-97B1-93D487AA2445}"/>
              </a:ext>
            </a:extLst>
          </p:cNvPr>
          <p:cNvSpPr/>
          <p:nvPr/>
        </p:nvSpPr>
        <p:spPr>
          <a:xfrm>
            <a:off x="6150321" y="3524184"/>
            <a:ext cx="179446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Tiondelssiffran är 2. Då avrundar vi nedåt.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A68E5558-358F-A140-8E83-BF45E30AC3BC}"/>
              </a:ext>
            </a:extLst>
          </p:cNvPr>
          <p:cNvSpPr/>
          <p:nvPr/>
        </p:nvSpPr>
        <p:spPr>
          <a:xfrm>
            <a:off x="6150321" y="4779369"/>
            <a:ext cx="177283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Tiondelssiffran är 7. Då avrundar vi uppåt.</a:t>
            </a:r>
          </a:p>
        </p:txBody>
      </p:sp>
      <p:cxnSp>
        <p:nvCxnSpPr>
          <p:cNvPr id="45" name="Rak 44">
            <a:extLst>
              <a:ext uri="{FF2B5EF4-FFF2-40B4-BE49-F238E27FC236}">
                <a16:creationId xmlns:a16="http://schemas.microsoft.com/office/drawing/2014/main" id="{E2B67F44-ED95-8C4F-8074-6A50DA868EF8}"/>
              </a:ext>
            </a:extLst>
          </p:cNvPr>
          <p:cNvCxnSpPr>
            <a:cxnSpLocks/>
          </p:cNvCxnSpPr>
          <p:nvPr/>
        </p:nvCxnSpPr>
        <p:spPr>
          <a:xfrm>
            <a:off x="3245150" y="3497920"/>
            <a:ext cx="0" cy="47283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Rak 45">
            <a:extLst>
              <a:ext uri="{FF2B5EF4-FFF2-40B4-BE49-F238E27FC236}">
                <a16:creationId xmlns:a16="http://schemas.microsoft.com/office/drawing/2014/main" id="{9696EF3A-9978-064C-B363-0ECE3BDEBF6D}"/>
              </a:ext>
            </a:extLst>
          </p:cNvPr>
          <p:cNvCxnSpPr>
            <a:cxnSpLocks/>
          </p:cNvCxnSpPr>
          <p:nvPr/>
        </p:nvCxnSpPr>
        <p:spPr>
          <a:xfrm>
            <a:off x="3346644" y="4829677"/>
            <a:ext cx="0" cy="47283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85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/>
      <p:bldP spid="24" grpId="0"/>
      <p:bldP spid="27" grpId="0"/>
      <p:bldP spid="28" grpId="0"/>
      <p:bldP spid="29" grpId="0"/>
      <p:bldP spid="30" grpId="0"/>
      <p:bldP spid="33" grpId="0"/>
      <p:bldP spid="34" grpId="0"/>
      <p:bldP spid="36" grpId="0"/>
      <p:bldP spid="38" grpId="0"/>
      <p:bldP spid="39" grpId="0"/>
      <p:bldP spid="41" grpId="0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31592</TotalTime>
  <Words>323</Words>
  <Application>Microsoft Macintosh PowerPoint</Application>
  <PresentationFormat>Bildspel på skärmen (4:3)</PresentationFormat>
  <Paragraphs>54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274</cp:revision>
  <dcterms:created xsi:type="dcterms:W3CDTF">2017-04-10T07:17:33Z</dcterms:created>
  <dcterms:modified xsi:type="dcterms:W3CDTF">2021-03-02T16:59:12Z</dcterms:modified>
</cp:coreProperties>
</file>