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44" r:id="rId2"/>
    <p:sldId id="345" r:id="rId3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91" autoAdjust="0"/>
    <p:restoredTop sz="99052" autoAdjust="0"/>
  </p:normalViewPr>
  <p:slideViewPr>
    <p:cSldViewPr snapToGrid="0" snapToObjects="1">
      <p:cViewPr>
        <p:scale>
          <a:sx n="138" d="100"/>
          <a:sy n="138" d="100"/>
        </p:scale>
        <p:origin x="-40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2021-07-17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4E34C99-844A-A74E-AF1F-9837BA9FE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73" y="137711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/>
              <a:t>1.3	        Multiplikation och division med tal i decimalform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B69F08-A0C2-284C-959B-7E11EE6C3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995" y="151237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6960603-3233-3B45-9A13-0CC7C4A098D5}"/>
              </a:ext>
            </a:extLst>
          </p:cNvPr>
          <p:cNvSpPr/>
          <p:nvPr/>
        </p:nvSpPr>
        <p:spPr>
          <a:xfrm>
            <a:off x="1201737" y="1157324"/>
            <a:ext cx="1654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Multiplikation 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F538C318-51AD-D24F-8C74-F640572DBD44}"/>
              </a:ext>
            </a:extLst>
          </p:cNvPr>
          <p:cNvGrpSpPr/>
          <p:nvPr/>
        </p:nvGrpSpPr>
        <p:grpSpPr>
          <a:xfrm>
            <a:off x="486591" y="1613349"/>
            <a:ext cx="2936466" cy="1116088"/>
            <a:chOff x="511692" y="2312912"/>
            <a:chExt cx="2936466" cy="1116088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1AD68FE5-A881-4A49-A3D3-6BEB192A8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692" y="2312912"/>
              <a:ext cx="2936466" cy="1116088"/>
            </a:xfrm>
            <a:prstGeom prst="rect">
              <a:avLst/>
            </a:prstGeom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6B066D02-32BA-7547-86D0-E3039E990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916" y="2983026"/>
              <a:ext cx="2542755" cy="273418"/>
            </a:xfrm>
            <a:prstGeom prst="rect">
              <a:avLst/>
            </a:prstGeom>
          </p:spPr>
        </p:pic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07F6A621-F2A4-E244-9D86-DC5B593839D6}"/>
              </a:ext>
            </a:extLst>
          </p:cNvPr>
          <p:cNvSpPr/>
          <p:nvPr/>
        </p:nvSpPr>
        <p:spPr>
          <a:xfrm>
            <a:off x="722526" y="2289521"/>
            <a:ext cx="62196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faktor</a:t>
            </a:r>
            <a:endParaRPr lang="sv-SE" sz="1400" i="1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14708E5-ACAC-9B4D-944F-2E62238B18F8}"/>
              </a:ext>
            </a:extLst>
          </p:cNvPr>
          <p:cNvSpPr/>
          <p:nvPr/>
        </p:nvSpPr>
        <p:spPr>
          <a:xfrm>
            <a:off x="1473206" y="2281700"/>
            <a:ext cx="62196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faktor</a:t>
            </a:r>
            <a:endParaRPr lang="sv-SE" sz="1400" i="1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DF29A4C-913E-7142-BC66-F262FB5E4E13}"/>
              </a:ext>
            </a:extLst>
          </p:cNvPr>
          <p:cNvSpPr/>
          <p:nvPr/>
        </p:nvSpPr>
        <p:spPr>
          <a:xfrm>
            <a:off x="2403217" y="2281700"/>
            <a:ext cx="840577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produkt</a:t>
            </a:r>
            <a:endParaRPr lang="sv-SE" sz="1400" i="1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DED5A97-7DD1-F54A-B865-CAAB281030D4}"/>
              </a:ext>
            </a:extLst>
          </p:cNvPr>
          <p:cNvSpPr/>
          <p:nvPr/>
        </p:nvSpPr>
        <p:spPr>
          <a:xfrm>
            <a:off x="6396024" y="1157324"/>
            <a:ext cx="1654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Division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7AB9CCD2-DCF9-4342-8C18-2D644FFD2F4B}"/>
              </a:ext>
            </a:extLst>
          </p:cNvPr>
          <p:cNvGrpSpPr/>
          <p:nvPr/>
        </p:nvGrpSpPr>
        <p:grpSpPr>
          <a:xfrm>
            <a:off x="5306459" y="1645399"/>
            <a:ext cx="3350950" cy="987193"/>
            <a:chOff x="3423057" y="3772804"/>
            <a:chExt cx="3350950" cy="987193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FC130C24-CDBE-5745-9DD9-3EC7B2BA5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3057" y="3772804"/>
              <a:ext cx="3350950" cy="987193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C3CD8026-23AE-8243-940F-133F68E3B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4877" y="3974616"/>
              <a:ext cx="836902" cy="597384"/>
            </a:xfrm>
            <a:prstGeom prst="rect">
              <a:avLst/>
            </a:prstGeom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1A3C3F24-529A-4948-96DC-8F7F62E21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73036" y="4011002"/>
              <a:ext cx="368300" cy="342900"/>
            </a:xfrm>
            <a:prstGeom prst="rect">
              <a:avLst/>
            </a:prstGeom>
          </p:spPr>
        </p:pic>
      </p:grpSp>
      <p:sp>
        <p:nvSpPr>
          <p:cNvPr id="16" name="Rektangel 15">
            <a:extLst>
              <a:ext uri="{FF2B5EF4-FFF2-40B4-BE49-F238E27FC236}">
                <a16:creationId xmlns:a16="http://schemas.microsoft.com/office/drawing/2014/main" id="{9A13B6A2-0916-2B41-B003-D998177B0256}"/>
              </a:ext>
            </a:extLst>
          </p:cNvPr>
          <p:cNvSpPr/>
          <p:nvPr/>
        </p:nvSpPr>
        <p:spPr>
          <a:xfrm>
            <a:off x="5586977" y="1747270"/>
            <a:ext cx="68327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täljare</a:t>
            </a:r>
            <a:endParaRPr lang="sv-SE" sz="1400" i="1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E070A6D-3393-5740-ABF4-E48538C7D8F1}"/>
              </a:ext>
            </a:extLst>
          </p:cNvPr>
          <p:cNvSpPr/>
          <p:nvPr/>
        </p:nvSpPr>
        <p:spPr>
          <a:xfrm>
            <a:off x="5510161" y="2189931"/>
            <a:ext cx="83690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nämnare</a:t>
            </a:r>
            <a:endParaRPr lang="sv-SE" sz="1400" i="1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C17B370-0ED8-6F4F-92B4-2412319AA884}"/>
              </a:ext>
            </a:extLst>
          </p:cNvPr>
          <p:cNvSpPr/>
          <p:nvPr/>
        </p:nvSpPr>
        <p:spPr>
          <a:xfrm>
            <a:off x="7961136" y="1918720"/>
            <a:ext cx="500406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kvot</a:t>
            </a:r>
            <a:endParaRPr lang="sv-SE" sz="1400" i="1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465BCBF-5E96-F149-B9D4-AF5D8851D5E8}"/>
              </a:ext>
            </a:extLst>
          </p:cNvPr>
          <p:cNvSpPr/>
          <p:nvPr/>
        </p:nvSpPr>
        <p:spPr>
          <a:xfrm>
            <a:off x="2571056" y="3074925"/>
            <a:ext cx="4211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C00000"/>
                </a:solidFill>
              </a:rPr>
              <a:t>Hur många decimaler har produkten?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FBE4F63-7EB0-7D47-90AD-528C549C2BA5}"/>
              </a:ext>
            </a:extLst>
          </p:cNvPr>
          <p:cNvSpPr/>
          <p:nvPr/>
        </p:nvSpPr>
        <p:spPr>
          <a:xfrm>
            <a:off x="2093749" y="3536928"/>
            <a:ext cx="5138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∙ 0,3 är lika med 1,2. Men hur mycket är </a:t>
            </a:r>
            <a:r>
              <a:rPr lang="sv-SE" dirty="0">
                <a:solidFill>
                  <a:srgbClr val="C00000"/>
                </a:solidFill>
              </a:rPr>
              <a:t>0,4 ∙ 0,3</a:t>
            </a:r>
            <a:r>
              <a:rPr lang="sv-SE" dirty="0"/>
              <a:t>?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BED9C81-C107-3B49-B9C0-62A1C9A1219E}"/>
              </a:ext>
            </a:extLst>
          </p:cNvPr>
          <p:cNvSpPr/>
          <p:nvPr/>
        </p:nvSpPr>
        <p:spPr>
          <a:xfrm>
            <a:off x="1022639" y="4073813"/>
            <a:ext cx="4361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göra beräkningen enklare genom att göra den ena faktorn 10 gånger större och den andra 10 gånger mindre. Vi får då: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F5D7B76-9727-F44B-8E50-D458C6A7529A}"/>
              </a:ext>
            </a:extLst>
          </p:cNvPr>
          <p:cNvSpPr/>
          <p:nvPr/>
        </p:nvSpPr>
        <p:spPr>
          <a:xfrm>
            <a:off x="5496746" y="4303970"/>
            <a:ext cx="1195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0,4 · 0,3 =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C2726C6-3AB4-134E-A55F-24E35ABEB019}"/>
              </a:ext>
            </a:extLst>
          </p:cNvPr>
          <p:cNvSpPr/>
          <p:nvPr/>
        </p:nvSpPr>
        <p:spPr>
          <a:xfrm>
            <a:off x="6513063" y="4295926"/>
            <a:ext cx="418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·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3002BE4A-7377-F048-AD5C-9812E087E2A7}"/>
              </a:ext>
            </a:extLst>
          </p:cNvPr>
          <p:cNvGrpSpPr/>
          <p:nvPr/>
        </p:nvGrpSpPr>
        <p:grpSpPr>
          <a:xfrm>
            <a:off x="5586977" y="3955684"/>
            <a:ext cx="1195579" cy="1017573"/>
            <a:chOff x="2317708" y="5396069"/>
            <a:chExt cx="1195579" cy="1017573"/>
          </a:xfrm>
        </p:grpSpPr>
        <p:sp>
          <p:nvSpPr>
            <p:cNvPr id="24" name="Bågformad 23">
              <a:extLst>
                <a:ext uri="{FF2B5EF4-FFF2-40B4-BE49-F238E27FC236}">
                  <a16:creationId xmlns:a16="http://schemas.microsoft.com/office/drawing/2014/main" id="{5627FC6D-5BB0-2F42-BEC5-927C69FBB185}"/>
                </a:ext>
              </a:extLst>
            </p:cNvPr>
            <p:cNvSpPr/>
            <p:nvPr/>
          </p:nvSpPr>
          <p:spPr>
            <a:xfrm flipV="1">
              <a:off x="2317708" y="5396069"/>
              <a:ext cx="1195579" cy="813343"/>
            </a:xfrm>
            <a:prstGeom prst="circularArrow">
              <a:avLst>
                <a:gd name="adj1" fmla="val 0"/>
                <a:gd name="adj2" fmla="val 732377"/>
                <a:gd name="adj3" fmla="val 19163573"/>
                <a:gd name="adj4" fmla="val 12656572"/>
                <a:gd name="adj5" fmla="val 3787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FD3CB05-7DAC-1748-91D4-7F721279A92D}"/>
                </a:ext>
              </a:extLst>
            </p:cNvPr>
            <p:cNvSpPr/>
            <p:nvPr/>
          </p:nvSpPr>
          <p:spPr>
            <a:xfrm>
              <a:off x="2659158" y="6105865"/>
              <a:ext cx="5846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>
                  <a:solidFill>
                    <a:srgbClr val="C00000"/>
                  </a:solidFill>
                </a:rPr>
                <a:t>· 10 </a:t>
              </a:r>
            </a:p>
          </p:txBody>
        </p:sp>
      </p:grpSp>
      <p:sp>
        <p:nvSpPr>
          <p:cNvPr id="29" name="Rektangel 28">
            <a:extLst>
              <a:ext uri="{FF2B5EF4-FFF2-40B4-BE49-F238E27FC236}">
                <a16:creationId xmlns:a16="http://schemas.microsoft.com/office/drawing/2014/main" id="{071A95AD-C102-D64A-A575-A8271731F28E}"/>
              </a:ext>
            </a:extLst>
          </p:cNvPr>
          <p:cNvSpPr/>
          <p:nvPr/>
        </p:nvSpPr>
        <p:spPr>
          <a:xfrm rot="4186073">
            <a:off x="767874" y="5244650"/>
            <a:ext cx="584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1400" dirty="0">
              <a:solidFill>
                <a:srgbClr val="C00000"/>
              </a:solidFill>
            </a:endParaRP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796DA9DA-5F58-D84D-86BD-20B0104E376A}"/>
              </a:ext>
            </a:extLst>
          </p:cNvPr>
          <p:cNvGrpSpPr/>
          <p:nvPr/>
        </p:nvGrpSpPr>
        <p:grpSpPr>
          <a:xfrm>
            <a:off x="6039704" y="3989970"/>
            <a:ext cx="1129480" cy="807119"/>
            <a:chOff x="2770436" y="5402293"/>
            <a:chExt cx="1129480" cy="807119"/>
          </a:xfrm>
        </p:grpSpPr>
        <p:sp>
          <p:nvSpPr>
            <p:cNvPr id="28" name="Bågformad 27">
              <a:extLst>
                <a:ext uri="{FF2B5EF4-FFF2-40B4-BE49-F238E27FC236}">
                  <a16:creationId xmlns:a16="http://schemas.microsoft.com/office/drawing/2014/main" id="{F730D9DC-EB8B-8E4C-A701-884483ACD9D8}"/>
                </a:ext>
              </a:extLst>
            </p:cNvPr>
            <p:cNvSpPr/>
            <p:nvPr/>
          </p:nvSpPr>
          <p:spPr>
            <a:xfrm rot="10800000" flipH="1" flipV="1">
              <a:off x="2770436" y="5631057"/>
              <a:ext cx="1129480" cy="578355"/>
            </a:xfrm>
            <a:prstGeom prst="circularArrow">
              <a:avLst>
                <a:gd name="adj1" fmla="val 120"/>
                <a:gd name="adj2" fmla="val 1055251"/>
                <a:gd name="adj3" fmla="val 19215637"/>
                <a:gd name="adj4" fmla="val 12323502"/>
                <a:gd name="adj5" fmla="val 4534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EBDCFAE4-BF1B-FC4F-A394-F1A9AF127EFE}"/>
                </a:ext>
              </a:extLst>
            </p:cNvPr>
            <p:cNvSpPr/>
            <p:nvPr/>
          </p:nvSpPr>
          <p:spPr>
            <a:xfrm>
              <a:off x="3130739" y="5402293"/>
              <a:ext cx="5846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>
                  <a:solidFill>
                    <a:srgbClr val="C00000"/>
                  </a:solidFill>
                </a:rPr>
                <a:t>/10 </a:t>
              </a:r>
            </a:p>
          </p:txBody>
        </p:sp>
      </p:grpSp>
      <p:sp>
        <p:nvSpPr>
          <p:cNvPr id="32" name="Rektangel 31">
            <a:extLst>
              <a:ext uri="{FF2B5EF4-FFF2-40B4-BE49-F238E27FC236}">
                <a16:creationId xmlns:a16="http://schemas.microsoft.com/office/drawing/2014/main" id="{A7428190-B13D-3D46-A2D7-F07082EF0486}"/>
              </a:ext>
            </a:extLst>
          </p:cNvPr>
          <p:cNvSpPr/>
          <p:nvPr/>
        </p:nvSpPr>
        <p:spPr>
          <a:xfrm>
            <a:off x="6782555" y="4295926"/>
            <a:ext cx="1195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0,03 =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C3A1DBD-1DA2-CB44-9822-F3AE66A928B5}"/>
              </a:ext>
            </a:extLst>
          </p:cNvPr>
          <p:cNvSpPr/>
          <p:nvPr/>
        </p:nvSpPr>
        <p:spPr>
          <a:xfrm>
            <a:off x="7458003" y="4303970"/>
            <a:ext cx="693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0,12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FE797CE5-CAEB-FB4B-83E3-8A200E3A4C0D}"/>
              </a:ext>
            </a:extLst>
          </p:cNvPr>
          <p:cNvSpPr/>
          <p:nvPr/>
        </p:nvSpPr>
        <p:spPr>
          <a:xfrm>
            <a:off x="365491" y="5476768"/>
            <a:ext cx="3456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gånger 3 hundradelar är lika med 12 hundradelar. Det skrivs 0,12. 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C1325C3-EEEA-D341-912F-23CAE2F44981}"/>
              </a:ext>
            </a:extLst>
          </p:cNvPr>
          <p:cNvSpPr/>
          <p:nvPr/>
        </p:nvSpPr>
        <p:spPr>
          <a:xfrm>
            <a:off x="4733591" y="5398538"/>
            <a:ext cx="418867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När man multiplicerar två tal i decimalform har </a:t>
            </a:r>
            <a:r>
              <a:rPr lang="sv-SE" dirty="0">
                <a:solidFill>
                  <a:srgbClr val="C00000"/>
                </a:solidFill>
              </a:rPr>
              <a:t>produkten lika många decimaler som faktorerna har sammanlagt</a:t>
            </a:r>
            <a:r>
              <a:rPr lang="sv-SE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1812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32" grpId="0"/>
      <p:bldP spid="33" grpId="0"/>
      <p:bldP spid="3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8746953-DDA4-F445-921F-7E84195EB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809" y="361721"/>
            <a:ext cx="13292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sz="2000" dirty="0"/>
              <a:t>a)  0,4 · 0,9</a:t>
            </a:r>
            <a:endParaRPr lang="sv-SE" sz="2000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3A5B2A9-A63D-3348-A280-CB23317775B2}"/>
              </a:ext>
            </a:extLst>
          </p:cNvPr>
          <p:cNvSpPr/>
          <p:nvPr/>
        </p:nvSpPr>
        <p:spPr>
          <a:xfrm>
            <a:off x="598866" y="343684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F149F81-9DD9-FD46-AE97-582316D3C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995" y="151237"/>
            <a:ext cx="1161498" cy="38489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8A048C65-815C-394C-8581-7ED4D2686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02" y="361721"/>
            <a:ext cx="1470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sz="2000" dirty="0"/>
              <a:t>b)  0,05 · 0,5</a:t>
            </a:r>
            <a:endParaRPr lang="sv-SE" sz="2000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E2340709-4D65-1D44-81AE-B313AA98FED3}"/>
              </a:ext>
            </a:extLst>
          </p:cNvPr>
          <p:cNvGrpSpPr/>
          <p:nvPr/>
        </p:nvGrpSpPr>
        <p:grpSpPr>
          <a:xfrm>
            <a:off x="6050546" y="219450"/>
            <a:ext cx="1343369" cy="679356"/>
            <a:chOff x="1995741" y="797762"/>
            <a:chExt cx="1343369" cy="679356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8FACA90A-7D99-4242-A20D-1EFF1406B08F}"/>
                </a:ext>
              </a:extLst>
            </p:cNvPr>
            <p:cNvSpPr/>
            <p:nvPr/>
          </p:nvSpPr>
          <p:spPr>
            <a:xfrm>
              <a:off x="1995741" y="921299"/>
              <a:ext cx="4938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+mn-lt"/>
                </a:rPr>
                <a:t>c)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BFFFBC7-8464-844C-9689-C321429701BA}"/>
                </a:ext>
              </a:extLst>
            </p:cNvPr>
            <p:cNvSpPr/>
            <p:nvPr/>
          </p:nvSpPr>
          <p:spPr>
            <a:xfrm>
              <a:off x="2295672" y="797762"/>
              <a:ext cx="10434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+mn-lt"/>
                </a:rPr>
                <a:t>0,24</a:t>
              </a:r>
            </a:p>
          </p:txBody>
        </p:sp>
        <p:cxnSp>
          <p:nvCxnSpPr>
            <p:cNvPr id="9" name="Rak 8">
              <a:extLst>
                <a:ext uri="{FF2B5EF4-FFF2-40B4-BE49-F238E27FC236}">
                  <a16:creationId xmlns:a16="http://schemas.microsoft.com/office/drawing/2014/main" id="{F213BF57-608F-3C42-B7CE-F195E06AF70E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53241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A44B263C-F087-AD4A-AB24-4B7716C8A9C9}"/>
                </a:ext>
              </a:extLst>
            </p:cNvPr>
            <p:cNvSpPr/>
            <p:nvPr/>
          </p:nvSpPr>
          <p:spPr>
            <a:xfrm>
              <a:off x="2456222" y="1077008"/>
              <a:ext cx="2818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+mn-lt"/>
                </a:rPr>
                <a:t>6</a:t>
              </a:r>
            </a:p>
          </p:txBody>
        </p:sp>
      </p:grpSp>
      <p:sp>
        <p:nvSpPr>
          <p:cNvPr id="12" name="Rektangel 11">
            <a:extLst>
              <a:ext uri="{FF2B5EF4-FFF2-40B4-BE49-F238E27FC236}">
                <a16:creationId xmlns:a16="http://schemas.microsoft.com/office/drawing/2014/main" id="{9074FDA6-BAFC-3649-A5AB-49F069186B86}"/>
              </a:ext>
            </a:extLst>
          </p:cNvPr>
          <p:cNvSpPr/>
          <p:nvPr/>
        </p:nvSpPr>
        <p:spPr>
          <a:xfrm>
            <a:off x="508890" y="1684513"/>
            <a:ext cx="493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BBB2F92-3B68-0342-9B10-E86D2AA5E474}"/>
              </a:ext>
            </a:extLst>
          </p:cNvPr>
          <p:cNvSpPr/>
          <p:nvPr/>
        </p:nvSpPr>
        <p:spPr>
          <a:xfrm>
            <a:off x="1002965" y="1682136"/>
            <a:ext cx="15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0,4 · 0,9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BB3FDF3-4BD4-8347-B0C3-68F5372A5112}"/>
              </a:ext>
            </a:extLst>
          </p:cNvPr>
          <p:cNvSpPr/>
          <p:nvPr/>
        </p:nvSpPr>
        <p:spPr>
          <a:xfrm>
            <a:off x="4311229" y="1352743"/>
            <a:ext cx="39933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göra en faktor 10 gånger mindre, till exempel den första, och den andra 10 gånger större. 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31AA49AA-64FD-5041-A698-2C91AD0D7F80}"/>
              </a:ext>
            </a:extLst>
          </p:cNvPr>
          <p:cNvGrpSpPr/>
          <p:nvPr/>
        </p:nvGrpSpPr>
        <p:grpSpPr>
          <a:xfrm>
            <a:off x="4311229" y="1719245"/>
            <a:ext cx="1743238" cy="1250553"/>
            <a:chOff x="4745509" y="1813570"/>
            <a:chExt cx="1743238" cy="1250553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5A789EC5-ADB1-0D44-A687-5E9B9427F750}"/>
                </a:ext>
              </a:extLst>
            </p:cNvPr>
            <p:cNvSpPr/>
            <p:nvPr/>
          </p:nvSpPr>
          <p:spPr>
            <a:xfrm>
              <a:off x="4745510" y="2186960"/>
              <a:ext cx="1553588" cy="87716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sv-SE" sz="1400" dirty="0"/>
            </a:p>
            <a:p>
              <a:endParaRPr lang="sv-SE" sz="1400" dirty="0"/>
            </a:p>
            <a:p>
              <a:endParaRPr lang="sv-SE" sz="1400" dirty="0"/>
            </a:p>
            <a:p>
              <a:endParaRPr lang="sv-SE" sz="900" dirty="0"/>
            </a:p>
          </p:txBody>
        </p:sp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04A30334-7251-3041-92CF-E5DF254F173A}"/>
                </a:ext>
              </a:extLst>
            </p:cNvPr>
            <p:cNvGrpSpPr/>
            <p:nvPr/>
          </p:nvGrpSpPr>
          <p:grpSpPr>
            <a:xfrm>
              <a:off x="4745509" y="1813570"/>
              <a:ext cx="1743238" cy="1238863"/>
              <a:chOff x="5388775" y="3655082"/>
              <a:chExt cx="1743238" cy="1238863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47936E90-A783-0441-B798-8C3E510A1C53}"/>
                  </a:ext>
                </a:extLst>
              </p:cNvPr>
              <p:cNvSpPr/>
              <p:nvPr/>
            </p:nvSpPr>
            <p:spPr>
              <a:xfrm>
                <a:off x="5496746" y="4303970"/>
                <a:ext cx="119557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0,4 · 0,9 = 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F072AB6C-542E-0B46-9991-3257ACC07D59}"/>
                  </a:ext>
                </a:extLst>
              </p:cNvPr>
              <p:cNvSpPr/>
              <p:nvPr/>
            </p:nvSpPr>
            <p:spPr>
              <a:xfrm>
                <a:off x="6256033" y="4313695"/>
                <a:ext cx="41837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4 ·</a:t>
                </a:r>
              </a:p>
            </p:txBody>
          </p:sp>
          <p:grpSp>
            <p:nvGrpSpPr>
              <p:cNvPr id="18" name="Grupp 17">
                <a:extLst>
                  <a:ext uri="{FF2B5EF4-FFF2-40B4-BE49-F238E27FC236}">
                    <a16:creationId xmlns:a16="http://schemas.microsoft.com/office/drawing/2014/main" id="{154FBC89-2233-AC47-9E26-B811441C0E34}"/>
                  </a:ext>
                </a:extLst>
              </p:cNvPr>
              <p:cNvGrpSpPr/>
              <p:nvPr/>
            </p:nvGrpSpPr>
            <p:grpSpPr>
              <a:xfrm>
                <a:off x="5388775" y="3655082"/>
                <a:ext cx="1164387" cy="1191780"/>
                <a:chOff x="2119506" y="5095467"/>
                <a:chExt cx="1164387" cy="1191780"/>
              </a:xfrm>
            </p:grpSpPr>
            <p:sp>
              <p:nvSpPr>
                <p:cNvPr id="19" name="Bågformad 18">
                  <a:extLst>
                    <a:ext uri="{FF2B5EF4-FFF2-40B4-BE49-F238E27FC236}">
                      <a16:creationId xmlns:a16="http://schemas.microsoft.com/office/drawing/2014/main" id="{83FCD14C-A768-944D-8F30-5D7A3F152709}"/>
                    </a:ext>
                  </a:extLst>
                </p:cNvPr>
                <p:cNvSpPr/>
                <p:nvPr/>
              </p:nvSpPr>
              <p:spPr>
                <a:xfrm rot="780748" flipV="1">
                  <a:off x="2119506" y="5095467"/>
                  <a:ext cx="1164387" cy="1005933"/>
                </a:xfrm>
                <a:prstGeom prst="circularArrow">
                  <a:avLst>
                    <a:gd name="adj1" fmla="val 0"/>
                    <a:gd name="adj2" fmla="val 524908"/>
                    <a:gd name="adj3" fmla="val 19149474"/>
                    <a:gd name="adj4" fmla="val 14969469"/>
                    <a:gd name="adj5" fmla="val 1517"/>
                  </a:avLst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 sz="11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ektangel 19">
                  <a:extLst>
                    <a:ext uri="{FF2B5EF4-FFF2-40B4-BE49-F238E27FC236}">
                      <a16:creationId xmlns:a16="http://schemas.microsoft.com/office/drawing/2014/main" id="{3D84FF8A-6E45-F044-A095-1C680D2DEC4F}"/>
                    </a:ext>
                  </a:extLst>
                </p:cNvPr>
                <p:cNvSpPr/>
                <p:nvPr/>
              </p:nvSpPr>
              <p:spPr>
                <a:xfrm>
                  <a:off x="2523411" y="6025637"/>
                  <a:ext cx="584636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100" dirty="0">
                      <a:solidFill>
                        <a:srgbClr val="C00000"/>
                      </a:solidFill>
                    </a:rPr>
                    <a:t>· 10 </a:t>
                  </a:r>
                </a:p>
              </p:txBody>
            </p:sp>
          </p:grpSp>
          <p:grpSp>
            <p:nvGrpSpPr>
              <p:cNvPr id="21" name="Grupp 20">
                <a:extLst>
                  <a:ext uri="{FF2B5EF4-FFF2-40B4-BE49-F238E27FC236}">
                    <a16:creationId xmlns:a16="http://schemas.microsoft.com/office/drawing/2014/main" id="{180E7C82-5482-944A-9719-34996B2875F4}"/>
                  </a:ext>
                </a:extLst>
              </p:cNvPr>
              <p:cNvGrpSpPr/>
              <p:nvPr/>
            </p:nvGrpSpPr>
            <p:grpSpPr>
              <a:xfrm>
                <a:off x="5944226" y="4056617"/>
                <a:ext cx="885477" cy="837328"/>
                <a:chOff x="2674958" y="5468940"/>
                <a:chExt cx="885477" cy="837328"/>
              </a:xfrm>
            </p:grpSpPr>
            <p:sp>
              <p:nvSpPr>
                <p:cNvPr id="22" name="Bågformad 21">
                  <a:extLst>
                    <a:ext uri="{FF2B5EF4-FFF2-40B4-BE49-F238E27FC236}">
                      <a16:creationId xmlns:a16="http://schemas.microsoft.com/office/drawing/2014/main" id="{826DC541-DDB5-B049-841D-85FE38D14ED2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2674958" y="5663903"/>
                  <a:ext cx="885477" cy="642365"/>
                </a:xfrm>
                <a:prstGeom prst="circularArrow">
                  <a:avLst>
                    <a:gd name="adj1" fmla="val 120"/>
                    <a:gd name="adj2" fmla="val 760796"/>
                    <a:gd name="adj3" fmla="val 19215637"/>
                    <a:gd name="adj4" fmla="val 12323502"/>
                    <a:gd name="adj5" fmla="val 2675"/>
                  </a:avLst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 sz="11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Rektangel 22">
                  <a:extLst>
                    <a:ext uri="{FF2B5EF4-FFF2-40B4-BE49-F238E27FC236}">
                      <a16:creationId xmlns:a16="http://schemas.microsoft.com/office/drawing/2014/main" id="{D775EC07-D104-584C-80F7-4CF7932885BA}"/>
                    </a:ext>
                  </a:extLst>
                </p:cNvPr>
                <p:cNvSpPr/>
                <p:nvPr/>
              </p:nvSpPr>
              <p:spPr>
                <a:xfrm>
                  <a:off x="2925439" y="5468940"/>
                  <a:ext cx="584636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100" dirty="0">
                      <a:solidFill>
                        <a:srgbClr val="C00000"/>
                      </a:solidFill>
                    </a:rPr>
                    <a:t>/10 </a:t>
                  </a:r>
                </a:p>
              </p:txBody>
            </p:sp>
          </p:grp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1300B59-AE12-4C41-BB99-BD39DCA99145}"/>
                  </a:ext>
                </a:extLst>
              </p:cNvPr>
              <p:cNvSpPr/>
              <p:nvPr/>
            </p:nvSpPr>
            <p:spPr>
              <a:xfrm>
                <a:off x="6438029" y="4321393"/>
                <a:ext cx="69398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0,09  </a:t>
                </a:r>
              </a:p>
            </p:txBody>
          </p:sp>
        </p:grpSp>
      </p:grpSp>
      <p:sp>
        <p:nvSpPr>
          <p:cNvPr id="28" name="Rektangel 27">
            <a:extLst>
              <a:ext uri="{FF2B5EF4-FFF2-40B4-BE49-F238E27FC236}">
                <a16:creationId xmlns:a16="http://schemas.microsoft.com/office/drawing/2014/main" id="{DF6EB766-71CE-2B48-BD66-CA4C85CFFAF7}"/>
              </a:ext>
            </a:extLst>
          </p:cNvPr>
          <p:cNvSpPr/>
          <p:nvPr/>
        </p:nvSpPr>
        <p:spPr>
          <a:xfrm>
            <a:off x="6050546" y="2267896"/>
            <a:ext cx="262548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4 gånger 9 hundradelar är lika med 36 hundradelar, alltså 0,36.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011B25BB-6599-7845-A3C4-8EAF1FA6800B}"/>
              </a:ext>
            </a:extLst>
          </p:cNvPr>
          <p:cNvSpPr/>
          <p:nvPr/>
        </p:nvSpPr>
        <p:spPr>
          <a:xfrm>
            <a:off x="2149708" y="1679759"/>
            <a:ext cx="836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0,36</a:t>
            </a:r>
            <a:endParaRPr lang="sv-SE" sz="2000" dirty="0">
              <a:latin typeface="+mn-lt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13BEC34F-1132-3D46-A0AF-C0B584AA192E}"/>
              </a:ext>
            </a:extLst>
          </p:cNvPr>
          <p:cNvSpPr/>
          <p:nvPr/>
        </p:nvSpPr>
        <p:spPr>
          <a:xfrm>
            <a:off x="481366" y="2231134"/>
            <a:ext cx="3263019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även tänka så här: </a:t>
            </a:r>
          </a:p>
          <a:p>
            <a:r>
              <a:rPr lang="sv-SE" sz="1400" dirty="0"/>
              <a:t>”4 gånger 9 är lika med 36. Produkten ska ha två decimaler, alltså är svaret 0,36.”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D8CE3C3-2F3A-C241-A32D-E166DCBB3D8D}"/>
              </a:ext>
            </a:extLst>
          </p:cNvPr>
          <p:cNvSpPr/>
          <p:nvPr/>
        </p:nvSpPr>
        <p:spPr>
          <a:xfrm>
            <a:off x="567621" y="3717205"/>
            <a:ext cx="493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8214939E-70CC-0942-B51C-770157AECAD2}"/>
              </a:ext>
            </a:extLst>
          </p:cNvPr>
          <p:cNvSpPr/>
          <p:nvPr/>
        </p:nvSpPr>
        <p:spPr>
          <a:xfrm>
            <a:off x="1002692" y="3676984"/>
            <a:ext cx="15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0,05 · 0,5 </a:t>
            </a:r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B7DCF0F-B86D-5243-8280-9DDA27EE300F}"/>
              </a:ext>
            </a:extLst>
          </p:cNvPr>
          <p:cNvSpPr/>
          <p:nvPr/>
        </p:nvSpPr>
        <p:spPr>
          <a:xfrm>
            <a:off x="4311229" y="3636632"/>
            <a:ext cx="39933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göra en faktor 10 gånger mindre, till exempel den första, och den andra 10 gånger större.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D68212BE-8F16-684F-9260-B255BE511EFF}"/>
              </a:ext>
            </a:extLst>
          </p:cNvPr>
          <p:cNvSpPr/>
          <p:nvPr/>
        </p:nvSpPr>
        <p:spPr>
          <a:xfrm>
            <a:off x="4311229" y="4274445"/>
            <a:ext cx="269591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får då att 0,05 ∙ 0,5 = 0,005 ∙ 5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7EA84804-3FD2-C448-98FF-10039EC28C67}"/>
              </a:ext>
            </a:extLst>
          </p:cNvPr>
          <p:cNvSpPr/>
          <p:nvPr/>
        </p:nvSpPr>
        <p:spPr>
          <a:xfrm>
            <a:off x="2326541" y="3676984"/>
            <a:ext cx="1151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0,025</a:t>
            </a:r>
            <a:endParaRPr lang="sv-SE" sz="2000" dirty="0">
              <a:latin typeface="+mn-lt"/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AAE44FC3-19F9-074C-981F-8409A2E29328}"/>
              </a:ext>
            </a:extLst>
          </p:cNvPr>
          <p:cNvSpPr/>
          <p:nvPr/>
        </p:nvSpPr>
        <p:spPr>
          <a:xfrm>
            <a:off x="4322357" y="4693596"/>
            <a:ext cx="468353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5 gånger 5 tusendelar är lika med 25 tusendelar, alltså 0,025.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06FB549D-9E53-3148-A96C-E336B8D48986}"/>
              </a:ext>
            </a:extLst>
          </p:cNvPr>
          <p:cNvSpPr/>
          <p:nvPr/>
        </p:nvSpPr>
        <p:spPr>
          <a:xfrm>
            <a:off x="575772" y="4208895"/>
            <a:ext cx="3263019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även tänka så här: </a:t>
            </a:r>
          </a:p>
          <a:p>
            <a:r>
              <a:rPr lang="sv-SE" sz="1400" dirty="0"/>
              <a:t>”5 gånger 5 är lika med 25. Produkten ska ha tre decimaler, alltså är svaret 0,025.”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228CE75-17FF-8846-8958-EFD52770FD87}"/>
              </a:ext>
            </a:extLst>
          </p:cNvPr>
          <p:cNvSpPr/>
          <p:nvPr/>
        </p:nvSpPr>
        <p:spPr>
          <a:xfrm>
            <a:off x="562949" y="5531687"/>
            <a:ext cx="493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c)</a:t>
            </a:r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788A3D38-F86B-014A-8EE6-066C71100704}"/>
              </a:ext>
            </a:extLst>
          </p:cNvPr>
          <p:cNvGrpSpPr/>
          <p:nvPr/>
        </p:nvGrpSpPr>
        <p:grpSpPr>
          <a:xfrm>
            <a:off x="1012954" y="5408752"/>
            <a:ext cx="1043438" cy="662668"/>
            <a:chOff x="2295672" y="814450"/>
            <a:chExt cx="1043438" cy="662668"/>
          </a:xfrm>
        </p:grpSpPr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4D2A5F67-1FF7-F347-ADB9-1DB4EF483D73}"/>
                </a:ext>
              </a:extLst>
            </p:cNvPr>
            <p:cNvSpPr/>
            <p:nvPr/>
          </p:nvSpPr>
          <p:spPr>
            <a:xfrm>
              <a:off x="2295672" y="814450"/>
              <a:ext cx="10434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0,24</a:t>
              </a:r>
            </a:p>
          </p:txBody>
        </p:sp>
        <p:cxnSp>
          <p:nvCxnSpPr>
            <p:cNvPr id="42" name="Rak 41">
              <a:extLst>
                <a:ext uri="{FF2B5EF4-FFF2-40B4-BE49-F238E27FC236}">
                  <a16:creationId xmlns:a16="http://schemas.microsoft.com/office/drawing/2014/main" id="{2C42E0F9-3D88-E544-A862-CD0FCE1ED5CE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53241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24612EB4-0FD0-F24E-9CF6-3B3A27174B6A}"/>
                </a:ext>
              </a:extLst>
            </p:cNvPr>
            <p:cNvSpPr/>
            <p:nvPr/>
          </p:nvSpPr>
          <p:spPr>
            <a:xfrm>
              <a:off x="2456222" y="1077008"/>
              <a:ext cx="2818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6</a:t>
              </a:r>
            </a:p>
          </p:txBody>
        </p:sp>
      </p:grpSp>
      <p:sp>
        <p:nvSpPr>
          <p:cNvPr id="44" name="Rektangel 43">
            <a:extLst>
              <a:ext uri="{FF2B5EF4-FFF2-40B4-BE49-F238E27FC236}">
                <a16:creationId xmlns:a16="http://schemas.microsoft.com/office/drawing/2014/main" id="{01AB4170-1E45-EE45-8C29-05F374C20D4B}"/>
              </a:ext>
            </a:extLst>
          </p:cNvPr>
          <p:cNvSpPr/>
          <p:nvPr/>
        </p:nvSpPr>
        <p:spPr>
          <a:xfrm>
            <a:off x="1588564" y="5531687"/>
            <a:ext cx="327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=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CFFFF318-EB77-F442-B12D-7657BC3CF5E1}"/>
              </a:ext>
            </a:extLst>
          </p:cNvPr>
          <p:cNvSpPr/>
          <p:nvPr/>
        </p:nvSpPr>
        <p:spPr>
          <a:xfrm>
            <a:off x="4311229" y="5470132"/>
            <a:ext cx="283801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24 hundradelar dividerat med 6 är lika med 4 hundradelar, alltså 0,04.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9AACC63A-AB52-C846-A09D-8504C1FB9A49}"/>
              </a:ext>
            </a:extLst>
          </p:cNvPr>
          <p:cNvSpPr/>
          <p:nvPr/>
        </p:nvSpPr>
        <p:spPr>
          <a:xfrm>
            <a:off x="1807624" y="5531687"/>
            <a:ext cx="1151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0,04</a:t>
            </a:r>
            <a:endParaRPr lang="sv-S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42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2" grpId="0"/>
      <p:bldP spid="13" grpId="0"/>
      <p:bldP spid="14" grpId="0" animBg="1"/>
      <p:bldP spid="28" grpId="0" animBg="1"/>
      <p:bldP spid="29" grpId="0"/>
      <p:bldP spid="30" grpId="0" animBg="1"/>
      <p:bldP spid="31" grpId="0"/>
      <p:bldP spid="32" grpId="0"/>
      <p:bldP spid="33" grpId="0" animBg="1"/>
      <p:bldP spid="34" grpId="0" animBg="1"/>
      <p:bldP spid="35" grpId="0"/>
      <p:bldP spid="36" grpId="0" animBg="1"/>
      <p:bldP spid="37" grpId="0" animBg="1"/>
      <p:bldP spid="38" grpId="0"/>
      <p:bldP spid="44" grpId="0"/>
      <p:bldP spid="45" grpId="0" animBg="1"/>
      <p:bldP spid="4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39130</TotalTime>
  <Words>302</Words>
  <Application>Microsoft Macintosh PowerPoint</Application>
  <PresentationFormat>Bildspel på skärmen (4:3)</PresentationFormat>
  <Paragraphs>54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Bradley Hand</vt:lpstr>
      <vt:lpstr>Calibri</vt:lpstr>
      <vt:lpstr>Office-tema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279</cp:revision>
  <dcterms:created xsi:type="dcterms:W3CDTF">2017-04-10T07:17:33Z</dcterms:created>
  <dcterms:modified xsi:type="dcterms:W3CDTF">2021-07-18T07:23:17Z</dcterms:modified>
</cp:coreProperties>
</file>