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61" r:id="rId2"/>
    <p:sldId id="362" r:id="rId3"/>
    <p:sldId id="351" r:id="rId4"/>
    <p:sldId id="353" r:id="rId5"/>
    <p:sldId id="260" r:id="rId6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CAEC"/>
    <a:srgbClr val="95C0EC"/>
    <a:srgbClr val="7BA5D0"/>
    <a:srgbClr val="80A9D0"/>
    <a:srgbClr val="8E2503"/>
    <a:srgbClr val="9E2903"/>
    <a:srgbClr val="721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012" autoAdjust="0"/>
    <p:restoredTop sz="99052" autoAdjust="0"/>
  </p:normalViewPr>
  <p:slideViewPr>
    <p:cSldViewPr snapToGrid="0" snapToObjects="1">
      <p:cViewPr>
        <p:scale>
          <a:sx n="142" d="100"/>
          <a:sy n="142" d="100"/>
        </p:scale>
        <p:origin x="37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2021-07-17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B84183D-D505-D448-A944-A8AE83BB4A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709" y="125799"/>
            <a:ext cx="89005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sv-SE" sz="2400" b="1" dirty="0"/>
              <a:t>1.5	        				          Mer om division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05C4D78-70C8-6142-A006-A342E51E562F}"/>
              </a:ext>
            </a:extLst>
          </p:cNvPr>
          <p:cNvSpPr/>
          <p:nvPr/>
        </p:nvSpPr>
        <p:spPr>
          <a:xfrm>
            <a:off x="626867" y="748868"/>
            <a:ext cx="85191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Ibland finns det inte tillräckligt många siffror i täljaren för att divisionen ska kunna slutföras. Då kan man lägga till så många nollor som man behöver efter decimaltecknet. 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2868494-2F38-654D-9692-8C0A31A076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0465" y="164183"/>
            <a:ext cx="1161498" cy="384895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0F17EFF7-B49F-9648-8A92-DD1A54CCDE16}"/>
              </a:ext>
            </a:extLst>
          </p:cNvPr>
          <p:cNvSpPr/>
          <p:nvPr/>
        </p:nvSpPr>
        <p:spPr>
          <a:xfrm>
            <a:off x="527717" y="2071380"/>
            <a:ext cx="20522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7</a:t>
            </a:r>
            <a:r>
              <a:rPr lang="sv-SE" sz="2800" dirty="0"/>
              <a:t> </a:t>
            </a:r>
            <a:r>
              <a:rPr lang="sv-SE" sz="4000" dirty="0"/>
              <a:t>,</a:t>
            </a:r>
            <a:r>
              <a:rPr lang="sv-SE" sz="2000" dirty="0"/>
              <a:t> </a:t>
            </a:r>
            <a:r>
              <a:rPr lang="sv-SE" sz="4000" dirty="0"/>
              <a:t>3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E51EC97A-1705-C54C-B75C-5EBABCC47303}"/>
              </a:ext>
            </a:extLst>
          </p:cNvPr>
          <p:cNvSpPr/>
          <p:nvPr/>
        </p:nvSpPr>
        <p:spPr>
          <a:xfrm>
            <a:off x="861910" y="2671950"/>
            <a:ext cx="5799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5</a:t>
            </a:r>
          </a:p>
        </p:txBody>
      </p:sp>
      <p:cxnSp>
        <p:nvCxnSpPr>
          <p:cNvPr id="7" name="Rak 6">
            <a:extLst>
              <a:ext uri="{FF2B5EF4-FFF2-40B4-BE49-F238E27FC236}">
                <a16:creationId xmlns:a16="http://schemas.microsoft.com/office/drawing/2014/main" id="{CBA17850-D6B3-7E4C-86F5-8D8E90251633}"/>
              </a:ext>
            </a:extLst>
          </p:cNvPr>
          <p:cNvCxnSpPr>
            <a:cxnSpLocks/>
          </p:cNvCxnSpPr>
          <p:nvPr/>
        </p:nvCxnSpPr>
        <p:spPr>
          <a:xfrm>
            <a:off x="442187" y="2753829"/>
            <a:ext cx="15576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ktangel 7">
            <a:extLst>
              <a:ext uri="{FF2B5EF4-FFF2-40B4-BE49-F238E27FC236}">
                <a16:creationId xmlns:a16="http://schemas.microsoft.com/office/drawing/2014/main" id="{77948AEB-4194-CB42-A7BA-BD6A6CDD648C}"/>
              </a:ext>
            </a:extLst>
          </p:cNvPr>
          <p:cNvSpPr/>
          <p:nvPr/>
        </p:nvSpPr>
        <p:spPr>
          <a:xfrm>
            <a:off x="3835690" y="3074985"/>
            <a:ext cx="51875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Med minnessiffran har vi 23 tiondelar.    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BFD1A518-D56A-C447-9DD9-FC8F642BF0A3}"/>
              </a:ext>
            </a:extLst>
          </p:cNvPr>
          <p:cNvSpPr/>
          <p:nvPr/>
        </p:nvSpPr>
        <p:spPr>
          <a:xfrm rot="19841272">
            <a:off x="601111" y="2086148"/>
            <a:ext cx="541271" cy="1208603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74F2089-1662-C04A-A65D-10C0D6AB8B36}"/>
              </a:ext>
            </a:extLst>
          </p:cNvPr>
          <p:cNvSpPr/>
          <p:nvPr/>
        </p:nvSpPr>
        <p:spPr>
          <a:xfrm>
            <a:off x="3684065" y="2040123"/>
            <a:ext cx="4479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  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B6F80A14-9C27-A14F-9A2C-5CCF61F32C58}"/>
              </a:ext>
            </a:extLst>
          </p:cNvPr>
          <p:cNvSpPr/>
          <p:nvPr/>
        </p:nvSpPr>
        <p:spPr>
          <a:xfrm>
            <a:off x="3815432" y="2733440"/>
            <a:ext cx="33495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Fortsätt med tiondelarna:   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17AA7288-EB5B-C44A-AC04-DE0713FDBC2B}"/>
              </a:ext>
            </a:extLst>
          </p:cNvPr>
          <p:cNvSpPr/>
          <p:nvPr/>
        </p:nvSpPr>
        <p:spPr>
          <a:xfrm>
            <a:off x="2354113" y="2375531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1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FC9CEB74-AF39-7342-8D0E-D933D275823E}"/>
              </a:ext>
            </a:extLst>
          </p:cNvPr>
          <p:cNvSpPr/>
          <p:nvPr/>
        </p:nvSpPr>
        <p:spPr>
          <a:xfrm>
            <a:off x="1959389" y="2365846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=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31ABEFD6-4E1A-7F4C-91BB-8B6C5B383ED0}"/>
              </a:ext>
            </a:extLst>
          </p:cNvPr>
          <p:cNvSpPr/>
          <p:nvPr/>
        </p:nvSpPr>
        <p:spPr>
          <a:xfrm>
            <a:off x="3835690" y="4926399"/>
            <a:ext cx="40316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Lägg till en nolla efter 3:an. Det förändrar inte talets värde. 7,3 = 7,30.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D4EF1A34-3E89-0645-882A-9F7B13C090CF}"/>
              </a:ext>
            </a:extLst>
          </p:cNvPr>
          <p:cNvSpPr/>
          <p:nvPr/>
        </p:nvSpPr>
        <p:spPr>
          <a:xfrm>
            <a:off x="3857387" y="5551072"/>
            <a:ext cx="42499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30 hundradelar dividerat med 5 är 6.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0A65E704-B500-6047-8B2E-3E86BF72142A}"/>
              </a:ext>
            </a:extLst>
          </p:cNvPr>
          <p:cNvSpPr/>
          <p:nvPr/>
        </p:nvSpPr>
        <p:spPr>
          <a:xfrm>
            <a:off x="3815432" y="1649202"/>
            <a:ext cx="4857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7 ental dividerat med 5 är 1 helt ental. 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1818DB5C-1D1F-A740-B53D-2DA05DAA0122}"/>
              </a:ext>
            </a:extLst>
          </p:cNvPr>
          <p:cNvSpPr/>
          <p:nvPr/>
        </p:nvSpPr>
        <p:spPr>
          <a:xfrm>
            <a:off x="2727587" y="2365846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4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DABAC8E2-DE05-054A-BC00-6B1912CAFB96}"/>
              </a:ext>
            </a:extLst>
          </p:cNvPr>
          <p:cNvSpPr/>
          <p:nvPr/>
        </p:nvSpPr>
        <p:spPr>
          <a:xfrm>
            <a:off x="1338613" y="1855633"/>
            <a:ext cx="5025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3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0417B50B-3A80-0640-B5FD-0C0D43E13C59}"/>
              </a:ext>
            </a:extLst>
          </p:cNvPr>
          <p:cNvSpPr/>
          <p:nvPr/>
        </p:nvSpPr>
        <p:spPr>
          <a:xfrm>
            <a:off x="3790033" y="1964975"/>
            <a:ext cx="33495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>
                <a:solidFill>
                  <a:srgbClr val="C00000"/>
                </a:solidFill>
              </a:rPr>
              <a:t>Resten</a:t>
            </a:r>
            <a:r>
              <a:rPr lang="sv-SE" dirty="0"/>
              <a:t> är 2 ental = 20 tiondelar.  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0113174F-18DE-F844-B37A-D24E6CA4AEEE}"/>
              </a:ext>
            </a:extLst>
          </p:cNvPr>
          <p:cNvSpPr/>
          <p:nvPr/>
        </p:nvSpPr>
        <p:spPr>
          <a:xfrm>
            <a:off x="3815432" y="2263947"/>
            <a:ext cx="3939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Resten skriver vi som </a:t>
            </a:r>
            <a:r>
              <a:rPr lang="sv-SE" i="1" dirty="0">
                <a:solidFill>
                  <a:srgbClr val="C00000"/>
                </a:solidFill>
              </a:rPr>
              <a:t>minnessiffra</a:t>
            </a:r>
            <a:r>
              <a:rPr lang="sv-SE" dirty="0"/>
              <a:t>.  </a:t>
            </a:r>
          </a:p>
        </p:txBody>
      </p:sp>
      <p:sp>
        <p:nvSpPr>
          <p:cNvPr id="21" name="Frihandsfigur 20">
            <a:extLst>
              <a:ext uri="{FF2B5EF4-FFF2-40B4-BE49-F238E27FC236}">
                <a16:creationId xmlns:a16="http://schemas.microsoft.com/office/drawing/2014/main" id="{1E5CA521-4BE3-C945-8686-9EFA7342681E}"/>
              </a:ext>
            </a:extLst>
          </p:cNvPr>
          <p:cNvSpPr/>
          <p:nvPr/>
        </p:nvSpPr>
        <p:spPr>
          <a:xfrm>
            <a:off x="917959" y="1919682"/>
            <a:ext cx="948640" cy="1304609"/>
          </a:xfrm>
          <a:custGeom>
            <a:avLst/>
            <a:gdLst>
              <a:gd name="connsiteX0" fmla="*/ 148948 w 926746"/>
              <a:gd name="connsiteY0" fmla="*/ 1353560 h 1360255"/>
              <a:gd name="connsiteX1" fmla="*/ 7799 w 926746"/>
              <a:gd name="connsiteY1" fmla="*/ 1243096 h 1360255"/>
              <a:gd name="connsiteX2" fmla="*/ 50758 w 926746"/>
              <a:gd name="connsiteY2" fmla="*/ 960798 h 1360255"/>
              <a:gd name="connsiteX3" fmla="*/ 320782 w 926746"/>
              <a:gd name="connsiteY3" fmla="*/ 838059 h 1360255"/>
              <a:gd name="connsiteX4" fmla="*/ 363740 w 926746"/>
              <a:gd name="connsiteY4" fmla="*/ 46398 h 1360255"/>
              <a:gd name="connsiteX5" fmla="*/ 688997 w 926746"/>
              <a:gd name="connsiteY5" fmla="*/ 113904 h 1360255"/>
              <a:gd name="connsiteX6" fmla="*/ 682860 w 926746"/>
              <a:gd name="connsiteY6" fmla="*/ 285737 h 1360255"/>
              <a:gd name="connsiteX7" fmla="*/ 885378 w 926746"/>
              <a:gd name="connsiteY7" fmla="*/ 310285 h 1360255"/>
              <a:gd name="connsiteX8" fmla="*/ 879241 w 926746"/>
              <a:gd name="connsiteY8" fmla="*/ 739869 h 1360255"/>
              <a:gd name="connsiteX9" fmla="*/ 388288 w 926746"/>
              <a:gd name="connsiteY9" fmla="*/ 1267643 h 1360255"/>
              <a:gd name="connsiteX10" fmla="*/ 326919 w 926746"/>
              <a:gd name="connsiteY10" fmla="*/ 1341286 h 1360255"/>
              <a:gd name="connsiteX11" fmla="*/ 148948 w 926746"/>
              <a:gd name="connsiteY11" fmla="*/ 1353560 h 136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6746" h="1360255">
                <a:moveTo>
                  <a:pt x="148948" y="1353560"/>
                </a:moveTo>
                <a:cubicBezTo>
                  <a:pt x="95761" y="1337195"/>
                  <a:pt x="24164" y="1308556"/>
                  <a:pt x="7799" y="1243096"/>
                </a:cubicBezTo>
                <a:cubicBezTo>
                  <a:pt x="-8566" y="1177636"/>
                  <a:pt x="-1406" y="1028304"/>
                  <a:pt x="50758" y="960798"/>
                </a:cubicBezTo>
                <a:cubicBezTo>
                  <a:pt x="102922" y="893292"/>
                  <a:pt x="268618" y="990459"/>
                  <a:pt x="320782" y="838059"/>
                </a:cubicBezTo>
                <a:cubicBezTo>
                  <a:pt x="372946" y="685659"/>
                  <a:pt x="302371" y="167091"/>
                  <a:pt x="363740" y="46398"/>
                </a:cubicBezTo>
                <a:cubicBezTo>
                  <a:pt x="425109" y="-74295"/>
                  <a:pt x="635810" y="74014"/>
                  <a:pt x="688997" y="113904"/>
                </a:cubicBezTo>
                <a:cubicBezTo>
                  <a:pt x="742184" y="153794"/>
                  <a:pt x="650130" y="253007"/>
                  <a:pt x="682860" y="285737"/>
                </a:cubicBezTo>
                <a:cubicBezTo>
                  <a:pt x="715590" y="318467"/>
                  <a:pt x="852648" y="234596"/>
                  <a:pt x="885378" y="310285"/>
                </a:cubicBezTo>
                <a:cubicBezTo>
                  <a:pt x="918108" y="385974"/>
                  <a:pt x="962089" y="580309"/>
                  <a:pt x="879241" y="739869"/>
                </a:cubicBezTo>
                <a:cubicBezTo>
                  <a:pt x="796393" y="899429"/>
                  <a:pt x="480341" y="1167407"/>
                  <a:pt x="388288" y="1267643"/>
                </a:cubicBezTo>
                <a:cubicBezTo>
                  <a:pt x="296235" y="1367879"/>
                  <a:pt x="371923" y="1330035"/>
                  <a:pt x="326919" y="1341286"/>
                </a:cubicBezTo>
                <a:cubicBezTo>
                  <a:pt x="281915" y="1352537"/>
                  <a:pt x="202135" y="1369925"/>
                  <a:pt x="148948" y="1353560"/>
                </a:cubicBezTo>
                <a:close/>
              </a:path>
            </a:pathLst>
          </a:cu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7D162422-0975-5542-9CEE-0B9036784AA1}"/>
              </a:ext>
            </a:extLst>
          </p:cNvPr>
          <p:cNvSpPr/>
          <p:nvPr/>
        </p:nvSpPr>
        <p:spPr>
          <a:xfrm>
            <a:off x="3815432" y="3422506"/>
            <a:ext cx="51866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23 tiondelar dividerat med 5 är 4 hela tiondelar.  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3000EB23-EDC0-934C-9B9B-3F73BB9780C7}"/>
              </a:ext>
            </a:extLst>
          </p:cNvPr>
          <p:cNvSpPr/>
          <p:nvPr/>
        </p:nvSpPr>
        <p:spPr>
          <a:xfrm>
            <a:off x="3835690" y="3792845"/>
            <a:ext cx="51663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Skriv ut decimaltecknet i kvoten när du passerar det.  </a:t>
            </a: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754E8786-1165-1147-B65A-55C80FBB3EAC}"/>
              </a:ext>
            </a:extLst>
          </p:cNvPr>
          <p:cNvSpPr/>
          <p:nvPr/>
        </p:nvSpPr>
        <p:spPr>
          <a:xfrm>
            <a:off x="2600213" y="2409455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,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8B371FF7-A7E6-1244-B255-6AE77545CF63}"/>
              </a:ext>
            </a:extLst>
          </p:cNvPr>
          <p:cNvSpPr/>
          <p:nvPr/>
        </p:nvSpPr>
        <p:spPr>
          <a:xfrm>
            <a:off x="3021343" y="2370599"/>
            <a:ext cx="4182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6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BF9F7847-5F56-9D4E-B3EE-3BAE977AFB2A}"/>
              </a:ext>
            </a:extLst>
          </p:cNvPr>
          <p:cNvSpPr/>
          <p:nvPr/>
        </p:nvSpPr>
        <p:spPr>
          <a:xfrm>
            <a:off x="836027" y="1835494"/>
            <a:ext cx="5025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/>
              <a:t>2</a:t>
            </a:r>
          </a:p>
        </p:txBody>
      </p:sp>
      <p:sp>
        <p:nvSpPr>
          <p:cNvPr id="32" name="Ellips 31">
            <a:extLst>
              <a:ext uri="{FF2B5EF4-FFF2-40B4-BE49-F238E27FC236}">
                <a16:creationId xmlns:a16="http://schemas.microsoft.com/office/drawing/2014/main" id="{3D70C0A4-3866-9444-993D-0A66F3B29832}"/>
              </a:ext>
            </a:extLst>
          </p:cNvPr>
          <p:cNvSpPr/>
          <p:nvPr/>
        </p:nvSpPr>
        <p:spPr>
          <a:xfrm>
            <a:off x="762350" y="1821254"/>
            <a:ext cx="642392" cy="1403037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B04016C2-32FC-4443-A002-EE2E240D2518}"/>
              </a:ext>
            </a:extLst>
          </p:cNvPr>
          <p:cNvSpPr/>
          <p:nvPr/>
        </p:nvSpPr>
        <p:spPr>
          <a:xfrm>
            <a:off x="3835690" y="4167918"/>
            <a:ext cx="44796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>
                <a:solidFill>
                  <a:srgbClr val="C00000"/>
                </a:solidFill>
              </a:rPr>
              <a:t>Resten</a:t>
            </a:r>
            <a:r>
              <a:rPr lang="sv-SE" dirty="0"/>
              <a:t> är 3 tiondelar = 30 hundradelar.  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BA09E700-B7F2-F245-A8D6-D424C17E3ED8}"/>
              </a:ext>
            </a:extLst>
          </p:cNvPr>
          <p:cNvSpPr/>
          <p:nvPr/>
        </p:nvSpPr>
        <p:spPr>
          <a:xfrm>
            <a:off x="3835690" y="4491186"/>
            <a:ext cx="39392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Resten skriver vi som </a:t>
            </a:r>
            <a:r>
              <a:rPr lang="sv-SE" i="1" dirty="0">
                <a:solidFill>
                  <a:srgbClr val="C00000"/>
                </a:solidFill>
              </a:rPr>
              <a:t>minnessiffra</a:t>
            </a:r>
            <a:r>
              <a:rPr lang="sv-SE" dirty="0"/>
              <a:t>.  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5B3A64B8-A8E5-A44E-B84F-C0159C78D3C6}"/>
              </a:ext>
            </a:extLst>
          </p:cNvPr>
          <p:cNvSpPr/>
          <p:nvPr/>
        </p:nvSpPr>
        <p:spPr>
          <a:xfrm>
            <a:off x="1459005" y="2061272"/>
            <a:ext cx="57990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0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CCC77E88-84B9-404D-9024-2EB9FE7C2623}"/>
              </a:ext>
            </a:extLst>
          </p:cNvPr>
          <p:cNvSpPr/>
          <p:nvPr/>
        </p:nvSpPr>
        <p:spPr>
          <a:xfrm>
            <a:off x="1064196" y="6225034"/>
            <a:ext cx="5344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Svaret är rimligt eftersom 5 går lite mer en en gång i 7. </a:t>
            </a:r>
          </a:p>
        </p:txBody>
      </p:sp>
      <p:sp>
        <p:nvSpPr>
          <p:cNvPr id="38" name="textruta 37">
            <a:extLst>
              <a:ext uri="{FF2B5EF4-FFF2-40B4-BE49-F238E27FC236}">
                <a16:creationId xmlns:a16="http://schemas.microsoft.com/office/drawing/2014/main" id="{4B1C2687-1AD7-A747-AC6F-E05F8B5356F3}"/>
              </a:ext>
            </a:extLst>
          </p:cNvPr>
          <p:cNvSpPr txBox="1"/>
          <p:nvPr/>
        </p:nvSpPr>
        <p:spPr>
          <a:xfrm>
            <a:off x="1720516" y="44396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501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 animBg="1"/>
      <p:bldP spid="9" grpId="1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1" grpId="1" animBg="1"/>
      <p:bldP spid="22" grpId="0"/>
      <p:bldP spid="24" grpId="0"/>
      <p:bldP spid="25" grpId="0"/>
      <p:bldP spid="26" grpId="0"/>
      <p:bldP spid="30" grpId="0"/>
      <p:bldP spid="32" grpId="0" animBg="1"/>
      <p:bldP spid="32" grpId="1" animBg="1"/>
      <p:bldP spid="33" grpId="0"/>
      <p:bldP spid="34" grpId="0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4A85F5B-9B94-D444-AF78-4D4E12B21731}"/>
              </a:ext>
            </a:extLst>
          </p:cNvPr>
          <p:cNvSpPr/>
          <p:nvPr/>
        </p:nvSpPr>
        <p:spPr>
          <a:xfrm>
            <a:off x="325925" y="410279"/>
            <a:ext cx="10906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7EB3BE8-A765-E24D-944F-2C4E88BDD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2801" y="357164"/>
            <a:ext cx="1161498" cy="384895"/>
          </a:xfrm>
          <a:prstGeom prst="rect">
            <a:avLst/>
          </a:prstGeom>
        </p:spPr>
      </p:pic>
      <p:grpSp>
        <p:nvGrpSpPr>
          <p:cNvPr id="7" name="Grupp 6">
            <a:extLst>
              <a:ext uri="{FF2B5EF4-FFF2-40B4-BE49-F238E27FC236}">
                <a16:creationId xmlns:a16="http://schemas.microsoft.com/office/drawing/2014/main" id="{B2D9D8EE-D63A-E940-9665-1B1787CE5D26}"/>
              </a:ext>
            </a:extLst>
          </p:cNvPr>
          <p:cNvGrpSpPr/>
          <p:nvPr/>
        </p:nvGrpSpPr>
        <p:grpSpPr>
          <a:xfrm>
            <a:off x="2591018" y="317273"/>
            <a:ext cx="1043438" cy="673870"/>
            <a:chOff x="2279872" y="791832"/>
            <a:chExt cx="1043438" cy="673870"/>
          </a:xfrm>
        </p:grpSpPr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D7657EDA-6032-5741-8047-D5FA8FBE7979}"/>
                </a:ext>
              </a:extLst>
            </p:cNvPr>
            <p:cNvSpPr/>
            <p:nvPr/>
          </p:nvSpPr>
          <p:spPr>
            <a:xfrm>
              <a:off x="2279872" y="791832"/>
              <a:ext cx="104343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+mn-lt"/>
                </a:rPr>
                <a:t>1,38</a:t>
              </a:r>
            </a:p>
          </p:txBody>
        </p:sp>
        <p:cxnSp>
          <p:nvCxnSpPr>
            <p:cNvPr id="10" name="Rak 9">
              <a:extLst>
                <a:ext uri="{FF2B5EF4-FFF2-40B4-BE49-F238E27FC236}">
                  <a16:creationId xmlns:a16="http://schemas.microsoft.com/office/drawing/2014/main" id="{AB8FB290-36B8-5B4D-81B3-50747825C299}"/>
                </a:ext>
              </a:extLst>
            </p:cNvPr>
            <p:cNvCxnSpPr>
              <a:cxnSpLocks/>
            </p:cNvCxnSpPr>
            <p:nvPr/>
          </p:nvCxnSpPr>
          <p:spPr>
            <a:xfrm>
              <a:off x="2326657" y="1129770"/>
              <a:ext cx="532411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3622FBDB-12C8-0042-A7B2-049D0AC8B262}"/>
                </a:ext>
              </a:extLst>
            </p:cNvPr>
            <p:cNvSpPr/>
            <p:nvPr/>
          </p:nvSpPr>
          <p:spPr>
            <a:xfrm>
              <a:off x="2395721" y="1065592"/>
              <a:ext cx="28184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2000" dirty="0">
                  <a:latin typeface="+mn-lt"/>
                </a:rPr>
                <a:t>4</a:t>
              </a:r>
            </a:p>
          </p:txBody>
        </p:sp>
      </p:grpSp>
      <p:sp>
        <p:nvSpPr>
          <p:cNvPr id="49" name="Rektangel 48">
            <a:extLst>
              <a:ext uri="{FF2B5EF4-FFF2-40B4-BE49-F238E27FC236}">
                <a16:creationId xmlns:a16="http://schemas.microsoft.com/office/drawing/2014/main" id="{80C0A119-C6EF-F742-971A-9F4DC66F269B}"/>
              </a:ext>
            </a:extLst>
          </p:cNvPr>
          <p:cNvSpPr/>
          <p:nvPr/>
        </p:nvSpPr>
        <p:spPr>
          <a:xfrm>
            <a:off x="4019541" y="1287557"/>
            <a:ext cx="272640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1 ental dividerat med 3 är 0 ental.</a:t>
            </a:r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28416512-1F07-AD46-A13D-DE2557B0D843}"/>
              </a:ext>
            </a:extLst>
          </p:cNvPr>
          <p:cNvSpPr/>
          <p:nvPr/>
        </p:nvSpPr>
        <p:spPr>
          <a:xfrm>
            <a:off x="1120410" y="1811814"/>
            <a:ext cx="14706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1 , 3 8 </a:t>
            </a:r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C65C8E06-AE2D-F84D-86B5-A73E986DB397}"/>
              </a:ext>
            </a:extLst>
          </p:cNvPr>
          <p:cNvSpPr/>
          <p:nvPr/>
        </p:nvSpPr>
        <p:spPr>
          <a:xfrm>
            <a:off x="1422351" y="2116438"/>
            <a:ext cx="5799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</a:t>
            </a:r>
          </a:p>
        </p:txBody>
      </p:sp>
      <p:cxnSp>
        <p:nvCxnSpPr>
          <p:cNvPr id="63" name="Rak 62">
            <a:extLst>
              <a:ext uri="{FF2B5EF4-FFF2-40B4-BE49-F238E27FC236}">
                <a16:creationId xmlns:a16="http://schemas.microsoft.com/office/drawing/2014/main" id="{611E5D99-A1D5-8640-980F-C11CFEF1A4EC}"/>
              </a:ext>
            </a:extLst>
          </p:cNvPr>
          <p:cNvCxnSpPr>
            <a:cxnSpLocks/>
          </p:cNvCxnSpPr>
          <p:nvPr/>
        </p:nvCxnSpPr>
        <p:spPr>
          <a:xfrm>
            <a:off x="1148128" y="2179464"/>
            <a:ext cx="112834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Ellips 63">
            <a:extLst>
              <a:ext uri="{FF2B5EF4-FFF2-40B4-BE49-F238E27FC236}">
                <a16:creationId xmlns:a16="http://schemas.microsoft.com/office/drawing/2014/main" id="{0DA1DE14-9C6E-1643-8DEF-5A467B7834D7}"/>
              </a:ext>
            </a:extLst>
          </p:cNvPr>
          <p:cNvSpPr/>
          <p:nvPr/>
        </p:nvSpPr>
        <p:spPr>
          <a:xfrm rot="19314578">
            <a:off x="1243753" y="1826142"/>
            <a:ext cx="382020" cy="748811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65" name="Rektangel 64">
            <a:extLst>
              <a:ext uri="{FF2B5EF4-FFF2-40B4-BE49-F238E27FC236}">
                <a16:creationId xmlns:a16="http://schemas.microsoft.com/office/drawing/2014/main" id="{B76DBE9F-FA8D-5B4D-BD28-BCA6BE2C40D3}"/>
              </a:ext>
            </a:extLst>
          </p:cNvPr>
          <p:cNvSpPr/>
          <p:nvPr/>
        </p:nvSpPr>
        <p:spPr>
          <a:xfrm>
            <a:off x="2561235" y="195115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  <p:sp>
        <p:nvSpPr>
          <p:cNvPr id="66" name="Rektangel 65">
            <a:extLst>
              <a:ext uri="{FF2B5EF4-FFF2-40B4-BE49-F238E27FC236}">
                <a16:creationId xmlns:a16="http://schemas.microsoft.com/office/drawing/2014/main" id="{C0989FB1-B9F3-5C4C-B564-E3FA17AF546D}"/>
              </a:ext>
            </a:extLst>
          </p:cNvPr>
          <p:cNvSpPr/>
          <p:nvPr/>
        </p:nvSpPr>
        <p:spPr>
          <a:xfrm>
            <a:off x="2740731" y="1948632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,</a:t>
            </a:r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D7567850-06E7-504A-8C68-626D95CF149B}"/>
              </a:ext>
            </a:extLst>
          </p:cNvPr>
          <p:cNvSpPr/>
          <p:nvPr/>
        </p:nvSpPr>
        <p:spPr>
          <a:xfrm>
            <a:off x="2245340" y="1939355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=</a:t>
            </a:r>
          </a:p>
        </p:txBody>
      </p:sp>
      <p:sp>
        <p:nvSpPr>
          <p:cNvPr id="68" name="Rektangel 67">
            <a:extLst>
              <a:ext uri="{FF2B5EF4-FFF2-40B4-BE49-F238E27FC236}">
                <a16:creationId xmlns:a16="http://schemas.microsoft.com/office/drawing/2014/main" id="{B75E1A24-9F86-6A42-8DF6-923498C7DFF7}"/>
              </a:ext>
            </a:extLst>
          </p:cNvPr>
          <p:cNvSpPr/>
          <p:nvPr/>
        </p:nvSpPr>
        <p:spPr>
          <a:xfrm>
            <a:off x="1387215" y="1725770"/>
            <a:ext cx="281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latin typeface="Bradley Hand" pitchFamily="2" charset="77"/>
              </a:rPr>
              <a:t>1</a:t>
            </a:r>
          </a:p>
        </p:txBody>
      </p:sp>
      <p:sp>
        <p:nvSpPr>
          <p:cNvPr id="70" name="Rektangel 69">
            <a:extLst>
              <a:ext uri="{FF2B5EF4-FFF2-40B4-BE49-F238E27FC236}">
                <a16:creationId xmlns:a16="http://schemas.microsoft.com/office/drawing/2014/main" id="{49A3E940-6972-4E43-A65C-9A0BC23CB934}"/>
              </a:ext>
            </a:extLst>
          </p:cNvPr>
          <p:cNvSpPr/>
          <p:nvPr/>
        </p:nvSpPr>
        <p:spPr>
          <a:xfrm>
            <a:off x="4026376" y="2946693"/>
            <a:ext cx="3923783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Resten är 1 och det skriver vi som minnessiffra. </a:t>
            </a: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75BD863F-1D3B-324D-B45A-3D15D6B70F9B}"/>
              </a:ext>
            </a:extLst>
          </p:cNvPr>
          <p:cNvSpPr/>
          <p:nvPr/>
        </p:nvSpPr>
        <p:spPr>
          <a:xfrm>
            <a:off x="4026377" y="2589849"/>
            <a:ext cx="3923782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13 tiondelar dividerat med 4 är 3 hela tiondelar. </a:t>
            </a:r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FF55A44E-FB2B-CA45-B5BA-7F9BD0E6FB1C}"/>
              </a:ext>
            </a:extLst>
          </p:cNvPr>
          <p:cNvSpPr/>
          <p:nvPr/>
        </p:nvSpPr>
        <p:spPr>
          <a:xfrm>
            <a:off x="2833188" y="193935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3</a:t>
            </a: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4323A819-FC09-EF4B-92B6-61DFBA7C7BA0}"/>
              </a:ext>
            </a:extLst>
          </p:cNvPr>
          <p:cNvSpPr/>
          <p:nvPr/>
        </p:nvSpPr>
        <p:spPr>
          <a:xfrm>
            <a:off x="3057934" y="1946108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</a:t>
            </a:r>
          </a:p>
        </p:txBody>
      </p:sp>
      <p:sp>
        <p:nvSpPr>
          <p:cNvPr id="55" name="Frihandsfigur 54">
            <a:extLst>
              <a:ext uri="{FF2B5EF4-FFF2-40B4-BE49-F238E27FC236}">
                <a16:creationId xmlns:a16="http://schemas.microsoft.com/office/drawing/2014/main" id="{B35F9E91-D047-1044-8B87-0F0277A802F7}"/>
              </a:ext>
            </a:extLst>
          </p:cNvPr>
          <p:cNvSpPr/>
          <p:nvPr/>
        </p:nvSpPr>
        <p:spPr>
          <a:xfrm rot="1424505">
            <a:off x="1274486" y="1796191"/>
            <a:ext cx="500814" cy="641919"/>
          </a:xfrm>
          <a:custGeom>
            <a:avLst/>
            <a:gdLst>
              <a:gd name="connsiteX0" fmla="*/ 622513 w 952194"/>
              <a:gd name="connsiteY0" fmla="*/ 1183209 h 1259547"/>
              <a:gd name="connsiteX1" fmla="*/ 936838 w 952194"/>
              <a:gd name="connsiteY1" fmla="*/ 1061765 h 1259547"/>
              <a:gd name="connsiteX2" fmla="*/ 808251 w 952194"/>
              <a:gd name="connsiteY2" fmla="*/ 104503 h 1259547"/>
              <a:gd name="connsiteX3" fmla="*/ 1007 w 952194"/>
              <a:gd name="connsiteY3" fmla="*/ 147365 h 1259547"/>
              <a:gd name="connsiteX4" fmla="*/ 622513 w 952194"/>
              <a:gd name="connsiteY4" fmla="*/ 1183209 h 1259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2194" h="1259547">
                <a:moveTo>
                  <a:pt x="622513" y="1183209"/>
                </a:moveTo>
                <a:cubicBezTo>
                  <a:pt x="778485" y="1335609"/>
                  <a:pt x="905882" y="1241549"/>
                  <a:pt x="936838" y="1061765"/>
                </a:cubicBezTo>
                <a:cubicBezTo>
                  <a:pt x="967794" y="881981"/>
                  <a:pt x="964223" y="256903"/>
                  <a:pt x="808251" y="104503"/>
                </a:cubicBezTo>
                <a:cubicBezTo>
                  <a:pt x="652279" y="-47897"/>
                  <a:pt x="27201" y="-33610"/>
                  <a:pt x="1007" y="147365"/>
                </a:cubicBezTo>
                <a:cubicBezTo>
                  <a:pt x="-25187" y="328340"/>
                  <a:pt x="466541" y="1030809"/>
                  <a:pt x="622513" y="1183209"/>
                </a:cubicBezTo>
                <a:close/>
              </a:path>
            </a:pathLst>
          </a:cu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6" name="Frihandsfigur 55">
            <a:extLst>
              <a:ext uri="{FF2B5EF4-FFF2-40B4-BE49-F238E27FC236}">
                <a16:creationId xmlns:a16="http://schemas.microsoft.com/office/drawing/2014/main" id="{B025EF8C-70F9-1243-835E-73648C81A57F}"/>
              </a:ext>
            </a:extLst>
          </p:cNvPr>
          <p:cNvSpPr/>
          <p:nvPr/>
        </p:nvSpPr>
        <p:spPr>
          <a:xfrm>
            <a:off x="1455815" y="1750616"/>
            <a:ext cx="624464" cy="725631"/>
          </a:xfrm>
          <a:custGeom>
            <a:avLst/>
            <a:gdLst>
              <a:gd name="connsiteX0" fmla="*/ 148948 w 926746"/>
              <a:gd name="connsiteY0" fmla="*/ 1353560 h 1360255"/>
              <a:gd name="connsiteX1" fmla="*/ 7799 w 926746"/>
              <a:gd name="connsiteY1" fmla="*/ 1243096 h 1360255"/>
              <a:gd name="connsiteX2" fmla="*/ 50758 w 926746"/>
              <a:gd name="connsiteY2" fmla="*/ 960798 h 1360255"/>
              <a:gd name="connsiteX3" fmla="*/ 320782 w 926746"/>
              <a:gd name="connsiteY3" fmla="*/ 838059 h 1360255"/>
              <a:gd name="connsiteX4" fmla="*/ 363740 w 926746"/>
              <a:gd name="connsiteY4" fmla="*/ 46398 h 1360255"/>
              <a:gd name="connsiteX5" fmla="*/ 688997 w 926746"/>
              <a:gd name="connsiteY5" fmla="*/ 113904 h 1360255"/>
              <a:gd name="connsiteX6" fmla="*/ 682860 w 926746"/>
              <a:gd name="connsiteY6" fmla="*/ 285737 h 1360255"/>
              <a:gd name="connsiteX7" fmla="*/ 885378 w 926746"/>
              <a:gd name="connsiteY7" fmla="*/ 310285 h 1360255"/>
              <a:gd name="connsiteX8" fmla="*/ 879241 w 926746"/>
              <a:gd name="connsiteY8" fmla="*/ 739869 h 1360255"/>
              <a:gd name="connsiteX9" fmla="*/ 388288 w 926746"/>
              <a:gd name="connsiteY9" fmla="*/ 1267643 h 1360255"/>
              <a:gd name="connsiteX10" fmla="*/ 326919 w 926746"/>
              <a:gd name="connsiteY10" fmla="*/ 1341286 h 1360255"/>
              <a:gd name="connsiteX11" fmla="*/ 148948 w 926746"/>
              <a:gd name="connsiteY11" fmla="*/ 1353560 h 1360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6746" h="1360255">
                <a:moveTo>
                  <a:pt x="148948" y="1353560"/>
                </a:moveTo>
                <a:cubicBezTo>
                  <a:pt x="95761" y="1337195"/>
                  <a:pt x="24164" y="1308556"/>
                  <a:pt x="7799" y="1243096"/>
                </a:cubicBezTo>
                <a:cubicBezTo>
                  <a:pt x="-8566" y="1177636"/>
                  <a:pt x="-1406" y="1028304"/>
                  <a:pt x="50758" y="960798"/>
                </a:cubicBezTo>
                <a:cubicBezTo>
                  <a:pt x="102922" y="893292"/>
                  <a:pt x="268618" y="990459"/>
                  <a:pt x="320782" y="838059"/>
                </a:cubicBezTo>
                <a:cubicBezTo>
                  <a:pt x="372946" y="685659"/>
                  <a:pt x="302371" y="167091"/>
                  <a:pt x="363740" y="46398"/>
                </a:cubicBezTo>
                <a:cubicBezTo>
                  <a:pt x="425109" y="-74295"/>
                  <a:pt x="635810" y="74014"/>
                  <a:pt x="688997" y="113904"/>
                </a:cubicBezTo>
                <a:cubicBezTo>
                  <a:pt x="742184" y="153794"/>
                  <a:pt x="650130" y="253007"/>
                  <a:pt x="682860" y="285737"/>
                </a:cubicBezTo>
                <a:cubicBezTo>
                  <a:pt x="715590" y="318467"/>
                  <a:pt x="852648" y="234596"/>
                  <a:pt x="885378" y="310285"/>
                </a:cubicBezTo>
                <a:cubicBezTo>
                  <a:pt x="918108" y="385974"/>
                  <a:pt x="962089" y="580309"/>
                  <a:pt x="879241" y="739869"/>
                </a:cubicBezTo>
                <a:cubicBezTo>
                  <a:pt x="796393" y="899429"/>
                  <a:pt x="480341" y="1167407"/>
                  <a:pt x="388288" y="1267643"/>
                </a:cubicBezTo>
                <a:cubicBezTo>
                  <a:pt x="296235" y="1367879"/>
                  <a:pt x="371923" y="1330035"/>
                  <a:pt x="326919" y="1341286"/>
                </a:cubicBezTo>
                <a:cubicBezTo>
                  <a:pt x="281915" y="1352537"/>
                  <a:pt x="202135" y="1369925"/>
                  <a:pt x="148948" y="1353560"/>
                </a:cubicBezTo>
                <a:close/>
              </a:path>
            </a:pathLst>
          </a:cu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D51C743E-B0D2-2247-81AE-D562021819E8}"/>
              </a:ext>
            </a:extLst>
          </p:cNvPr>
          <p:cNvSpPr/>
          <p:nvPr/>
        </p:nvSpPr>
        <p:spPr>
          <a:xfrm>
            <a:off x="4026376" y="3478607"/>
            <a:ext cx="4150671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18 hundradelar dividerat med 4 är 4 hela hundradelar. </a:t>
            </a:r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178A9066-D8D5-6045-82DE-0E377D8132B8}"/>
              </a:ext>
            </a:extLst>
          </p:cNvPr>
          <p:cNvSpPr/>
          <p:nvPr/>
        </p:nvSpPr>
        <p:spPr>
          <a:xfrm>
            <a:off x="4019541" y="2113451"/>
            <a:ext cx="3414929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Ta med decimaltecknet när du passerar det.</a:t>
            </a:r>
          </a:p>
        </p:txBody>
      </p:sp>
      <p:grpSp>
        <p:nvGrpSpPr>
          <p:cNvPr id="33" name="Grupp 32">
            <a:extLst>
              <a:ext uri="{FF2B5EF4-FFF2-40B4-BE49-F238E27FC236}">
                <a16:creationId xmlns:a16="http://schemas.microsoft.com/office/drawing/2014/main" id="{AB2B6BB0-EDB7-6B47-848B-77AC4512F7C4}"/>
              </a:ext>
            </a:extLst>
          </p:cNvPr>
          <p:cNvGrpSpPr/>
          <p:nvPr/>
        </p:nvGrpSpPr>
        <p:grpSpPr>
          <a:xfrm>
            <a:off x="389982" y="3558565"/>
            <a:ext cx="3125207" cy="1138773"/>
            <a:chOff x="660572" y="5313573"/>
            <a:chExt cx="3125207" cy="1138773"/>
          </a:xfrm>
        </p:grpSpPr>
        <p:sp>
          <p:nvSpPr>
            <p:cNvPr id="59" name="Rektangel 58">
              <a:extLst>
                <a:ext uri="{FF2B5EF4-FFF2-40B4-BE49-F238E27FC236}">
                  <a16:creationId xmlns:a16="http://schemas.microsoft.com/office/drawing/2014/main" id="{BF1679CE-9E92-2043-B966-069494BBBFA3}"/>
                </a:ext>
              </a:extLst>
            </p:cNvPr>
            <p:cNvSpPr/>
            <p:nvPr/>
          </p:nvSpPr>
          <p:spPr>
            <a:xfrm>
              <a:off x="660572" y="5313573"/>
              <a:ext cx="2997027" cy="1138773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sz="1400" dirty="0"/>
                <a:t>För att kontrollera kan vi använda överslagsräkning:</a:t>
              </a:r>
            </a:p>
            <a:p>
              <a:endParaRPr lang="sv-SE" sz="1400" dirty="0"/>
            </a:p>
            <a:p>
              <a:endParaRPr lang="sv-SE" sz="1200" dirty="0"/>
            </a:p>
            <a:p>
              <a:endParaRPr lang="sv-SE" sz="1400" dirty="0"/>
            </a:p>
          </p:txBody>
        </p:sp>
        <p:grpSp>
          <p:nvGrpSpPr>
            <p:cNvPr id="32" name="Grupp 31">
              <a:extLst>
                <a:ext uri="{FF2B5EF4-FFF2-40B4-BE49-F238E27FC236}">
                  <a16:creationId xmlns:a16="http://schemas.microsoft.com/office/drawing/2014/main" id="{6EF79F81-9680-5C41-B031-CDCE2F9F4054}"/>
                </a:ext>
              </a:extLst>
            </p:cNvPr>
            <p:cNvGrpSpPr/>
            <p:nvPr/>
          </p:nvGrpSpPr>
          <p:grpSpPr>
            <a:xfrm>
              <a:off x="1436421" y="5795811"/>
              <a:ext cx="1043438" cy="537750"/>
              <a:chOff x="2209520" y="2776858"/>
              <a:chExt cx="1043438" cy="537750"/>
            </a:xfrm>
          </p:grpSpPr>
          <p:grpSp>
            <p:nvGrpSpPr>
              <p:cNvPr id="60" name="Grupp 59">
                <a:extLst>
                  <a:ext uri="{FF2B5EF4-FFF2-40B4-BE49-F238E27FC236}">
                    <a16:creationId xmlns:a16="http://schemas.microsoft.com/office/drawing/2014/main" id="{72B0201A-4985-4D4B-A693-06EBC7D20B78}"/>
                  </a:ext>
                </a:extLst>
              </p:cNvPr>
              <p:cNvGrpSpPr/>
              <p:nvPr/>
            </p:nvGrpSpPr>
            <p:grpSpPr>
              <a:xfrm>
                <a:off x="2209520" y="2776858"/>
                <a:ext cx="1043438" cy="537750"/>
                <a:chOff x="2277407" y="743753"/>
                <a:chExt cx="1043438" cy="537750"/>
              </a:xfrm>
            </p:grpSpPr>
            <p:sp>
              <p:nvSpPr>
                <p:cNvPr id="75" name="Rektangel 74">
                  <a:extLst>
                    <a:ext uri="{FF2B5EF4-FFF2-40B4-BE49-F238E27FC236}">
                      <a16:creationId xmlns:a16="http://schemas.microsoft.com/office/drawing/2014/main" id="{5CBE8361-0AAF-4946-BF1F-F1ADCC19F0F9}"/>
                    </a:ext>
                  </a:extLst>
                </p:cNvPr>
                <p:cNvSpPr/>
                <p:nvPr/>
              </p:nvSpPr>
              <p:spPr>
                <a:xfrm>
                  <a:off x="2277407" y="743753"/>
                  <a:ext cx="1043438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1400" dirty="0">
                      <a:solidFill>
                        <a:srgbClr val="C00000"/>
                      </a:solidFill>
                      <a:latin typeface="+mn-lt"/>
                    </a:rPr>
                    <a:t>1,2</a:t>
                  </a:r>
                </a:p>
              </p:txBody>
            </p:sp>
            <p:cxnSp>
              <p:nvCxnSpPr>
                <p:cNvPr id="76" name="Rak 75">
                  <a:extLst>
                    <a:ext uri="{FF2B5EF4-FFF2-40B4-BE49-F238E27FC236}">
                      <a16:creationId xmlns:a16="http://schemas.microsoft.com/office/drawing/2014/main" id="{C770B4A4-0B41-7F4C-A8FC-8E56A626ADD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69087" y="1014104"/>
                  <a:ext cx="244117" cy="0"/>
                </a:xfrm>
                <a:prstGeom prst="line">
                  <a:avLst/>
                </a:prstGeom>
                <a:ln w="12700">
                  <a:solidFill>
                    <a:srgbClr val="C0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7" name="Rektangel 76">
                  <a:extLst>
                    <a:ext uri="{FF2B5EF4-FFF2-40B4-BE49-F238E27FC236}">
                      <a16:creationId xmlns:a16="http://schemas.microsoft.com/office/drawing/2014/main" id="{851DC140-D029-0F43-A523-1A9511983C90}"/>
                    </a:ext>
                  </a:extLst>
                </p:cNvPr>
                <p:cNvSpPr/>
                <p:nvPr/>
              </p:nvSpPr>
              <p:spPr>
                <a:xfrm>
                  <a:off x="2362801" y="973726"/>
                  <a:ext cx="281848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1400" dirty="0">
                      <a:solidFill>
                        <a:srgbClr val="C00000"/>
                      </a:solidFill>
                      <a:latin typeface="+mn-lt"/>
                    </a:rPr>
                    <a:t>4</a:t>
                  </a:r>
                </a:p>
              </p:txBody>
            </p:sp>
          </p:grpSp>
          <p:sp>
            <p:nvSpPr>
              <p:cNvPr id="78" name="Rektangel 77">
                <a:extLst>
                  <a:ext uri="{FF2B5EF4-FFF2-40B4-BE49-F238E27FC236}">
                    <a16:creationId xmlns:a16="http://schemas.microsoft.com/office/drawing/2014/main" id="{31337778-BC7E-0143-8AC0-7F5305B44F66}"/>
                  </a:ext>
                </a:extLst>
              </p:cNvPr>
              <p:cNvSpPr/>
              <p:nvPr/>
            </p:nvSpPr>
            <p:spPr>
              <a:xfrm>
                <a:off x="2492088" y="2885129"/>
                <a:ext cx="281848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>
                    <a:solidFill>
                      <a:srgbClr val="C00000"/>
                    </a:solidFill>
                    <a:latin typeface="+mn-lt"/>
                  </a:rPr>
                  <a:t>=</a:t>
                </a:r>
              </a:p>
            </p:txBody>
          </p:sp>
          <p:sp>
            <p:nvSpPr>
              <p:cNvPr id="79" name="Rektangel 78">
                <a:extLst>
                  <a:ext uri="{FF2B5EF4-FFF2-40B4-BE49-F238E27FC236}">
                    <a16:creationId xmlns:a16="http://schemas.microsoft.com/office/drawing/2014/main" id="{BC627D6B-2992-EE47-BAA6-366CD3CF7ADE}"/>
                  </a:ext>
                </a:extLst>
              </p:cNvPr>
              <p:cNvSpPr/>
              <p:nvPr/>
            </p:nvSpPr>
            <p:spPr>
              <a:xfrm>
                <a:off x="2611052" y="2891844"/>
                <a:ext cx="482567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>
                    <a:solidFill>
                      <a:srgbClr val="C00000"/>
                    </a:solidFill>
                    <a:latin typeface="+mn-lt"/>
                  </a:rPr>
                  <a:t>0,3</a:t>
                </a:r>
              </a:p>
            </p:txBody>
          </p:sp>
        </p:grpSp>
        <p:sp>
          <p:nvSpPr>
            <p:cNvPr id="80" name="Rektangel 79">
              <a:extLst>
                <a:ext uri="{FF2B5EF4-FFF2-40B4-BE49-F238E27FC236}">
                  <a16:creationId xmlns:a16="http://schemas.microsoft.com/office/drawing/2014/main" id="{5185FB9D-01BF-4541-85CA-59190B33670F}"/>
                </a:ext>
              </a:extLst>
            </p:cNvPr>
            <p:cNvSpPr/>
            <p:nvPr/>
          </p:nvSpPr>
          <p:spPr>
            <a:xfrm>
              <a:off x="688843" y="5900871"/>
              <a:ext cx="89355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>
                  <a:latin typeface="+mn-lt"/>
                </a:rPr>
                <a:t>Eftersom</a:t>
              </a:r>
            </a:p>
          </p:txBody>
        </p:sp>
        <p:sp>
          <p:nvSpPr>
            <p:cNvPr id="81" name="Rektangel 80">
              <a:extLst>
                <a:ext uri="{FF2B5EF4-FFF2-40B4-BE49-F238E27FC236}">
                  <a16:creationId xmlns:a16="http://schemas.microsoft.com/office/drawing/2014/main" id="{09BC29BF-93D3-3940-A25B-3B93EFFBA45D}"/>
                </a:ext>
              </a:extLst>
            </p:cNvPr>
            <p:cNvSpPr/>
            <p:nvPr/>
          </p:nvSpPr>
          <p:spPr>
            <a:xfrm>
              <a:off x="2110071" y="5899032"/>
              <a:ext cx="1675708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>
                  <a:latin typeface="+mn-lt"/>
                </a:rPr>
                <a:t>så är svaret rimligt.</a:t>
              </a:r>
            </a:p>
          </p:txBody>
        </p:sp>
      </p:grpSp>
      <p:sp>
        <p:nvSpPr>
          <p:cNvPr id="82" name="Rektangel 81">
            <a:extLst>
              <a:ext uri="{FF2B5EF4-FFF2-40B4-BE49-F238E27FC236}">
                <a16:creationId xmlns:a16="http://schemas.microsoft.com/office/drawing/2014/main" id="{BCEB517B-A623-5B49-95C3-1914F370CE7B}"/>
              </a:ext>
            </a:extLst>
          </p:cNvPr>
          <p:cNvSpPr/>
          <p:nvPr/>
        </p:nvSpPr>
        <p:spPr>
          <a:xfrm>
            <a:off x="1670738" y="1715289"/>
            <a:ext cx="281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latin typeface="Bradley Hand" pitchFamily="2" charset="77"/>
              </a:rPr>
              <a:t>1</a:t>
            </a:r>
          </a:p>
        </p:txBody>
      </p:sp>
      <p:sp>
        <p:nvSpPr>
          <p:cNvPr id="83" name="Rektangel 82">
            <a:extLst>
              <a:ext uri="{FF2B5EF4-FFF2-40B4-BE49-F238E27FC236}">
                <a16:creationId xmlns:a16="http://schemas.microsoft.com/office/drawing/2014/main" id="{83C438CD-4210-D946-A1E1-8355C34866D1}"/>
              </a:ext>
            </a:extLst>
          </p:cNvPr>
          <p:cNvSpPr/>
          <p:nvPr/>
        </p:nvSpPr>
        <p:spPr>
          <a:xfrm>
            <a:off x="4026376" y="1648667"/>
            <a:ext cx="3653389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Resten är 1 och det skriver vi som minnessiffra. 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05735239-B9DB-034E-AB55-00875DF35FA4}"/>
              </a:ext>
            </a:extLst>
          </p:cNvPr>
          <p:cNvSpPr/>
          <p:nvPr/>
        </p:nvSpPr>
        <p:spPr>
          <a:xfrm>
            <a:off x="4026376" y="3835451"/>
            <a:ext cx="375337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Resten är 2 och det skriver vi som minnessiffra. 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E4D1CAED-1914-5D4D-A3D5-30B9BD98FE17}"/>
              </a:ext>
            </a:extLst>
          </p:cNvPr>
          <p:cNvSpPr/>
          <p:nvPr/>
        </p:nvSpPr>
        <p:spPr>
          <a:xfrm>
            <a:off x="1961403" y="1719468"/>
            <a:ext cx="281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latin typeface="Bradley Hand" pitchFamily="2" charset="77"/>
              </a:rPr>
              <a:t>2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170E24E3-5E05-104F-9A41-803A7574B0C1}"/>
              </a:ext>
            </a:extLst>
          </p:cNvPr>
          <p:cNvSpPr/>
          <p:nvPr/>
        </p:nvSpPr>
        <p:spPr>
          <a:xfrm>
            <a:off x="4019541" y="4194691"/>
            <a:ext cx="1437266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Lägg till en nolla.</a:t>
            </a: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FAF435E0-04B9-8B40-9FAF-8595363F7F7F}"/>
              </a:ext>
            </a:extLst>
          </p:cNvPr>
          <p:cNvSpPr/>
          <p:nvPr/>
        </p:nvSpPr>
        <p:spPr>
          <a:xfrm>
            <a:off x="2014395" y="1824528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  <p:sp>
        <p:nvSpPr>
          <p:cNvPr id="45" name="Frihandsfigur 44">
            <a:extLst>
              <a:ext uri="{FF2B5EF4-FFF2-40B4-BE49-F238E27FC236}">
                <a16:creationId xmlns:a16="http://schemas.microsoft.com/office/drawing/2014/main" id="{563323D9-560B-9048-B1BD-AA43DF385813}"/>
              </a:ext>
            </a:extLst>
          </p:cNvPr>
          <p:cNvSpPr/>
          <p:nvPr/>
        </p:nvSpPr>
        <p:spPr>
          <a:xfrm>
            <a:off x="1464235" y="1750616"/>
            <a:ext cx="865231" cy="746515"/>
          </a:xfrm>
          <a:custGeom>
            <a:avLst/>
            <a:gdLst>
              <a:gd name="connsiteX0" fmla="*/ 91065 w 763142"/>
              <a:gd name="connsiteY0" fmla="*/ 727480 h 756775"/>
              <a:gd name="connsiteX1" fmla="*/ 40265 w 763142"/>
              <a:gd name="connsiteY1" fmla="*/ 711605 h 756775"/>
              <a:gd name="connsiteX2" fmla="*/ 27565 w 763142"/>
              <a:gd name="connsiteY2" fmla="*/ 540155 h 756775"/>
              <a:gd name="connsiteX3" fmla="*/ 424440 w 763142"/>
              <a:gd name="connsiteY3" fmla="*/ 375055 h 756775"/>
              <a:gd name="connsiteX4" fmla="*/ 446665 w 763142"/>
              <a:gd name="connsiteY4" fmla="*/ 121055 h 756775"/>
              <a:gd name="connsiteX5" fmla="*/ 500640 w 763142"/>
              <a:gd name="connsiteY5" fmla="*/ 405 h 756775"/>
              <a:gd name="connsiteX6" fmla="*/ 722890 w 763142"/>
              <a:gd name="connsiteY6" fmla="*/ 92480 h 756775"/>
              <a:gd name="connsiteX7" fmla="*/ 697490 w 763142"/>
              <a:gd name="connsiteY7" fmla="*/ 356005 h 756775"/>
              <a:gd name="connsiteX8" fmla="*/ 91065 w 763142"/>
              <a:gd name="connsiteY8" fmla="*/ 727480 h 75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142" h="756775">
                <a:moveTo>
                  <a:pt x="91065" y="727480"/>
                </a:moveTo>
                <a:cubicBezTo>
                  <a:pt x="-18472" y="786747"/>
                  <a:pt x="50848" y="742826"/>
                  <a:pt x="40265" y="711605"/>
                </a:cubicBezTo>
                <a:cubicBezTo>
                  <a:pt x="29682" y="680384"/>
                  <a:pt x="-36464" y="596247"/>
                  <a:pt x="27565" y="540155"/>
                </a:cubicBezTo>
                <a:cubicBezTo>
                  <a:pt x="91594" y="484063"/>
                  <a:pt x="354590" y="444905"/>
                  <a:pt x="424440" y="375055"/>
                </a:cubicBezTo>
                <a:cubicBezTo>
                  <a:pt x="494290" y="305205"/>
                  <a:pt x="433965" y="183497"/>
                  <a:pt x="446665" y="121055"/>
                </a:cubicBezTo>
                <a:cubicBezTo>
                  <a:pt x="459365" y="58613"/>
                  <a:pt x="454603" y="5167"/>
                  <a:pt x="500640" y="405"/>
                </a:cubicBezTo>
                <a:cubicBezTo>
                  <a:pt x="546678" y="-4358"/>
                  <a:pt x="690082" y="33213"/>
                  <a:pt x="722890" y="92480"/>
                </a:cubicBezTo>
                <a:cubicBezTo>
                  <a:pt x="755698" y="151747"/>
                  <a:pt x="804911" y="247526"/>
                  <a:pt x="697490" y="356005"/>
                </a:cubicBezTo>
                <a:cubicBezTo>
                  <a:pt x="590069" y="464484"/>
                  <a:pt x="200602" y="668213"/>
                  <a:pt x="91065" y="727480"/>
                </a:cubicBezTo>
                <a:close/>
              </a:path>
            </a:pathLst>
          </a:cu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A594568B-727B-374C-BE01-59D2F5452A0A}"/>
              </a:ext>
            </a:extLst>
          </p:cNvPr>
          <p:cNvSpPr/>
          <p:nvPr/>
        </p:nvSpPr>
        <p:spPr>
          <a:xfrm>
            <a:off x="4026377" y="4660817"/>
            <a:ext cx="365338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20 tusendelar dividerat med 4 är 5 tusendelar. </a:t>
            </a: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3332F1FF-5B4D-6741-ADDE-A5EDD43ACB19}"/>
              </a:ext>
            </a:extLst>
          </p:cNvPr>
          <p:cNvSpPr/>
          <p:nvPr/>
        </p:nvSpPr>
        <p:spPr>
          <a:xfrm>
            <a:off x="3273519" y="1959563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0804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9" grpId="0" animBg="1"/>
      <p:bldP spid="61" grpId="0"/>
      <p:bldP spid="62" grpId="0"/>
      <p:bldP spid="64" grpId="0" animBg="1"/>
      <p:bldP spid="64" grpId="1" animBg="1"/>
      <p:bldP spid="65" grpId="0"/>
      <p:bldP spid="66" grpId="0"/>
      <p:bldP spid="67" grpId="0"/>
      <p:bldP spid="68" grpId="0"/>
      <p:bldP spid="70" grpId="0" animBg="1"/>
      <p:bldP spid="71" grpId="0" animBg="1"/>
      <p:bldP spid="73" grpId="0"/>
      <p:bldP spid="53" grpId="0"/>
      <p:bldP spid="55" grpId="0" animBg="1"/>
      <p:bldP spid="55" grpId="1" animBg="1"/>
      <p:bldP spid="56" grpId="0" animBg="1"/>
      <p:bldP spid="56" grpId="1" animBg="1"/>
      <p:bldP spid="57" grpId="0" animBg="1"/>
      <p:bldP spid="58" grpId="0" animBg="1"/>
      <p:bldP spid="82" grpId="0"/>
      <p:bldP spid="83" grpId="0" animBg="1"/>
      <p:bldP spid="41" grpId="0" animBg="1"/>
      <p:bldP spid="42" grpId="0"/>
      <p:bldP spid="43" grpId="0" animBg="1"/>
      <p:bldP spid="44" grpId="0"/>
      <p:bldP spid="45" grpId="0" animBg="1"/>
      <p:bldP spid="45" grpId="1" animBg="1"/>
      <p:bldP spid="46" grpId="0" animBg="1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4A85F5B-9B94-D444-AF78-4D4E12B21731}"/>
              </a:ext>
            </a:extLst>
          </p:cNvPr>
          <p:cNvSpPr/>
          <p:nvPr/>
        </p:nvSpPr>
        <p:spPr>
          <a:xfrm>
            <a:off x="208098" y="261765"/>
            <a:ext cx="1080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000" b="1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7EB3BE8-A765-E24D-944F-2C4E88BDD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4974" y="208650"/>
            <a:ext cx="1161498" cy="384895"/>
          </a:xfrm>
          <a:prstGeom prst="rect">
            <a:avLst/>
          </a:prstGeom>
        </p:spPr>
      </p:pic>
      <p:sp>
        <p:nvSpPr>
          <p:cNvPr id="49" name="Rektangel 48">
            <a:extLst>
              <a:ext uri="{FF2B5EF4-FFF2-40B4-BE49-F238E27FC236}">
                <a16:creationId xmlns:a16="http://schemas.microsoft.com/office/drawing/2014/main" id="{80C0A119-C6EF-F742-971A-9F4DC66F269B}"/>
              </a:ext>
            </a:extLst>
          </p:cNvPr>
          <p:cNvSpPr/>
          <p:nvPr/>
        </p:nvSpPr>
        <p:spPr>
          <a:xfrm>
            <a:off x="5130895" y="1533642"/>
            <a:ext cx="2691299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4 tiotal dividerat med 4 är 1 tiotal.</a:t>
            </a:r>
          </a:p>
        </p:txBody>
      </p:sp>
      <p:sp>
        <p:nvSpPr>
          <p:cNvPr id="61" name="Rektangel 60">
            <a:extLst>
              <a:ext uri="{FF2B5EF4-FFF2-40B4-BE49-F238E27FC236}">
                <a16:creationId xmlns:a16="http://schemas.microsoft.com/office/drawing/2014/main" id="{28416512-1F07-AD46-A13D-DE2557B0D843}"/>
              </a:ext>
            </a:extLst>
          </p:cNvPr>
          <p:cNvSpPr/>
          <p:nvPr/>
        </p:nvSpPr>
        <p:spPr>
          <a:xfrm>
            <a:off x="1390636" y="2389127"/>
            <a:ext cx="1513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4 9  </a:t>
            </a:r>
          </a:p>
        </p:txBody>
      </p:sp>
      <p:sp>
        <p:nvSpPr>
          <p:cNvPr id="62" name="Rektangel 61">
            <a:extLst>
              <a:ext uri="{FF2B5EF4-FFF2-40B4-BE49-F238E27FC236}">
                <a16:creationId xmlns:a16="http://schemas.microsoft.com/office/drawing/2014/main" id="{C65C8E06-AE2D-F84D-86B5-A73E986DB397}"/>
              </a:ext>
            </a:extLst>
          </p:cNvPr>
          <p:cNvSpPr/>
          <p:nvPr/>
        </p:nvSpPr>
        <p:spPr>
          <a:xfrm>
            <a:off x="1625011" y="2739380"/>
            <a:ext cx="4373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4</a:t>
            </a:r>
          </a:p>
        </p:txBody>
      </p:sp>
      <p:cxnSp>
        <p:nvCxnSpPr>
          <p:cNvPr id="63" name="Rak 62">
            <a:extLst>
              <a:ext uri="{FF2B5EF4-FFF2-40B4-BE49-F238E27FC236}">
                <a16:creationId xmlns:a16="http://schemas.microsoft.com/office/drawing/2014/main" id="{611E5D99-A1D5-8640-980F-C11CFEF1A4EC}"/>
              </a:ext>
            </a:extLst>
          </p:cNvPr>
          <p:cNvCxnSpPr>
            <a:cxnSpLocks/>
          </p:cNvCxnSpPr>
          <p:nvPr/>
        </p:nvCxnSpPr>
        <p:spPr>
          <a:xfrm flipV="1">
            <a:off x="1430164" y="2789374"/>
            <a:ext cx="952214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Ellips 63">
            <a:extLst>
              <a:ext uri="{FF2B5EF4-FFF2-40B4-BE49-F238E27FC236}">
                <a16:creationId xmlns:a16="http://schemas.microsoft.com/office/drawing/2014/main" id="{0DA1DE14-9C6E-1643-8DEF-5A467B7834D7}"/>
              </a:ext>
            </a:extLst>
          </p:cNvPr>
          <p:cNvSpPr/>
          <p:nvPr/>
        </p:nvSpPr>
        <p:spPr>
          <a:xfrm rot="19314578">
            <a:off x="1456927" y="2414132"/>
            <a:ext cx="382020" cy="748811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65" name="Rektangel 64">
            <a:extLst>
              <a:ext uri="{FF2B5EF4-FFF2-40B4-BE49-F238E27FC236}">
                <a16:creationId xmlns:a16="http://schemas.microsoft.com/office/drawing/2014/main" id="{B76DBE9F-FA8D-5B4D-BD28-BCA6BE2C40D3}"/>
              </a:ext>
            </a:extLst>
          </p:cNvPr>
          <p:cNvSpPr/>
          <p:nvPr/>
        </p:nvSpPr>
        <p:spPr>
          <a:xfrm>
            <a:off x="3067191" y="2546863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1</a:t>
            </a:r>
          </a:p>
        </p:txBody>
      </p:sp>
      <p:sp>
        <p:nvSpPr>
          <p:cNvPr id="66" name="Rektangel 65">
            <a:extLst>
              <a:ext uri="{FF2B5EF4-FFF2-40B4-BE49-F238E27FC236}">
                <a16:creationId xmlns:a16="http://schemas.microsoft.com/office/drawing/2014/main" id="{C0989FB1-B9F3-5C4C-B564-E3FA17AF546D}"/>
              </a:ext>
            </a:extLst>
          </p:cNvPr>
          <p:cNvSpPr/>
          <p:nvPr/>
        </p:nvSpPr>
        <p:spPr>
          <a:xfrm>
            <a:off x="3489091" y="2554636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,</a:t>
            </a:r>
          </a:p>
        </p:txBody>
      </p:sp>
      <p:sp>
        <p:nvSpPr>
          <p:cNvPr id="67" name="Rektangel 66">
            <a:extLst>
              <a:ext uri="{FF2B5EF4-FFF2-40B4-BE49-F238E27FC236}">
                <a16:creationId xmlns:a16="http://schemas.microsoft.com/office/drawing/2014/main" id="{D7567850-06E7-504A-8C68-626D95CF149B}"/>
              </a:ext>
            </a:extLst>
          </p:cNvPr>
          <p:cNvSpPr/>
          <p:nvPr/>
        </p:nvSpPr>
        <p:spPr>
          <a:xfrm>
            <a:off x="2759976" y="2537587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+mn-lt"/>
              </a:rPr>
              <a:t>=</a:t>
            </a:r>
          </a:p>
        </p:txBody>
      </p:sp>
      <p:sp>
        <p:nvSpPr>
          <p:cNvPr id="68" name="Rektangel 67">
            <a:extLst>
              <a:ext uri="{FF2B5EF4-FFF2-40B4-BE49-F238E27FC236}">
                <a16:creationId xmlns:a16="http://schemas.microsoft.com/office/drawing/2014/main" id="{B75E1A24-9F86-6A42-8DF6-923498C7DFF7}"/>
              </a:ext>
            </a:extLst>
          </p:cNvPr>
          <p:cNvSpPr/>
          <p:nvPr/>
        </p:nvSpPr>
        <p:spPr>
          <a:xfrm>
            <a:off x="1843084" y="2308402"/>
            <a:ext cx="281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latin typeface="Bradley Hand" pitchFamily="2" charset="77"/>
              </a:rPr>
              <a:t>1</a:t>
            </a:r>
          </a:p>
        </p:txBody>
      </p:sp>
      <p:sp>
        <p:nvSpPr>
          <p:cNvPr id="70" name="Rektangel 69">
            <a:extLst>
              <a:ext uri="{FF2B5EF4-FFF2-40B4-BE49-F238E27FC236}">
                <a16:creationId xmlns:a16="http://schemas.microsoft.com/office/drawing/2014/main" id="{49A3E940-6972-4E43-A65C-9A0BC23CB934}"/>
              </a:ext>
            </a:extLst>
          </p:cNvPr>
          <p:cNvSpPr/>
          <p:nvPr/>
        </p:nvSpPr>
        <p:spPr>
          <a:xfrm>
            <a:off x="5130895" y="4036343"/>
            <a:ext cx="375337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Resten är 2 och det skriver vi som minnessiffra. </a:t>
            </a: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75BD863F-1D3B-324D-B45A-3D15D6B70F9B}"/>
              </a:ext>
            </a:extLst>
          </p:cNvPr>
          <p:cNvSpPr/>
          <p:nvPr/>
        </p:nvSpPr>
        <p:spPr>
          <a:xfrm>
            <a:off x="5130894" y="3193729"/>
            <a:ext cx="3753370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10 tiondelar dividerat med 4 är 2 hela tiondelar. </a:t>
            </a:r>
          </a:p>
        </p:txBody>
      </p:sp>
      <p:sp>
        <p:nvSpPr>
          <p:cNvPr id="73" name="Rektangel 72">
            <a:extLst>
              <a:ext uri="{FF2B5EF4-FFF2-40B4-BE49-F238E27FC236}">
                <a16:creationId xmlns:a16="http://schemas.microsoft.com/office/drawing/2014/main" id="{FF55A44E-FB2B-CA45-B5BA-7F9BD0E6FB1C}"/>
              </a:ext>
            </a:extLst>
          </p:cNvPr>
          <p:cNvSpPr/>
          <p:nvPr/>
        </p:nvSpPr>
        <p:spPr>
          <a:xfrm>
            <a:off x="3276332" y="2550517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</a:t>
            </a:r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4323A819-FC09-EF4B-92B6-61DFBA7C7BA0}"/>
              </a:ext>
            </a:extLst>
          </p:cNvPr>
          <p:cNvSpPr/>
          <p:nvPr/>
        </p:nvSpPr>
        <p:spPr>
          <a:xfrm>
            <a:off x="3594825" y="2548403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2</a:t>
            </a:r>
          </a:p>
        </p:txBody>
      </p:sp>
      <p:sp>
        <p:nvSpPr>
          <p:cNvPr id="55" name="Frihandsfigur 54">
            <a:extLst>
              <a:ext uri="{FF2B5EF4-FFF2-40B4-BE49-F238E27FC236}">
                <a16:creationId xmlns:a16="http://schemas.microsoft.com/office/drawing/2014/main" id="{B35F9E91-D047-1044-8B87-0F0277A802F7}"/>
              </a:ext>
            </a:extLst>
          </p:cNvPr>
          <p:cNvSpPr/>
          <p:nvPr/>
        </p:nvSpPr>
        <p:spPr>
          <a:xfrm rot="2880859">
            <a:off x="1638593" y="2360350"/>
            <a:ext cx="500814" cy="684397"/>
          </a:xfrm>
          <a:custGeom>
            <a:avLst/>
            <a:gdLst>
              <a:gd name="connsiteX0" fmla="*/ 622513 w 952194"/>
              <a:gd name="connsiteY0" fmla="*/ 1183209 h 1259547"/>
              <a:gd name="connsiteX1" fmla="*/ 936838 w 952194"/>
              <a:gd name="connsiteY1" fmla="*/ 1061765 h 1259547"/>
              <a:gd name="connsiteX2" fmla="*/ 808251 w 952194"/>
              <a:gd name="connsiteY2" fmla="*/ 104503 h 1259547"/>
              <a:gd name="connsiteX3" fmla="*/ 1007 w 952194"/>
              <a:gd name="connsiteY3" fmla="*/ 147365 h 1259547"/>
              <a:gd name="connsiteX4" fmla="*/ 622513 w 952194"/>
              <a:gd name="connsiteY4" fmla="*/ 1183209 h 1259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2194" h="1259547">
                <a:moveTo>
                  <a:pt x="622513" y="1183209"/>
                </a:moveTo>
                <a:cubicBezTo>
                  <a:pt x="778485" y="1335609"/>
                  <a:pt x="905882" y="1241549"/>
                  <a:pt x="936838" y="1061765"/>
                </a:cubicBezTo>
                <a:cubicBezTo>
                  <a:pt x="967794" y="881981"/>
                  <a:pt x="964223" y="256903"/>
                  <a:pt x="808251" y="104503"/>
                </a:cubicBezTo>
                <a:cubicBezTo>
                  <a:pt x="652279" y="-47897"/>
                  <a:pt x="27201" y="-33610"/>
                  <a:pt x="1007" y="147365"/>
                </a:cubicBezTo>
                <a:cubicBezTo>
                  <a:pt x="-25187" y="328340"/>
                  <a:pt x="466541" y="1030809"/>
                  <a:pt x="622513" y="1183209"/>
                </a:cubicBezTo>
                <a:close/>
              </a:path>
            </a:pathLst>
          </a:cu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7" name="Rektangel 56">
            <a:extLst>
              <a:ext uri="{FF2B5EF4-FFF2-40B4-BE49-F238E27FC236}">
                <a16:creationId xmlns:a16="http://schemas.microsoft.com/office/drawing/2014/main" id="{D51C743E-B0D2-2247-81AE-D562021819E8}"/>
              </a:ext>
            </a:extLst>
          </p:cNvPr>
          <p:cNvSpPr/>
          <p:nvPr/>
        </p:nvSpPr>
        <p:spPr>
          <a:xfrm>
            <a:off x="5130894" y="4997584"/>
            <a:ext cx="3923782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20 hundradelar dividerat med 4 är 5 hundradelar. </a:t>
            </a:r>
          </a:p>
        </p:txBody>
      </p:sp>
      <p:sp>
        <p:nvSpPr>
          <p:cNvPr id="58" name="Rektangel 57">
            <a:extLst>
              <a:ext uri="{FF2B5EF4-FFF2-40B4-BE49-F238E27FC236}">
                <a16:creationId xmlns:a16="http://schemas.microsoft.com/office/drawing/2014/main" id="{178A9066-D8D5-6045-82DE-0E377D8132B8}"/>
              </a:ext>
            </a:extLst>
          </p:cNvPr>
          <p:cNvSpPr/>
          <p:nvPr/>
        </p:nvSpPr>
        <p:spPr>
          <a:xfrm>
            <a:off x="5130894" y="3599214"/>
            <a:ext cx="3074476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Ta med decimaltecknet när du passerar.</a:t>
            </a:r>
          </a:p>
        </p:txBody>
      </p:sp>
      <p:sp>
        <p:nvSpPr>
          <p:cNvPr id="82" name="Rektangel 81">
            <a:extLst>
              <a:ext uri="{FF2B5EF4-FFF2-40B4-BE49-F238E27FC236}">
                <a16:creationId xmlns:a16="http://schemas.microsoft.com/office/drawing/2014/main" id="{BCEB517B-A623-5B49-95C3-1914F370CE7B}"/>
              </a:ext>
            </a:extLst>
          </p:cNvPr>
          <p:cNvSpPr/>
          <p:nvPr/>
        </p:nvSpPr>
        <p:spPr>
          <a:xfrm>
            <a:off x="2099666" y="2298870"/>
            <a:ext cx="281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dirty="0">
                <a:latin typeface="Bradley Hand" pitchFamily="2" charset="77"/>
              </a:rPr>
              <a:t>2</a:t>
            </a:r>
          </a:p>
        </p:txBody>
      </p:sp>
      <p:sp>
        <p:nvSpPr>
          <p:cNvPr id="83" name="Rektangel 82">
            <a:extLst>
              <a:ext uri="{FF2B5EF4-FFF2-40B4-BE49-F238E27FC236}">
                <a16:creationId xmlns:a16="http://schemas.microsoft.com/office/drawing/2014/main" id="{83C438CD-4210-D946-A1E1-8355C34866D1}"/>
              </a:ext>
            </a:extLst>
          </p:cNvPr>
          <p:cNvSpPr/>
          <p:nvPr/>
        </p:nvSpPr>
        <p:spPr>
          <a:xfrm>
            <a:off x="5130894" y="1932242"/>
            <a:ext cx="2933534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9 ental dividerat med 4 är 2 hela ental</a:t>
            </a:r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87A23082-6C6C-6B4C-8939-E98FF3262D78}"/>
              </a:ext>
            </a:extLst>
          </p:cNvPr>
          <p:cNvGrpSpPr/>
          <p:nvPr/>
        </p:nvGrpSpPr>
        <p:grpSpPr>
          <a:xfrm>
            <a:off x="1895285" y="117026"/>
            <a:ext cx="5017799" cy="1068108"/>
            <a:chOff x="2003487" y="82442"/>
            <a:chExt cx="5017799" cy="1068108"/>
          </a:xfrm>
        </p:grpSpPr>
        <p:sp>
          <p:nvSpPr>
            <p:cNvPr id="39" name="Rektangel 38">
              <a:extLst>
                <a:ext uri="{FF2B5EF4-FFF2-40B4-BE49-F238E27FC236}">
                  <a16:creationId xmlns:a16="http://schemas.microsoft.com/office/drawing/2014/main" id="{DECDDEC0-99E4-124B-8B0F-E5DC7745C04D}"/>
                </a:ext>
              </a:extLst>
            </p:cNvPr>
            <p:cNvSpPr/>
            <p:nvPr/>
          </p:nvSpPr>
          <p:spPr>
            <a:xfrm>
              <a:off x="2003487" y="235795"/>
              <a:ext cx="349270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>
                  <a:latin typeface="+mn-lt"/>
                </a:rPr>
                <a:t>Fyra jägare ska dela på 49 kg älgkött. Hur mycket får var och en? </a:t>
              </a:r>
            </a:p>
          </p:txBody>
        </p:sp>
        <p:pic>
          <p:nvPicPr>
            <p:cNvPr id="7170" name="Picture 2" descr="ÄLG FICK SKJUTAS I FÄRGBUTIK I KALMAR">
              <a:extLst>
                <a:ext uri="{FF2B5EF4-FFF2-40B4-BE49-F238E27FC236}">
                  <a16:creationId xmlns:a16="http://schemas.microsoft.com/office/drawing/2014/main" id="{8E122F70-43B8-5848-8B2E-88195397ED8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214" r="1" b="3689"/>
            <a:stretch/>
          </p:blipFill>
          <p:spPr bwMode="auto">
            <a:xfrm>
              <a:off x="5645240" y="82442"/>
              <a:ext cx="1376046" cy="1068108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2" name="Rektangel 41">
            <a:extLst>
              <a:ext uri="{FF2B5EF4-FFF2-40B4-BE49-F238E27FC236}">
                <a16:creationId xmlns:a16="http://schemas.microsoft.com/office/drawing/2014/main" id="{F0878651-C601-DD4A-B7C8-8268468E57A3}"/>
              </a:ext>
            </a:extLst>
          </p:cNvPr>
          <p:cNvSpPr/>
          <p:nvPr/>
        </p:nvSpPr>
        <p:spPr>
          <a:xfrm>
            <a:off x="245563" y="2553506"/>
            <a:ext cx="1426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 De får: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A4C4CF13-B8B8-EB41-8315-AAA8D5D2A278}"/>
              </a:ext>
            </a:extLst>
          </p:cNvPr>
          <p:cNvSpPr/>
          <p:nvPr/>
        </p:nvSpPr>
        <p:spPr>
          <a:xfrm>
            <a:off x="2358381" y="2528055"/>
            <a:ext cx="6740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kg</a:t>
            </a:r>
            <a:r>
              <a:rPr lang="sv-SE" sz="2400" dirty="0"/>
              <a:t> </a:t>
            </a:r>
            <a:endParaRPr lang="sv-SE" sz="2400" b="1" dirty="0">
              <a:latin typeface="Bradley Hand" pitchFamily="2" charset="77"/>
            </a:endParaRP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17330D65-9A8F-CB44-9040-23C4555D2A0E}"/>
              </a:ext>
            </a:extLst>
          </p:cNvPr>
          <p:cNvSpPr/>
          <p:nvPr/>
        </p:nvSpPr>
        <p:spPr>
          <a:xfrm>
            <a:off x="1816475" y="2423194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,</a:t>
            </a: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80C701F7-0D29-CB4E-ADC0-EAC58C860616}"/>
              </a:ext>
            </a:extLst>
          </p:cNvPr>
          <p:cNvSpPr/>
          <p:nvPr/>
        </p:nvSpPr>
        <p:spPr>
          <a:xfrm>
            <a:off x="5130894" y="2340994"/>
            <a:ext cx="3623116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Resten är 1 och det skriver vi som minnessiffra. </a:t>
            </a:r>
          </a:p>
        </p:txBody>
      </p:sp>
      <p:sp>
        <p:nvSpPr>
          <p:cNvPr id="47" name="Ellips 46">
            <a:extLst>
              <a:ext uri="{FF2B5EF4-FFF2-40B4-BE49-F238E27FC236}">
                <a16:creationId xmlns:a16="http://schemas.microsoft.com/office/drawing/2014/main" id="{8BC2CCED-C34C-5643-B2F8-A84976E839C4}"/>
              </a:ext>
            </a:extLst>
          </p:cNvPr>
          <p:cNvSpPr/>
          <p:nvPr/>
        </p:nvSpPr>
        <p:spPr>
          <a:xfrm>
            <a:off x="1639540" y="2364974"/>
            <a:ext cx="320141" cy="748811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 sz="2400">
              <a:latin typeface="Bradley Hand" pitchFamily="2" charset="77"/>
            </a:endParaRP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0C9BFB06-FF62-F443-9D89-C6E675E9FC34}"/>
              </a:ext>
            </a:extLst>
          </p:cNvPr>
          <p:cNvSpPr/>
          <p:nvPr/>
        </p:nvSpPr>
        <p:spPr>
          <a:xfrm>
            <a:off x="5130894" y="2759648"/>
            <a:ext cx="3074476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Lägg till ett decimaltecken och en nolla.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0E8E16BA-E9E8-5244-98E0-9432D225D00C}"/>
              </a:ext>
            </a:extLst>
          </p:cNvPr>
          <p:cNvSpPr/>
          <p:nvPr/>
        </p:nvSpPr>
        <p:spPr>
          <a:xfrm>
            <a:off x="1914548" y="2398617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EC0EC2AA-0E66-EF40-BB2A-7C713DC12925}"/>
              </a:ext>
            </a:extLst>
          </p:cNvPr>
          <p:cNvSpPr/>
          <p:nvPr/>
        </p:nvSpPr>
        <p:spPr>
          <a:xfrm>
            <a:off x="5130894" y="4437638"/>
            <a:ext cx="1437266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Lägg till en nolla.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EA8F4EDD-4702-5F4B-B66C-B18B1195D8E6}"/>
              </a:ext>
            </a:extLst>
          </p:cNvPr>
          <p:cNvSpPr/>
          <p:nvPr/>
        </p:nvSpPr>
        <p:spPr>
          <a:xfrm>
            <a:off x="2138149" y="2387560"/>
            <a:ext cx="418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0</a:t>
            </a:r>
          </a:p>
        </p:txBody>
      </p:sp>
      <p:sp>
        <p:nvSpPr>
          <p:cNvPr id="69" name="Rektangel 68">
            <a:extLst>
              <a:ext uri="{FF2B5EF4-FFF2-40B4-BE49-F238E27FC236}">
                <a16:creationId xmlns:a16="http://schemas.microsoft.com/office/drawing/2014/main" id="{C8C03DA0-7470-714B-BFE5-EF9A0C7FB7F1}"/>
              </a:ext>
            </a:extLst>
          </p:cNvPr>
          <p:cNvSpPr/>
          <p:nvPr/>
        </p:nvSpPr>
        <p:spPr>
          <a:xfrm>
            <a:off x="3834397" y="2564306"/>
            <a:ext cx="388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5</a:t>
            </a:r>
          </a:p>
        </p:txBody>
      </p:sp>
      <p:sp>
        <p:nvSpPr>
          <p:cNvPr id="72" name="Rektangel 71">
            <a:extLst>
              <a:ext uri="{FF2B5EF4-FFF2-40B4-BE49-F238E27FC236}">
                <a16:creationId xmlns:a16="http://schemas.microsoft.com/office/drawing/2014/main" id="{6002C4ED-2BEE-3C43-AEF9-B0CE3EC26989}"/>
              </a:ext>
            </a:extLst>
          </p:cNvPr>
          <p:cNvSpPr/>
          <p:nvPr/>
        </p:nvSpPr>
        <p:spPr>
          <a:xfrm>
            <a:off x="4146946" y="2561522"/>
            <a:ext cx="5841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>
                <a:latin typeface="Bradley Hand" pitchFamily="2" charset="77"/>
              </a:rPr>
              <a:t>kg</a:t>
            </a:r>
          </a:p>
        </p:txBody>
      </p:sp>
      <p:sp>
        <p:nvSpPr>
          <p:cNvPr id="84" name="Rektangel 83">
            <a:extLst>
              <a:ext uri="{FF2B5EF4-FFF2-40B4-BE49-F238E27FC236}">
                <a16:creationId xmlns:a16="http://schemas.microsoft.com/office/drawing/2014/main" id="{0EBC9946-8E85-D84A-A145-152076007841}"/>
              </a:ext>
            </a:extLst>
          </p:cNvPr>
          <p:cNvSpPr/>
          <p:nvPr/>
        </p:nvSpPr>
        <p:spPr>
          <a:xfrm>
            <a:off x="525435" y="5815088"/>
            <a:ext cx="66179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u="sng" dirty="0">
                <a:latin typeface="Bradley Hand" pitchFamily="2" charset="77"/>
              </a:rPr>
              <a:t>Svar</a:t>
            </a:r>
            <a:r>
              <a:rPr lang="sv-SE" sz="2400" dirty="0">
                <a:latin typeface="Bradley Hand" pitchFamily="2" charset="77"/>
              </a:rPr>
              <a:t> : Var och en får 12,25 kg älgkött. </a:t>
            </a:r>
          </a:p>
        </p:txBody>
      </p:sp>
      <p:sp>
        <p:nvSpPr>
          <p:cNvPr id="14" name="Frihandsfigur 13">
            <a:extLst>
              <a:ext uri="{FF2B5EF4-FFF2-40B4-BE49-F238E27FC236}">
                <a16:creationId xmlns:a16="http://schemas.microsoft.com/office/drawing/2014/main" id="{1CC15F3C-9DD0-F740-A82C-2F2A98C1E76C}"/>
              </a:ext>
            </a:extLst>
          </p:cNvPr>
          <p:cNvSpPr/>
          <p:nvPr/>
        </p:nvSpPr>
        <p:spPr>
          <a:xfrm>
            <a:off x="1690110" y="2345920"/>
            <a:ext cx="763142" cy="756775"/>
          </a:xfrm>
          <a:custGeom>
            <a:avLst/>
            <a:gdLst>
              <a:gd name="connsiteX0" fmla="*/ 91065 w 763142"/>
              <a:gd name="connsiteY0" fmla="*/ 727480 h 756775"/>
              <a:gd name="connsiteX1" fmla="*/ 40265 w 763142"/>
              <a:gd name="connsiteY1" fmla="*/ 711605 h 756775"/>
              <a:gd name="connsiteX2" fmla="*/ 27565 w 763142"/>
              <a:gd name="connsiteY2" fmla="*/ 540155 h 756775"/>
              <a:gd name="connsiteX3" fmla="*/ 424440 w 763142"/>
              <a:gd name="connsiteY3" fmla="*/ 375055 h 756775"/>
              <a:gd name="connsiteX4" fmla="*/ 446665 w 763142"/>
              <a:gd name="connsiteY4" fmla="*/ 121055 h 756775"/>
              <a:gd name="connsiteX5" fmla="*/ 500640 w 763142"/>
              <a:gd name="connsiteY5" fmla="*/ 405 h 756775"/>
              <a:gd name="connsiteX6" fmla="*/ 722890 w 763142"/>
              <a:gd name="connsiteY6" fmla="*/ 92480 h 756775"/>
              <a:gd name="connsiteX7" fmla="*/ 697490 w 763142"/>
              <a:gd name="connsiteY7" fmla="*/ 356005 h 756775"/>
              <a:gd name="connsiteX8" fmla="*/ 91065 w 763142"/>
              <a:gd name="connsiteY8" fmla="*/ 727480 h 75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3142" h="756775">
                <a:moveTo>
                  <a:pt x="91065" y="727480"/>
                </a:moveTo>
                <a:cubicBezTo>
                  <a:pt x="-18472" y="786747"/>
                  <a:pt x="50848" y="742826"/>
                  <a:pt x="40265" y="711605"/>
                </a:cubicBezTo>
                <a:cubicBezTo>
                  <a:pt x="29682" y="680384"/>
                  <a:pt x="-36464" y="596247"/>
                  <a:pt x="27565" y="540155"/>
                </a:cubicBezTo>
                <a:cubicBezTo>
                  <a:pt x="91594" y="484063"/>
                  <a:pt x="354590" y="444905"/>
                  <a:pt x="424440" y="375055"/>
                </a:cubicBezTo>
                <a:cubicBezTo>
                  <a:pt x="494290" y="305205"/>
                  <a:pt x="433965" y="183497"/>
                  <a:pt x="446665" y="121055"/>
                </a:cubicBezTo>
                <a:cubicBezTo>
                  <a:pt x="459365" y="58613"/>
                  <a:pt x="454603" y="5167"/>
                  <a:pt x="500640" y="405"/>
                </a:cubicBezTo>
                <a:cubicBezTo>
                  <a:pt x="546678" y="-4358"/>
                  <a:pt x="690082" y="33213"/>
                  <a:pt x="722890" y="92480"/>
                </a:cubicBezTo>
                <a:cubicBezTo>
                  <a:pt x="755698" y="151747"/>
                  <a:pt x="804911" y="247526"/>
                  <a:pt x="697490" y="356005"/>
                </a:cubicBezTo>
                <a:cubicBezTo>
                  <a:pt x="590069" y="464484"/>
                  <a:pt x="200602" y="668213"/>
                  <a:pt x="91065" y="727480"/>
                </a:cubicBezTo>
                <a:close/>
              </a:path>
            </a:pathLst>
          </a:cu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985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9" grpId="0" animBg="1"/>
      <p:bldP spid="61" grpId="0"/>
      <p:bldP spid="62" grpId="0"/>
      <p:bldP spid="64" grpId="0" animBg="1"/>
      <p:bldP spid="64" grpId="1" animBg="1"/>
      <p:bldP spid="65" grpId="0"/>
      <p:bldP spid="66" grpId="0"/>
      <p:bldP spid="67" grpId="0"/>
      <p:bldP spid="68" grpId="0"/>
      <p:bldP spid="70" grpId="0" animBg="1"/>
      <p:bldP spid="71" grpId="0" animBg="1"/>
      <p:bldP spid="73" grpId="0"/>
      <p:bldP spid="53" grpId="0"/>
      <p:bldP spid="55" grpId="0" animBg="1"/>
      <p:bldP spid="55" grpId="1" animBg="1"/>
      <p:bldP spid="57" grpId="0" animBg="1"/>
      <p:bldP spid="58" grpId="0" animBg="1"/>
      <p:bldP spid="82" grpId="0"/>
      <p:bldP spid="83" grpId="0" animBg="1"/>
      <p:bldP spid="42" grpId="0"/>
      <p:bldP spid="43" grpId="0"/>
      <p:bldP spid="45" grpId="0"/>
      <p:bldP spid="46" grpId="0" animBg="1"/>
      <p:bldP spid="47" grpId="0" animBg="1"/>
      <p:bldP spid="47" grpId="1" animBg="1"/>
      <p:bldP spid="48" grpId="0" animBg="1"/>
      <p:bldP spid="50" grpId="0"/>
      <p:bldP spid="51" grpId="0" animBg="1"/>
      <p:bldP spid="52" grpId="0"/>
      <p:bldP spid="69" grpId="0"/>
      <p:bldP spid="72" grpId="0"/>
      <p:bldP spid="84" grpId="0"/>
      <p:bldP spid="14" grpId="0" animBg="1"/>
      <p:bldP spid="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0E39177D-7F87-9E47-899A-357EB02FCEC8}"/>
              </a:ext>
            </a:extLst>
          </p:cNvPr>
          <p:cNvSpPr/>
          <p:nvPr/>
        </p:nvSpPr>
        <p:spPr>
          <a:xfrm>
            <a:off x="2683027" y="538701"/>
            <a:ext cx="34670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E2503"/>
                </a:solidFill>
                <a:effectLst/>
                <a:latin typeface="+mj-lt"/>
              </a:rPr>
              <a:t>Division me</a:t>
            </a:r>
            <a:r>
              <a:rPr lang="sv-SE" sz="2000" b="1" dirty="0">
                <a:solidFill>
                  <a:srgbClr val="8E2503"/>
                </a:solidFill>
                <a:latin typeface="+mj-lt"/>
              </a:rPr>
              <a:t>d 10, 100, 1 000</a:t>
            </a:r>
            <a:endParaRPr lang="sv-SE" sz="2000" b="1" dirty="0">
              <a:solidFill>
                <a:srgbClr val="8E2503"/>
              </a:solidFill>
              <a:effectLst/>
              <a:latin typeface="+mj-lt"/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905F78EE-DC8A-4F47-A603-EC51C77F9C39}"/>
              </a:ext>
            </a:extLst>
          </p:cNvPr>
          <p:cNvSpPr/>
          <p:nvPr/>
        </p:nvSpPr>
        <p:spPr>
          <a:xfrm>
            <a:off x="1017384" y="1201075"/>
            <a:ext cx="7472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När man dividerar ett tal i decimalform med 10, kommer alla siffror i talet att få ett 10 gånger mindre värde. Samma gäller om man dividerar med 100 osv.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B5C0258-6FFA-4A47-A6CA-B83E090E62CB}"/>
              </a:ext>
            </a:extLst>
          </p:cNvPr>
          <p:cNvSpPr/>
          <p:nvPr/>
        </p:nvSpPr>
        <p:spPr>
          <a:xfrm>
            <a:off x="5062419" y="2809916"/>
            <a:ext cx="3807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Siffran</a:t>
            </a:r>
            <a:r>
              <a:rPr lang="sv-SE" sz="2400" dirty="0">
                <a:solidFill>
                  <a:srgbClr val="C00000"/>
                </a:solidFill>
              </a:rPr>
              <a:t> 1 </a:t>
            </a:r>
            <a:r>
              <a:rPr lang="sv-SE" dirty="0"/>
              <a:t>flyttar från positionen för </a:t>
            </a:r>
            <a:r>
              <a:rPr lang="sv-SE" dirty="0">
                <a:solidFill>
                  <a:srgbClr val="C00000"/>
                </a:solidFill>
              </a:rPr>
              <a:t>tiotal</a:t>
            </a:r>
            <a:r>
              <a:rPr lang="sv-SE" dirty="0"/>
              <a:t> till positionen för </a:t>
            </a:r>
            <a:r>
              <a:rPr lang="sv-SE" dirty="0">
                <a:solidFill>
                  <a:srgbClr val="C00000"/>
                </a:solidFill>
              </a:rPr>
              <a:t>ental</a:t>
            </a:r>
            <a:r>
              <a:rPr lang="sv-SE" dirty="0"/>
              <a:t>. </a:t>
            </a:r>
          </a:p>
        </p:txBody>
      </p:sp>
      <p:graphicFrame>
        <p:nvGraphicFramePr>
          <p:cNvPr id="20" name="Tabell 20">
            <a:extLst>
              <a:ext uri="{FF2B5EF4-FFF2-40B4-BE49-F238E27FC236}">
                <a16:creationId xmlns:a16="http://schemas.microsoft.com/office/drawing/2014/main" id="{95D4B05C-DBB6-E949-888F-904C75AE5398}"/>
              </a:ext>
            </a:extLst>
          </p:cNvPr>
          <p:cNvGraphicFramePr>
            <a:graphicFrameLocks noGrp="1"/>
          </p:cNvGraphicFramePr>
          <p:nvPr/>
        </p:nvGraphicFramePr>
        <p:xfrm>
          <a:off x="916337" y="4024016"/>
          <a:ext cx="251936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3872">
                  <a:extLst>
                    <a:ext uri="{9D8B030D-6E8A-4147-A177-3AD203B41FA5}">
                      <a16:colId xmlns:a16="http://schemas.microsoft.com/office/drawing/2014/main" val="2411591877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3381519690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3898181086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2911389227"/>
                    </a:ext>
                  </a:extLst>
                </a:gridCol>
                <a:gridCol w="503872">
                  <a:extLst>
                    <a:ext uri="{9D8B030D-6E8A-4147-A177-3AD203B41FA5}">
                      <a16:colId xmlns:a16="http://schemas.microsoft.com/office/drawing/2014/main" val="42623696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340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7CA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64653"/>
                  </a:ext>
                </a:extLst>
              </a:tr>
            </a:tbl>
          </a:graphicData>
        </a:graphic>
      </p:graphicFrame>
      <p:pic>
        <p:nvPicPr>
          <p:cNvPr id="21" name="Bildobjekt 20">
            <a:extLst>
              <a:ext uri="{FF2B5EF4-FFF2-40B4-BE49-F238E27FC236}">
                <a16:creationId xmlns:a16="http://schemas.microsoft.com/office/drawing/2014/main" id="{FD8C7A66-DEAF-F144-886F-ACE51275E4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709" b="99515" l="4156" r="96348">
                        <a14:foregroundMark x1="17128" y1="50485" x2="17128" y2="50485"/>
                        <a14:foregroundMark x1="20655" y1="57767" x2="20655" y2="57767"/>
                        <a14:foregroundMark x1="18766" y1="45146" x2="24685" y2="54854"/>
                        <a14:foregroundMark x1="24685" y1="54854" x2="48363" y2="59223"/>
                        <a14:foregroundMark x1="48363" y1="59223" x2="52267" y2="75243"/>
                        <a14:foregroundMark x1="52267" y1="75243" x2="54030" y2="76699"/>
                        <a14:foregroundMark x1="54534" y1="78641" x2="74055" y2="83981"/>
                        <a14:foregroundMark x1="74055" y1="83495" x2="87909" y2="38350"/>
                        <a14:foregroundMark x1="87909" y1="38350" x2="89673" y2="28155"/>
                        <a14:foregroundMark x1="89924" y1="32524" x2="91436" y2="29126"/>
                        <a14:foregroundMark x1="12594" y1="83981" x2="9698" y2="93689"/>
                        <a14:foregroundMark x1="39169" y1="83010" x2="39169" y2="83010"/>
                        <a14:foregroundMark x1="4408" y1="95631" x2="4408" y2="95631"/>
                        <a14:foregroundMark x1="21537" y1="36408" x2="21537" y2="36408"/>
                        <a14:foregroundMark x1="21537" y1="36408" x2="28589" y2="17476"/>
                        <a14:foregroundMark x1="9446" y1="99515" x2="15869" y2="98544"/>
                        <a14:foregroundMark x1="93577" y1="19903" x2="96348" y2="11650"/>
                        <a14:backgroundMark x1="7305" y1="75728" x2="9068" y2="71845"/>
                        <a14:backgroundMark x1="8942" y1="72816" x2="8690" y2="73786"/>
                        <a14:backgroundMark x1="8690" y1="73786" x2="8690" y2="75728"/>
                      </a14:backgroundRemoval>
                    </a14:imgEffect>
                  </a14:imgLayer>
                </a14:imgProps>
              </a:ext>
            </a:extLst>
          </a:blip>
          <a:srcRect t="9787" b="2098"/>
          <a:stretch/>
        </p:blipFill>
        <p:spPr>
          <a:xfrm>
            <a:off x="828519" y="3176091"/>
            <a:ext cx="3709017" cy="847925"/>
          </a:xfrm>
          <a:prstGeom prst="rect">
            <a:avLst/>
          </a:prstGeom>
        </p:spPr>
      </p:pic>
      <p:cxnSp>
        <p:nvCxnSpPr>
          <p:cNvPr id="27" name="Rak 26">
            <a:extLst>
              <a:ext uri="{FF2B5EF4-FFF2-40B4-BE49-F238E27FC236}">
                <a16:creationId xmlns:a16="http://schemas.microsoft.com/office/drawing/2014/main" id="{527A95A6-7874-8546-9D43-A84AD5E0BEB7}"/>
              </a:ext>
            </a:extLst>
          </p:cNvPr>
          <p:cNvCxnSpPr/>
          <p:nvPr/>
        </p:nvCxnSpPr>
        <p:spPr>
          <a:xfrm flipH="1">
            <a:off x="2389383" y="4366022"/>
            <a:ext cx="61741" cy="72231"/>
          </a:xfrm>
          <a:prstGeom prst="line">
            <a:avLst/>
          </a:prstGeom>
          <a:ln w="28575" cmpd="sng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textruta 28">
            <a:extLst>
              <a:ext uri="{FF2B5EF4-FFF2-40B4-BE49-F238E27FC236}">
                <a16:creationId xmlns:a16="http://schemas.microsoft.com/office/drawing/2014/main" id="{E2F06F4C-D81A-FA4F-8A93-66BE330AD635}"/>
              </a:ext>
            </a:extLst>
          </p:cNvPr>
          <p:cNvSpPr txBox="1"/>
          <p:nvPr/>
        </p:nvSpPr>
        <p:spPr>
          <a:xfrm>
            <a:off x="1995730" y="3967749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9D6D714F-3F96-F941-8C4F-0B63EB1A823C}"/>
              </a:ext>
            </a:extLst>
          </p:cNvPr>
          <p:cNvSpPr txBox="1"/>
          <p:nvPr/>
        </p:nvSpPr>
        <p:spPr>
          <a:xfrm>
            <a:off x="2499918" y="3981222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85CCAC6D-C302-1E41-9C5F-EDAE5BF15C0D}"/>
              </a:ext>
            </a:extLst>
          </p:cNvPr>
          <p:cNvSpPr txBox="1"/>
          <p:nvPr/>
        </p:nvSpPr>
        <p:spPr>
          <a:xfrm>
            <a:off x="1563841" y="3981222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4FDCC199-96A7-7143-8409-8032D6EDB6E5}"/>
              </a:ext>
            </a:extLst>
          </p:cNvPr>
          <p:cNvSpPr txBox="1"/>
          <p:nvPr/>
        </p:nvSpPr>
        <p:spPr>
          <a:xfrm>
            <a:off x="2024359" y="4360976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A1974539-2EDA-D142-873E-C0EFFE443826}"/>
              </a:ext>
            </a:extLst>
          </p:cNvPr>
          <p:cNvSpPr/>
          <p:nvPr/>
        </p:nvSpPr>
        <p:spPr>
          <a:xfrm>
            <a:off x="5062419" y="3494612"/>
            <a:ext cx="3807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Siffran </a:t>
            </a:r>
            <a:r>
              <a:rPr lang="sv-SE" sz="2400" dirty="0">
                <a:solidFill>
                  <a:srgbClr val="C00000"/>
                </a:solidFill>
              </a:rPr>
              <a:t>4</a:t>
            </a:r>
            <a:r>
              <a:rPr lang="sv-SE" dirty="0"/>
              <a:t> flyttar från positionen för </a:t>
            </a:r>
            <a:r>
              <a:rPr lang="sv-SE" dirty="0">
                <a:solidFill>
                  <a:srgbClr val="C00000"/>
                </a:solidFill>
              </a:rPr>
              <a:t>ental</a:t>
            </a:r>
            <a:r>
              <a:rPr lang="sv-SE" dirty="0"/>
              <a:t> till positionen för </a:t>
            </a:r>
            <a:r>
              <a:rPr lang="sv-SE" dirty="0">
                <a:solidFill>
                  <a:srgbClr val="C00000"/>
                </a:solidFill>
              </a:rPr>
              <a:t>tiondel</a:t>
            </a:r>
            <a:r>
              <a:rPr lang="sv-SE" dirty="0"/>
              <a:t>. 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A4940661-9B18-9E4B-BCC2-66448E4FFC49}"/>
              </a:ext>
            </a:extLst>
          </p:cNvPr>
          <p:cNvSpPr txBox="1"/>
          <p:nvPr/>
        </p:nvSpPr>
        <p:spPr>
          <a:xfrm>
            <a:off x="2508393" y="4360976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F90E3F17-A631-EA49-BD67-630E2E3F33B1}"/>
              </a:ext>
            </a:extLst>
          </p:cNvPr>
          <p:cNvSpPr txBox="1"/>
          <p:nvPr/>
        </p:nvSpPr>
        <p:spPr>
          <a:xfrm>
            <a:off x="2993628" y="4341876"/>
            <a:ext cx="262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607F806C-A94E-E24B-A95B-01EF1E09C05B}"/>
              </a:ext>
            </a:extLst>
          </p:cNvPr>
          <p:cNvSpPr/>
          <p:nvPr/>
        </p:nvSpPr>
        <p:spPr>
          <a:xfrm>
            <a:off x="5062419" y="4317938"/>
            <a:ext cx="380700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Siffran</a:t>
            </a:r>
            <a:r>
              <a:rPr lang="sv-SE" sz="2400" dirty="0">
                <a:solidFill>
                  <a:srgbClr val="C00000"/>
                </a:solidFill>
              </a:rPr>
              <a:t> 5 </a:t>
            </a:r>
            <a:r>
              <a:rPr lang="sv-SE" dirty="0"/>
              <a:t>flyttar från positionen för </a:t>
            </a:r>
            <a:r>
              <a:rPr lang="sv-SE" dirty="0">
                <a:solidFill>
                  <a:srgbClr val="C00000"/>
                </a:solidFill>
              </a:rPr>
              <a:t>tiondel</a:t>
            </a:r>
            <a:r>
              <a:rPr lang="sv-SE" dirty="0"/>
              <a:t> till positionen för </a:t>
            </a:r>
            <a:r>
              <a:rPr lang="sv-SE" dirty="0">
                <a:solidFill>
                  <a:srgbClr val="C00000"/>
                </a:solidFill>
              </a:rPr>
              <a:t>hundradel</a:t>
            </a:r>
            <a:r>
              <a:rPr lang="sv-SE" dirty="0"/>
              <a:t>. </a:t>
            </a:r>
          </a:p>
        </p:txBody>
      </p:sp>
      <p:pic>
        <p:nvPicPr>
          <p:cNvPr id="38" name="Bildobjekt 37">
            <a:extLst>
              <a:ext uri="{FF2B5EF4-FFF2-40B4-BE49-F238E27FC236}">
                <a16:creationId xmlns:a16="http://schemas.microsoft.com/office/drawing/2014/main" id="{CC506D47-49DB-6B46-B1CF-2CA84C170C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6809" y="259150"/>
            <a:ext cx="1161498" cy="384895"/>
          </a:xfrm>
          <a:prstGeom prst="rect">
            <a:avLst/>
          </a:prstGeom>
        </p:spPr>
      </p:pic>
      <p:grpSp>
        <p:nvGrpSpPr>
          <p:cNvPr id="52" name="Grupp 51">
            <a:extLst>
              <a:ext uri="{FF2B5EF4-FFF2-40B4-BE49-F238E27FC236}">
                <a16:creationId xmlns:a16="http://schemas.microsoft.com/office/drawing/2014/main" id="{2E675FC9-CB0D-A94B-B39B-38F83D1682B8}"/>
              </a:ext>
            </a:extLst>
          </p:cNvPr>
          <p:cNvGrpSpPr/>
          <p:nvPr/>
        </p:nvGrpSpPr>
        <p:grpSpPr>
          <a:xfrm>
            <a:off x="2195387" y="1879375"/>
            <a:ext cx="4753226" cy="836257"/>
            <a:chOff x="2160923" y="1766809"/>
            <a:chExt cx="4753226" cy="836257"/>
          </a:xfrm>
        </p:grpSpPr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2AAC33A0-7059-D74B-9CFB-2A397C6562EC}"/>
                </a:ext>
              </a:extLst>
            </p:cNvPr>
            <p:cNvSpPr/>
            <p:nvPr/>
          </p:nvSpPr>
          <p:spPr>
            <a:xfrm>
              <a:off x="2160923" y="1997104"/>
              <a:ext cx="475322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Vi tittar på ett exempel:</a:t>
              </a:r>
            </a:p>
          </p:txBody>
        </p:sp>
        <p:grpSp>
          <p:nvGrpSpPr>
            <p:cNvPr id="40" name="Grupp 39">
              <a:extLst>
                <a:ext uri="{FF2B5EF4-FFF2-40B4-BE49-F238E27FC236}">
                  <a16:creationId xmlns:a16="http://schemas.microsoft.com/office/drawing/2014/main" id="{F852CE60-CDDC-3147-8051-69D69E4C1D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90829" y="1766809"/>
              <a:ext cx="728084" cy="836257"/>
              <a:chOff x="3934363" y="1775245"/>
              <a:chExt cx="729447" cy="836491"/>
            </a:xfrm>
          </p:grpSpPr>
          <p:sp>
            <p:nvSpPr>
              <p:cNvPr id="42" name="textruta 46">
                <a:extLst>
                  <a:ext uri="{FF2B5EF4-FFF2-40B4-BE49-F238E27FC236}">
                    <a16:creationId xmlns:a16="http://schemas.microsoft.com/office/drawing/2014/main" id="{5D56E088-45AC-D446-86BF-B183C3231A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4363" y="1775245"/>
                <a:ext cx="729447" cy="461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solidFill>
                      <a:srgbClr val="C00000"/>
                    </a:solidFill>
                  </a:rPr>
                  <a:t>14,5</a:t>
                </a:r>
              </a:p>
            </p:txBody>
          </p:sp>
          <p:sp>
            <p:nvSpPr>
              <p:cNvPr id="43" name="textruta 47">
                <a:extLst>
                  <a:ext uri="{FF2B5EF4-FFF2-40B4-BE49-F238E27FC236}">
                    <a16:creationId xmlns:a16="http://schemas.microsoft.com/office/drawing/2014/main" id="{61F3A463-967E-EF42-835A-40986C8389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24705" y="2149942"/>
                <a:ext cx="496576" cy="461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dirty="0">
                    <a:solidFill>
                      <a:srgbClr val="C00000"/>
                    </a:solidFill>
                  </a:rPr>
                  <a:t>10</a:t>
                </a:r>
              </a:p>
            </p:txBody>
          </p:sp>
          <p:cxnSp>
            <p:nvCxnSpPr>
              <p:cNvPr id="44" name="Rak 43">
                <a:extLst>
                  <a:ext uri="{FF2B5EF4-FFF2-40B4-BE49-F238E27FC236}">
                    <a16:creationId xmlns:a16="http://schemas.microsoft.com/office/drawing/2014/main" id="{FCD6B8BF-41AC-7543-98BB-8EEB2FDC22D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81084" y="2203748"/>
                <a:ext cx="636005" cy="0"/>
              </a:xfrm>
              <a:prstGeom prst="line">
                <a:avLst/>
              </a:prstGeom>
              <a:ln w="28575" cmpd="sng">
                <a:solidFill>
                  <a:srgbClr val="C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3" name="Rak 52">
            <a:extLst>
              <a:ext uri="{FF2B5EF4-FFF2-40B4-BE49-F238E27FC236}">
                <a16:creationId xmlns:a16="http://schemas.microsoft.com/office/drawing/2014/main" id="{F8B51214-C860-9142-956C-AF525E75F1F5}"/>
              </a:ext>
            </a:extLst>
          </p:cNvPr>
          <p:cNvCxnSpPr/>
          <p:nvPr/>
        </p:nvCxnSpPr>
        <p:spPr>
          <a:xfrm flipH="1">
            <a:off x="2389383" y="4721937"/>
            <a:ext cx="61741" cy="72231"/>
          </a:xfrm>
          <a:prstGeom prst="line">
            <a:avLst/>
          </a:prstGeom>
          <a:ln w="28575" cmpd="sng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60" name="Grupp 59">
            <a:extLst>
              <a:ext uri="{FF2B5EF4-FFF2-40B4-BE49-F238E27FC236}">
                <a16:creationId xmlns:a16="http://schemas.microsoft.com/office/drawing/2014/main" id="{100A8D45-B138-D248-AC16-DC9211B2705D}"/>
              </a:ext>
            </a:extLst>
          </p:cNvPr>
          <p:cNvGrpSpPr/>
          <p:nvPr/>
        </p:nvGrpSpPr>
        <p:grpSpPr>
          <a:xfrm>
            <a:off x="3233354" y="5486453"/>
            <a:ext cx="1963282" cy="954107"/>
            <a:chOff x="2652184" y="5613621"/>
            <a:chExt cx="1963282" cy="954107"/>
          </a:xfrm>
        </p:grpSpPr>
        <p:grpSp>
          <p:nvGrpSpPr>
            <p:cNvPr id="59" name="Grupp 58">
              <a:extLst>
                <a:ext uri="{FF2B5EF4-FFF2-40B4-BE49-F238E27FC236}">
                  <a16:creationId xmlns:a16="http://schemas.microsoft.com/office/drawing/2014/main" id="{7E656A5A-8E3B-3E41-A4AC-8FEF9CB60CE1}"/>
                </a:ext>
              </a:extLst>
            </p:cNvPr>
            <p:cNvGrpSpPr/>
            <p:nvPr/>
          </p:nvGrpSpPr>
          <p:grpSpPr>
            <a:xfrm>
              <a:off x="2652184" y="5613621"/>
              <a:ext cx="1963282" cy="954107"/>
              <a:chOff x="2699553" y="5613621"/>
              <a:chExt cx="1963282" cy="954107"/>
            </a:xfrm>
          </p:grpSpPr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36126C9F-E8F4-6045-A111-2B530DF17288}"/>
                  </a:ext>
                </a:extLst>
              </p:cNvPr>
              <p:cNvSpPr/>
              <p:nvPr/>
            </p:nvSpPr>
            <p:spPr>
              <a:xfrm>
                <a:off x="2699553" y="5613621"/>
                <a:ext cx="1963282" cy="95410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C00000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sv-SE" sz="2800" dirty="0">
                    <a:solidFill>
                      <a:srgbClr val="C00000"/>
                    </a:solidFill>
                  </a:rPr>
                  <a:t>			</a:t>
                </a:r>
              </a:p>
              <a:p>
                <a:endParaRPr lang="sv-SE" sz="2800" dirty="0">
                  <a:solidFill>
                    <a:srgbClr val="C00000"/>
                  </a:solidFill>
                </a:endParaRPr>
              </a:p>
            </p:txBody>
          </p:sp>
          <p:grpSp>
            <p:nvGrpSpPr>
              <p:cNvPr id="57" name="Grupp 56">
                <a:extLst>
                  <a:ext uri="{FF2B5EF4-FFF2-40B4-BE49-F238E27FC236}">
                    <a16:creationId xmlns:a16="http://schemas.microsoft.com/office/drawing/2014/main" id="{B31ED36E-B309-9843-8C50-53ED9043A423}"/>
                  </a:ext>
                </a:extLst>
              </p:cNvPr>
              <p:cNvGrpSpPr/>
              <p:nvPr/>
            </p:nvGrpSpPr>
            <p:grpSpPr>
              <a:xfrm>
                <a:off x="2927674" y="5677492"/>
                <a:ext cx="728084" cy="836257"/>
                <a:chOff x="1657733" y="5490198"/>
                <a:chExt cx="728084" cy="836257"/>
              </a:xfrm>
            </p:grpSpPr>
            <p:sp>
              <p:nvSpPr>
                <p:cNvPr id="54" name="textruta 46">
                  <a:extLst>
                    <a:ext uri="{FF2B5EF4-FFF2-40B4-BE49-F238E27FC236}">
                      <a16:creationId xmlns:a16="http://schemas.microsoft.com/office/drawing/2014/main" id="{04CEACF6-2A72-974F-BD51-542679CAB8C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657733" y="5490198"/>
                  <a:ext cx="72808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dirty="0">
                      <a:solidFill>
                        <a:srgbClr val="C00000"/>
                      </a:solidFill>
                    </a:rPr>
                    <a:t>14,5</a:t>
                  </a:r>
                </a:p>
              </p:txBody>
            </p:sp>
            <p:sp>
              <p:nvSpPr>
                <p:cNvPr id="55" name="textruta 47">
                  <a:extLst>
                    <a:ext uri="{FF2B5EF4-FFF2-40B4-BE49-F238E27FC236}">
                      <a16:creationId xmlns:a16="http://schemas.microsoft.com/office/drawing/2014/main" id="{ED8B7D6F-4203-B94A-85AB-14C37A8D9A2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47906" y="5864790"/>
                  <a:ext cx="495648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dirty="0">
                      <a:solidFill>
                        <a:srgbClr val="C00000"/>
                      </a:solidFill>
                    </a:rPr>
                    <a:t>10</a:t>
                  </a:r>
                </a:p>
              </p:txBody>
            </p:sp>
            <p:cxnSp>
              <p:nvCxnSpPr>
                <p:cNvPr id="56" name="Rak 55">
                  <a:extLst>
                    <a:ext uri="{FF2B5EF4-FFF2-40B4-BE49-F238E27FC236}">
                      <a16:creationId xmlns:a16="http://schemas.microsoft.com/office/drawing/2014/main" id="{AA782A26-586B-2948-9E9A-7103B2BC27E5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>
                  <a:off x="1704367" y="5918581"/>
                  <a:ext cx="634817" cy="0"/>
                </a:xfrm>
                <a:prstGeom prst="line">
                  <a:avLst/>
                </a:prstGeom>
                <a:ln w="28575" cmpd="sng">
                  <a:solidFill>
                    <a:srgbClr val="C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8" name="textruta 57">
              <a:extLst>
                <a:ext uri="{FF2B5EF4-FFF2-40B4-BE49-F238E27FC236}">
                  <a16:creationId xmlns:a16="http://schemas.microsoft.com/office/drawing/2014/main" id="{2BC0F9C8-6E22-1544-8195-A690743BB36D}"/>
                </a:ext>
              </a:extLst>
            </p:cNvPr>
            <p:cNvSpPr txBox="1"/>
            <p:nvPr/>
          </p:nvSpPr>
          <p:spPr>
            <a:xfrm>
              <a:off x="3587371" y="5858224"/>
              <a:ext cx="9753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400" dirty="0">
                  <a:solidFill>
                    <a:srgbClr val="C00000"/>
                  </a:solidFill>
                </a:rPr>
                <a:t>= 1,45</a:t>
              </a:r>
              <a:endParaRPr lang="sv-SE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5531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9" grpId="0"/>
      <p:bldP spid="29" grpId="0"/>
      <p:bldP spid="29" grpId="1"/>
      <p:bldP spid="30" grpId="0"/>
      <p:bldP spid="30" grpId="1"/>
      <p:bldP spid="26" grpId="0"/>
      <p:bldP spid="26" grpId="1"/>
      <p:bldP spid="31" grpId="0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/>
          <p:cNvGraphicFramePr>
            <a:graphicFrameLocks noGrp="1"/>
          </p:cNvGraphicFramePr>
          <p:nvPr/>
        </p:nvGraphicFramePr>
        <p:xfrm>
          <a:off x="6310227" y="718619"/>
          <a:ext cx="2390776" cy="48154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03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4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29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417">
                <a:tc>
                  <a:txBody>
                    <a:bodyPr/>
                    <a:lstStyle/>
                    <a:p>
                      <a:r>
                        <a:rPr lang="sv-SE" sz="1800" dirty="0"/>
                        <a:t>H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T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E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t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h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t</a:t>
                      </a: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417"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800" dirty="0"/>
                    </a:p>
                  </a:txBody>
                  <a:tcPr marL="91436" marR="91436" marT="45668" marB="45668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28" name="Rak 27"/>
          <p:cNvCxnSpPr/>
          <p:nvPr/>
        </p:nvCxnSpPr>
        <p:spPr>
          <a:xfrm flipH="1">
            <a:off x="7446097" y="1016459"/>
            <a:ext cx="92075" cy="144462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Rak 34"/>
          <p:cNvCxnSpPr/>
          <p:nvPr/>
        </p:nvCxnSpPr>
        <p:spPr>
          <a:xfrm flipH="1">
            <a:off x="7461916" y="1412875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textruta 39"/>
          <p:cNvSpPr txBox="1"/>
          <p:nvPr/>
        </p:nvSpPr>
        <p:spPr>
          <a:xfrm>
            <a:off x="7184064" y="108039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42" name="textruta 41"/>
          <p:cNvSpPr txBox="1"/>
          <p:nvPr/>
        </p:nvSpPr>
        <p:spPr>
          <a:xfrm>
            <a:off x="7520581" y="108039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5</a:t>
            </a:r>
          </a:p>
        </p:txBody>
      </p:sp>
      <p:sp>
        <p:nvSpPr>
          <p:cNvPr id="94" name="textruta 93"/>
          <p:cNvSpPr txBox="1"/>
          <p:nvPr/>
        </p:nvSpPr>
        <p:spPr>
          <a:xfrm>
            <a:off x="7170417" y="333454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cxnSp>
        <p:nvCxnSpPr>
          <p:cNvPr id="21505" name="Rak 21504"/>
          <p:cNvCxnSpPr/>
          <p:nvPr/>
        </p:nvCxnSpPr>
        <p:spPr>
          <a:xfrm>
            <a:off x="6310227" y="1827173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Rak 148"/>
          <p:cNvCxnSpPr/>
          <p:nvPr/>
        </p:nvCxnSpPr>
        <p:spPr>
          <a:xfrm>
            <a:off x="6310227" y="2572825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Rak 149"/>
          <p:cNvCxnSpPr/>
          <p:nvPr/>
        </p:nvCxnSpPr>
        <p:spPr>
          <a:xfrm>
            <a:off x="6310227" y="3318308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Rak 150"/>
          <p:cNvCxnSpPr/>
          <p:nvPr/>
        </p:nvCxnSpPr>
        <p:spPr>
          <a:xfrm>
            <a:off x="6312799" y="4047069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Rak 151"/>
          <p:cNvCxnSpPr/>
          <p:nvPr/>
        </p:nvCxnSpPr>
        <p:spPr>
          <a:xfrm>
            <a:off x="6310227" y="4790019"/>
            <a:ext cx="239077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Rektangel 131">
            <a:extLst>
              <a:ext uri="{FF2B5EF4-FFF2-40B4-BE49-F238E27FC236}">
                <a16:creationId xmlns:a16="http://schemas.microsoft.com/office/drawing/2014/main" id="{A53B4303-448A-C048-9D95-446FC09B5CFF}"/>
              </a:ext>
            </a:extLst>
          </p:cNvPr>
          <p:cNvSpPr/>
          <p:nvPr/>
        </p:nvSpPr>
        <p:spPr>
          <a:xfrm>
            <a:off x="3093587" y="350009"/>
            <a:ext cx="1255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b="1" i="1" dirty="0">
                <a:solidFill>
                  <a:srgbClr val="8E2503"/>
                </a:solidFill>
                <a:latin typeface="+mj-lt"/>
              </a:rPr>
              <a:t>Exempel</a:t>
            </a:r>
            <a:endParaRPr lang="sv-SE" sz="2400" i="1" dirty="0">
              <a:solidFill>
                <a:srgbClr val="8E2503"/>
              </a:solidFill>
              <a:effectLst/>
              <a:latin typeface="+mj-lt"/>
            </a:endParaRPr>
          </a:p>
        </p:txBody>
      </p:sp>
      <p:pic>
        <p:nvPicPr>
          <p:cNvPr id="147" name="Bildobjekt 146">
            <a:extLst>
              <a:ext uri="{FF2B5EF4-FFF2-40B4-BE49-F238E27FC236}">
                <a16:creationId xmlns:a16="http://schemas.microsoft.com/office/drawing/2014/main" id="{FF5F4435-E1C9-A242-A028-2D5EC360A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7936" y="123566"/>
            <a:ext cx="1161498" cy="384895"/>
          </a:xfrm>
          <a:prstGeom prst="rect">
            <a:avLst/>
          </a:prstGeom>
        </p:spPr>
      </p:pic>
      <p:sp>
        <p:nvSpPr>
          <p:cNvPr id="155" name="textruta 154">
            <a:extLst>
              <a:ext uri="{FF2B5EF4-FFF2-40B4-BE49-F238E27FC236}">
                <a16:creationId xmlns:a16="http://schemas.microsoft.com/office/drawing/2014/main" id="{A46515B3-5013-1A41-9F2F-3B2B489809F1}"/>
              </a:ext>
            </a:extLst>
          </p:cNvPr>
          <p:cNvSpPr txBox="1"/>
          <p:nvPr/>
        </p:nvSpPr>
        <p:spPr>
          <a:xfrm>
            <a:off x="7921835" y="407993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159" name="textruta 158">
            <a:extLst>
              <a:ext uri="{FF2B5EF4-FFF2-40B4-BE49-F238E27FC236}">
                <a16:creationId xmlns:a16="http://schemas.microsoft.com/office/drawing/2014/main" id="{0E1BCD47-CBEB-5B42-87C0-569C8FE83B53}"/>
              </a:ext>
            </a:extLst>
          </p:cNvPr>
          <p:cNvSpPr txBox="1"/>
          <p:nvPr/>
        </p:nvSpPr>
        <p:spPr>
          <a:xfrm>
            <a:off x="7556471" y="1460480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160" name="textruta 159">
            <a:extLst>
              <a:ext uri="{FF2B5EF4-FFF2-40B4-BE49-F238E27FC236}">
                <a16:creationId xmlns:a16="http://schemas.microsoft.com/office/drawing/2014/main" id="{094707DB-5FFB-5B4F-A9EC-797F53217902}"/>
              </a:ext>
            </a:extLst>
          </p:cNvPr>
          <p:cNvSpPr txBox="1"/>
          <p:nvPr/>
        </p:nvSpPr>
        <p:spPr>
          <a:xfrm>
            <a:off x="7934942" y="1447555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5</a:t>
            </a:r>
          </a:p>
        </p:txBody>
      </p:sp>
      <p:cxnSp>
        <p:nvCxnSpPr>
          <p:cNvPr id="166" name="Rak 165">
            <a:extLst>
              <a:ext uri="{FF2B5EF4-FFF2-40B4-BE49-F238E27FC236}">
                <a16:creationId xmlns:a16="http://schemas.microsoft.com/office/drawing/2014/main" id="{0C6E013D-AFE0-D141-B368-4732BD0FDD39}"/>
              </a:ext>
            </a:extLst>
          </p:cNvPr>
          <p:cNvCxnSpPr/>
          <p:nvPr/>
        </p:nvCxnSpPr>
        <p:spPr>
          <a:xfrm flipH="1">
            <a:off x="7461916" y="2185147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7" name="textruta 166">
            <a:extLst>
              <a:ext uri="{FF2B5EF4-FFF2-40B4-BE49-F238E27FC236}">
                <a16:creationId xmlns:a16="http://schemas.microsoft.com/office/drawing/2014/main" id="{2CCF8481-6089-3447-8C29-5D012F8C0710}"/>
              </a:ext>
            </a:extLst>
          </p:cNvPr>
          <p:cNvSpPr txBox="1"/>
          <p:nvPr/>
        </p:nvSpPr>
        <p:spPr>
          <a:xfrm>
            <a:off x="6774611" y="1838852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168" name="textruta 167">
            <a:extLst>
              <a:ext uri="{FF2B5EF4-FFF2-40B4-BE49-F238E27FC236}">
                <a16:creationId xmlns:a16="http://schemas.microsoft.com/office/drawing/2014/main" id="{3ADE6413-F234-0B41-8CB9-E50A2F18FA3E}"/>
              </a:ext>
            </a:extLst>
          </p:cNvPr>
          <p:cNvSpPr txBox="1"/>
          <p:nvPr/>
        </p:nvSpPr>
        <p:spPr>
          <a:xfrm>
            <a:off x="7147294" y="184287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</a:t>
            </a:r>
          </a:p>
        </p:txBody>
      </p:sp>
      <p:sp>
        <p:nvSpPr>
          <p:cNvPr id="172" name="textruta 171">
            <a:extLst>
              <a:ext uri="{FF2B5EF4-FFF2-40B4-BE49-F238E27FC236}">
                <a16:creationId xmlns:a16="http://schemas.microsoft.com/office/drawing/2014/main" id="{48C96810-19B8-B543-AF20-8C8DB8E30D2F}"/>
              </a:ext>
            </a:extLst>
          </p:cNvPr>
          <p:cNvSpPr txBox="1"/>
          <p:nvPr/>
        </p:nvSpPr>
        <p:spPr>
          <a:xfrm>
            <a:off x="7538885" y="184956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sp>
        <p:nvSpPr>
          <p:cNvPr id="173" name="textruta 172">
            <a:extLst>
              <a:ext uri="{FF2B5EF4-FFF2-40B4-BE49-F238E27FC236}">
                <a16:creationId xmlns:a16="http://schemas.microsoft.com/office/drawing/2014/main" id="{8D0AE57F-6F15-C04B-B269-21347C369584}"/>
              </a:ext>
            </a:extLst>
          </p:cNvPr>
          <p:cNvSpPr txBox="1"/>
          <p:nvPr/>
        </p:nvSpPr>
        <p:spPr>
          <a:xfrm>
            <a:off x="7567204" y="220387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174" name="textruta 173">
            <a:extLst>
              <a:ext uri="{FF2B5EF4-FFF2-40B4-BE49-F238E27FC236}">
                <a16:creationId xmlns:a16="http://schemas.microsoft.com/office/drawing/2014/main" id="{B797AE03-8432-5A48-A4AB-5671C0BBDCE4}"/>
              </a:ext>
            </a:extLst>
          </p:cNvPr>
          <p:cNvSpPr txBox="1"/>
          <p:nvPr/>
        </p:nvSpPr>
        <p:spPr>
          <a:xfrm>
            <a:off x="7988737" y="2196115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3</a:t>
            </a:r>
          </a:p>
        </p:txBody>
      </p:sp>
      <p:sp>
        <p:nvSpPr>
          <p:cNvPr id="175" name="textruta 174">
            <a:extLst>
              <a:ext uri="{FF2B5EF4-FFF2-40B4-BE49-F238E27FC236}">
                <a16:creationId xmlns:a16="http://schemas.microsoft.com/office/drawing/2014/main" id="{2ED38138-630C-1540-81A7-A090CBA2F7C7}"/>
              </a:ext>
            </a:extLst>
          </p:cNvPr>
          <p:cNvSpPr txBox="1"/>
          <p:nvPr/>
        </p:nvSpPr>
        <p:spPr>
          <a:xfrm>
            <a:off x="8384596" y="2193123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cxnSp>
        <p:nvCxnSpPr>
          <p:cNvPr id="176" name="Rak 175">
            <a:extLst>
              <a:ext uri="{FF2B5EF4-FFF2-40B4-BE49-F238E27FC236}">
                <a16:creationId xmlns:a16="http://schemas.microsoft.com/office/drawing/2014/main" id="{8437CDB9-2DCC-BA4C-B73C-AD3F46DE221D}"/>
              </a:ext>
            </a:extLst>
          </p:cNvPr>
          <p:cNvCxnSpPr/>
          <p:nvPr/>
        </p:nvCxnSpPr>
        <p:spPr>
          <a:xfrm flipH="1">
            <a:off x="7465315" y="2923515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8" name="textruta 177">
            <a:extLst>
              <a:ext uri="{FF2B5EF4-FFF2-40B4-BE49-F238E27FC236}">
                <a16:creationId xmlns:a16="http://schemas.microsoft.com/office/drawing/2014/main" id="{626D06DE-A389-7A4A-82EB-A2C4F8EA7B9E}"/>
              </a:ext>
            </a:extLst>
          </p:cNvPr>
          <p:cNvSpPr txBox="1"/>
          <p:nvPr/>
        </p:nvSpPr>
        <p:spPr>
          <a:xfrm>
            <a:off x="6830653" y="2586350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6</a:t>
            </a:r>
          </a:p>
        </p:txBody>
      </p:sp>
      <p:sp>
        <p:nvSpPr>
          <p:cNvPr id="179" name="textruta 178">
            <a:extLst>
              <a:ext uri="{FF2B5EF4-FFF2-40B4-BE49-F238E27FC236}">
                <a16:creationId xmlns:a16="http://schemas.microsoft.com/office/drawing/2014/main" id="{F2B86337-B31E-1046-8AE2-1CAAB92ACAC4}"/>
              </a:ext>
            </a:extLst>
          </p:cNvPr>
          <p:cNvSpPr txBox="1"/>
          <p:nvPr/>
        </p:nvSpPr>
        <p:spPr>
          <a:xfrm>
            <a:off x="7158068" y="259958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</a:p>
        </p:txBody>
      </p:sp>
      <p:sp>
        <p:nvSpPr>
          <p:cNvPr id="180" name="textruta 179">
            <a:extLst>
              <a:ext uri="{FF2B5EF4-FFF2-40B4-BE49-F238E27FC236}">
                <a16:creationId xmlns:a16="http://schemas.microsoft.com/office/drawing/2014/main" id="{3DA3BFE5-CF2E-7A40-98D5-D565FE152657}"/>
              </a:ext>
            </a:extLst>
          </p:cNvPr>
          <p:cNvSpPr txBox="1"/>
          <p:nvPr/>
        </p:nvSpPr>
        <p:spPr>
          <a:xfrm>
            <a:off x="7170417" y="296866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6</a:t>
            </a:r>
          </a:p>
        </p:txBody>
      </p:sp>
      <p:sp>
        <p:nvSpPr>
          <p:cNvPr id="181" name="textruta 180">
            <a:extLst>
              <a:ext uri="{FF2B5EF4-FFF2-40B4-BE49-F238E27FC236}">
                <a16:creationId xmlns:a16="http://schemas.microsoft.com/office/drawing/2014/main" id="{6A2CB21C-95DB-BE4B-9556-4CEC501749FA}"/>
              </a:ext>
            </a:extLst>
          </p:cNvPr>
          <p:cNvSpPr txBox="1"/>
          <p:nvPr/>
        </p:nvSpPr>
        <p:spPr>
          <a:xfrm>
            <a:off x="7553646" y="2978285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</a:p>
        </p:txBody>
      </p:sp>
      <p:cxnSp>
        <p:nvCxnSpPr>
          <p:cNvPr id="183" name="Rak 182">
            <a:extLst>
              <a:ext uri="{FF2B5EF4-FFF2-40B4-BE49-F238E27FC236}">
                <a16:creationId xmlns:a16="http://schemas.microsoft.com/office/drawing/2014/main" id="{0401C422-314A-B043-839B-8E273FFE445B}"/>
              </a:ext>
            </a:extLst>
          </p:cNvPr>
          <p:cNvCxnSpPr/>
          <p:nvPr/>
        </p:nvCxnSpPr>
        <p:spPr>
          <a:xfrm flipH="1">
            <a:off x="7472126" y="3273302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5" name="Rak 184">
            <a:extLst>
              <a:ext uri="{FF2B5EF4-FFF2-40B4-BE49-F238E27FC236}">
                <a16:creationId xmlns:a16="http://schemas.microsoft.com/office/drawing/2014/main" id="{CF304AB0-7232-1645-9552-299497C4758C}"/>
              </a:ext>
            </a:extLst>
          </p:cNvPr>
          <p:cNvCxnSpPr/>
          <p:nvPr/>
        </p:nvCxnSpPr>
        <p:spPr>
          <a:xfrm flipH="1">
            <a:off x="7478343" y="3637996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6" name="textruta 185">
            <a:extLst>
              <a:ext uri="{FF2B5EF4-FFF2-40B4-BE49-F238E27FC236}">
                <a16:creationId xmlns:a16="http://schemas.microsoft.com/office/drawing/2014/main" id="{9905078A-7A67-7045-A9F3-B807BE3ECFE9}"/>
              </a:ext>
            </a:extLst>
          </p:cNvPr>
          <p:cNvSpPr txBox="1"/>
          <p:nvPr/>
        </p:nvSpPr>
        <p:spPr>
          <a:xfrm>
            <a:off x="6392067" y="332604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sp>
        <p:nvSpPr>
          <p:cNvPr id="187" name="textruta 186">
            <a:extLst>
              <a:ext uri="{FF2B5EF4-FFF2-40B4-BE49-F238E27FC236}">
                <a16:creationId xmlns:a16="http://schemas.microsoft.com/office/drawing/2014/main" id="{A86A6434-1A37-E247-AD9B-E202E2641217}"/>
              </a:ext>
            </a:extLst>
          </p:cNvPr>
          <p:cNvSpPr txBox="1"/>
          <p:nvPr/>
        </p:nvSpPr>
        <p:spPr>
          <a:xfrm>
            <a:off x="6794299" y="3324298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9</a:t>
            </a:r>
          </a:p>
        </p:txBody>
      </p:sp>
      <p:sp>
        <p:nvSpPr>
          <p:cNvPr id="188" name="textruta 187">
            <a:extLst>
              <a:ext uri="{FF2B5EF4-FFF2-40B4-BE49-F238E27FC236}">
                <a16:creationId xmlns:a16="http://schemas.microsoft.com/office/drawing/2014/main" id="{8E8D07A4-AE8F-F74C-A30C-FB5778532071}"/>
              </a:ext>
            </a:extLst>
          </p:cNvPr>
          <p:cNvSpPr txBox="1"/>
          <p:nvPr/>
        </p:nvSpPr>
        <p:spPr>
          <a:xfrm>
            <a:off x="7929112" y="368187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9</a:t>
            </a:r>
          </a:p>
        </p:txBody>
      </p:sp>
      <p:sp>
        <p:nvSpPr>
          <p:cNvPr id="189" name="textruta 188">
            <a:extLst>
              <a:ext uri="{FF2B5EF4-FFF2-40B4-BE49-F238E27FC236}">
                <a16:creationId xmlns:a16="http://schemas.microsoft.com/office/drawing/2014/main" id="{0907720D-D2A8-6C4B-8FCE-7CE93251B60B}"/>
              </a:ext>
            </a:extLst>
          </p:cNvPr>
          <p:cNvSpPr txBox="1"/>
          <p:nvPr/>
        </p:nvSpPr>
        <p:spPr>
          <a:xfrm>
            <a:off x="8348903" y="3678859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1</a:t>
            </a:r>
          </a:p>
        </p:txBody>
      </p:sp>
      <p:sp>
        <p:nvSpPr>
          <p:cNvPr id="190" name="textruta 189">
            <a:extLst>
              <a:ext uri="{FF2B5EF4-FFF2-40B4-BE49-F238E27FC236}">
                <a16:creationId xmlns:a16="http://schemas.microsoft.com/office/drawing/2014/main" id="{5F8B4711-AD3F-854E-8760-EE4FB24CED24}"/>
              </a:ext>
            </a:extLst>
          </p:cNvPr>
          <p:cNvSpPr txBox="1"/>
          <p:nvPr/>
        </p:nvSpPr>
        <p:spPr>
          <a:xfrm>
            <a:off x="7503627" y="368477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2</a:t>
            </a:r>
          </a:p>
        </p:txBody>
      </p:sp>
      <p:cxnSp>
        <p:nvCxnSpPr>
          <p:cNvPr id="191" name="Rak 190">
            <a:extLst>
              <a:ext uri="{FF2B5EF4-FFF2-40B4-BE49-F238E27FC236}">
                <a16:creationId xmlns:a16="http://schemas.microsoft.com/office/drawing/2014/main" id="{0D0DB53D-79AE-0F4B-A27B-F7AA11FA80E1}"/>
              </a:ext>
            </a:extLst>
          </p:cNvPr>
          <p:cNvCxnSpPr/>
          <p:nvPr/>
        </p:nvCxnSpPr>
        <p:spPr>
          <a:xfrm flipH="1">
            <a:off x="7478572" y="4380472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2" name="textruta 191">
            <a:extLst>
              <a:ext uri="{FF2B5EF4-FFF2-40B4-BE49-F238E27FC236}">
                <a16:creationId xmlns:a16="http://schemas.microsoft.com/office/drawing/2014/main" id="{C2EEDCB6-0315-BB4F-A070-D6BCEBAE21EB}"/>
              </a:ext>
            </a:extLst>
          </p:cNvPr>
          <p:cNvSpPr txBox="1"/>
          <p:nvPr/>
        </p:nvSpPr>
        <p:spPr>
          <a:xfrm>
            <a:off x="7180017" y="407993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193" name="textruta 192">
            <a:extLst>
              <a:ext uri="{FF2B5EF4-FFF2-40B4-BE49-F238E27FC236}">
                <a16:creationId xmlns:a16="http://schemas.microsoft.com/office/drawing/2014/main" id="{CACD46B1-0C54-564E-A818-77A421A2ED20}"/>
              </a:ext>
            </a:extLst>
          </p:cNvPr>
          <p:cNvSpPr txBox="1"/>
          <p:nvPr/>
        </p:nvSpPr>
        <p:spPr>
          <a:xfrm>
            <a:off x="7554623" y="4072562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</a:t>
            </a:r>
          </a:p>
        </p:txBody>
      </p:sp>
      <p:sp>
        <p:nvSpPr>
          <p:cNvPr id="194" name="textruta 193">
            <a:extLst>
              <a:ext uri="{FF2B5EF4-FFF2-40B4-BE49-F238E27FC236}">
                <a16:creationId xmlns:a16="http://schemas.microsoft.com/office/drawing/2014/main" id="{41A789B7-8DDC-A847-8D10-B2C8AD1C5E37}"/>
              </a:ext>
            </a:extLst>
          </p:cNvPr>
          <p:cNvSpPr txBox="1"/>
          <p:nvPr/>
        </p:nvSpPr>
        <p:spPr>
          <a:xfrm>
            <a:off x="7924117" y="4439889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</a:t>
            </a:r>
          </a:p>
        </p:txBody>
      </p:sp>
      <p:sp>
        <p:nvSpPr>
          <p:cNvPr id="195" name="textruta 194">
            <a:extLst>
              <a:ext uri="{FF2B5EF4-FFF2-40B4-BE49-F238E27FC236}">
                <a16:creationId xmlns:a16="http://schemas.microsoft.com/office/drawing/2014/main" id="{A37C417D-9AFE-914C-9716-EBE99859A7C7}"/>
              </a:ext>
            </a:extLst>
          </p:cNvPr>
          <p:cNvSpPr txBox="1"/>
          <p:nvPr/>
        </p:nvSpPr>
        <p:spPr>
          <a:xfrm>
            <a:off x="8343908" y="443687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</a:t>
            </a:r>
          </a:p>
        </p:txBody>
      </p:sp>
      <p:sp>
        <p:nvSpPr>
          <p:cNvPr id="196" name="textruta 195">
            <a:extLst>
              <a:ext uri="{FF2B5EF4-FFF2-40B4-BE49-F238E27FC236}">
                <a16:creationId xmlns:a16="http://schemas.microsoft.com/office/drawing/2014/main" id="{57F89142-CD64-3146-875A-74FFCF44E8FE}"/>
              </a:ext>
            </a:extLst>
          </p:cNvPr>
          <p:cNvSpPr txBox="1"/>
          <p:nvPr/>
        </p:nvSpPr>
        <p:spPr>
          <a:xfrm>
            <a:off x="7550490" y="443687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cxnSp>
        <p:nvCxnSpPr>
          <p:cNvPr id="203" name="Rak 202">
            <a:extLst>
              <a:ext uri="{FF2B5EF4-FFF2-40B4-BE49-F238E27FC236}">
                <a16:creationId xmlns:a16="http://schemas.microsoft.com/office/drawing/2014/main" id="{20C9AE7E-8E0C-5845-8A3B-607E835AE6AD}"/>
              </a:ext>
            </a:extLst>
          </p:cNvPr>
          <p:cNvCxnSpPr/>
          <p:nvPr/>
        </p:nvCxnSpPr>
        <p:spPr>
          <a:xfrm flipH="1">
            <a:off x="7484241" y="5122788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4" name="textruta 203">
            <a:extLst>
              <a:ext uri="{FF2B5EF4-FFF2-40B4-BE49-F238E27FC236}">
                <a16:creationId xmlns:a16="http://schemas.microsoft.com/office/drawing/2014/main" id="{FFE25902-37A3-5A44-AA57-32C9992854ED}"/>
              </a:ext>
            </a:extLst>
          </p:cNvPr>
          <p:cNvSpPr txBox="1"/>
          <p:nvPr/>
        </p:nvSpPr>
        <p:spPr>
          <a:xfrm>
            <a:off x="7185686" y="482224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</a:p>
        </p:txBody>
      </p:sp>
      <p:sp>
        <p:nvSpPr>
          <p:cNvPr id="208" name="textruta 207">
            <a:extLst>
              <a:ext uri="{FF2B5EF4-FFF2-40B4-BE49-F238E27FC236}">
                <a16:creationId xmlns:a16="http://schemas.microsoft.com/office/drawing/2014/main" id="{4A263971-E415-C145-93B0-52BAA52C3334}"/>
              </a:ext>
            </a:extLst>
          </p:cNvPr>
          <p:cNvSpPr txBox="1"/>
          <p:nvPr/>
        </p:nvSpPr>
        <p:spPr>
          <a:xfrm>
            <a:off x="8371883" y="5170413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4</a:t>
            </a:r>
          </a:p>
        </p:txBody>
      </p:sp>
      <p:sp>
        <p:nvSpPr>
          <p:cNvPr id="222" name="Rektangel 221">
            <a:extLst>
              <a:ext uri="{FF2B5EF4-FFF2-40B4-BE49-F238E27FC236}">
                <a16:creationId xmlns:a16="http://schemas.microsoft.com/office/drawing/2014/main" id="{9CAEED33-C4A2-1345-9C59-374308854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2827" y="1233233"/>
            <a:ext cx="5932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is-IS" dirty="0"/>
              <a:t>0,75</a:t>
            </a:r>
            <a:endParaRPr lang="sv-SE" dirty="0"/>
          </a:p>
        </p:txBody>
      </p:sp>
      <p:grpSp>
        <p:nvGrpSpPr>
          <p:cNvPr id="223" name="Grupp 222">
            <a:extLst>
              <a:ext uri="{FF2B5EF4-FFF2-40B4-BE49-F238E27FC236}">
                <a16:creationId xmlns:a16="http://schemas.microsoft.com/office/drawing/2014/main" id="{0E12B208-55BB-0243-B4F5-680BFFE28F33}"/>
              </a:ext>
            </a:extLst>
          </p:cNvPr>
          <p:cNvGrpSpPr/>
          <p:nvPr/>
        </p:nvGrpSpPr>
        <p:grpSpPr>
          <a:xfrm>
            <a:off x="3168891" y="1061987"/>
            <a:ext cx="756160" cy="670236"/>
            <a:chOff x="977815" y="1877701"/>
            <a:chExt cx="756160" cy="670236"/>
          </a:xfrm>
        </p:grpSpPr>
        <p:grpSp>
          <p:nvGrpSpPr>
            <p:cNvPr id="224" name="Grupp 223">
              <a:extLst>
                <a:ext uri="{FF2B5EF4-FFF2-40B4-BE49-F238E27FC236}">
                  <a16:creationId xmlns:a16="http://schemas.microsoft.com/office/drawing/2014/main" id="{AA3D3D09-AF0A-6247-9669-AF31EA8745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77815" y="1877701"/>
              <a:ext cx="476412" cy="670236"/>
              <a:chOff x="3981002" y="1847737"/>
              <a:chExt cx="477303" cy="670424"/>
            </a:xfrm>
          </p:grpSpPr>
          <p:sp>
            <p:nvSpPr>
              <p:cNvPr id="226" name="textruta 46">
                <a:extLst>
                  <a:ext uri="{FF2B5EF4-FFF2-40B4-BE49-F238E27FC236}">
                    <a16:creationId xmlns:a16="http://schemas.microsoft.com/office/drawing/2014/main" id="{8E0F42BA-83D2-3B46-89B3-2CE541056C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1002" y="1847737"/>
                <a:ext cx="477303" cy="3694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7,5</a:t>
                </a:r>
              </a:p>
            </p:txBody>
          </p:sp>
          <p:sp>
            <p:nvSpPr>
              <p:cNvPr id="227" name="textruta 47">
                <a:extLst>
                  <a:ext uri="{FF2B5EF4-FFF2-40B4-BE49-F238E27FC236}">
                    <a16:creationId xmlns:a16="http://schemas.microsoft.com/office/drawing/2014/main" id="{F0AF5EFA-48E5-5341-9FB0-CD70BA084F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81452" y="2148829"/>
                <a:ext cx="41865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10</a:t>
                </a:r>
              </a:p>
            </p:txBody>
          </p:sp>
          <p:cxnSp>
            <p:nvCxnSpPr>
              <p:cNvPr id="228" name="Rak 227">
                <a:extLst>
                  <a:ext uri="{FF2B5EF4-FFF2-40B4-BE49-F238E27FC236}">
                    <a16:creationId xmlns:a16="http://schemas.microsoft.com/office/drawing/2014/main" id="{9CED5823-609B-A94A-BFEB-FA8572FFA7A4}"/>
                  </a:ext>
                </a:extLst>
              </p:cNvPr>
              <p:cNvCxnSpPr/>
              <p:nvPr/>
            </p:nvCxnSpPr>
            <p:spPr>
              <a:xfrm>
                <a:off x="3981084" y="2203748"/>
                <a:ext cx="47714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5" name="textruta 224">
              <a:extLst>
                <a:ext uri="{FF2B5EF4-FFF2-40B4-BE49-F238E27FC236}">
                  <a16:creationId xmlns:a16="http://schemas.microsoft.com/office/drawing/2014/main" id="{470B69B6-E814-2A42-A931-00AA8BE43922}"/>
                </a:ext>
              </a:extLst>
            </p:cNvPr>
            <p:cNvSpPr txBox="1"/>
            <p:nvPr/>
          </p:nvSpPr>
          <p:spPr>
            <a:xfrm>
              <a:off x="1419117" y="2048947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230" name="textruta 229">
            <a:extLst>
              <a:ext uri="{FF2B5EF4-FFF2-40B4-BE49-F238E27FC236}">
                <a16:creationId xmlns:a16="http://schemas.microsoft.com/office/drawing/2014/main" id="{4F684769-CEC5-5141-B8C6-9B6F1181C9C1}"/>
              </a:ext>
            </a:extLst>
          </p:cNvPr>
          <p:cNvSpPr txBox="1"/>
          <p:nvPr/>
        </p:nvSpPr>
        <p:spPr>
          <a:xfrm>
            <a:off x="7178000" y="147505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cxnSp>
        <p:nvCxnSpPr>
          <p:cNvPr id="231" name="Rak 230">
            <a:extLst>
              <a:ext uri="{FF2B5EF4-FFF2-40B4-BE49-F238E27FC236}">
                <a16:creationId xmlns:a16="http://schemas.microsoft.com/office/drawing/2014/main" id="{25CA9493-BE85-F242-BF75-C6C619523E0C}"/>
              </a:ext>
            </a:extLst>
          </p:cNvPr>
          <p:cNvCxnSpPr/>
          <p:nvPr/>
        </p:nvCxnSpPr>
        <p:spPr>
          <a:xfrm flipH="1">
            <a:off x="7466062" y="1793033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2" name="Rektangel 231">
            <a:extLst>
              <a:ext uri="{FF2B5EF4-FFF2-40B4-BE49-F238E27FC236}">
                <a16:creationId xmlns:a16="http://schemas.microsoft.com/office/drawing/2014/main" id="{085DF473-7581-0C4E-8EE4-69771817D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3020" y="1902081"/>
            <a:ext cx="877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s-IS" dirty="0"/>
              <a:t>0,231</a:t>
            </a:r>
            <a:endParaRPr lang="sv-SE" dirty="0"/>
          </a:p>
        </p:txBody>
      </p:sp>
      <p:grpSp>
        <p:nvGrpSpPr>
          <p:cNvPr id="233" name="Grupp 232">
            <a:extLst>
              <a:ext uri="{FF2B5EF4-FFF2-40B4-BE49-F238E27FC236}">
                <a16:creationId xmlns:a16="http://schemas.microsoft.com/office/drawing/2014/main" id="{22B0BE06-5984-2A4C-AD4E-2246F03B9A3C}"/>
              </a:ext>
            </a:extLst>
          </p:cNvPr>
          <p:cNvGrpSpPr/>
          <p:nvPr/>
        </p:nvGrpSpPr>
        <p:grpSpPr>
          <a:xfrm>
            <a:off x="3096301" y="1757381"/>
            <a:ext cx="818944" cy="664743"/>
            <a:chOff x="915031" y="1904247"/>
            <a:chExt cx="818944" cy="664743"/>
          </a:xfrm>
        </p:grpSpPr>
        <p:grpSp>
          <p:nvGrpSpPr>
            <p:cNvPr id="234" name="Grupp 233">
              <a:extLst>
                <a:ext uri="{FF2B5EF4-FFF2-40B4-BE49-F238E27FC236}">
                  <a16:creationId xmlns:a16="http://schemas.microsoft.com/office/drawing/2014/main" id="{FB6CAEAF-AAD7-4044-B26A-5656D53ECE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5031" y="1904247"/>
              <a:ext cx="593432" cy="664743"/>
              <a:chOff x="3918102" y="1874292"/>
              <a:chExt cx="594542" cy="664930"/>
            </a:xfrm>
          </p:grpSpPr>
          <p:sp>
            <p:nvSpPr>
              <p:cNvPr id="236" name="textruta 46">
                <a:extLst>
                  <a:ext uri="{FF2B5EF4-FFF2-40B4-BE49-F238E27FC236}">
                    <a16:creationId xmlns:a16="http://schemas.microsoft.com/office/drawing/2014/main" id="{3718B6DF-666D-2B48-B152-7F6BED2C67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18102" y="1874292"/>
                <a:ext cx="594542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23,1</a:t>
                </a:r>
              </a:p>
            </p:txBody>
          </p:sp>
          <p:sp>
            <p:nvSpPr>
              <p:cNvPr id="237" name="textruta 47">
                <a:extLst>
                  <a:ext uri="{FF2B5EF4-FFF2-40B4-BE49-F238E27FC236}">
                    <a16:creationId xmlns:a16="http://schemas.microsoft.com/office/drawing/2014/main" id="{83EF39F8-45EA-5F4B-9A1E-66C2E7091D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1497" y="2169786"/>
                <a:ext cx="536726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100</a:t>
                </a:r>
              </a:p>
            </p:txBody>
          </p:sp>
          <p:cxnSp>
            <p:nvCxnSpPr>
              <p:cNvPr id="238" name="Rak 237">
                <a:extLst>
                  <a:ext uri="{FF2B5EF4-FFF2-40B4-BE49-F238E27FC236}">
                    <a16:creationId xmlns:a16="http://schemas.microsoft.com/office/drawing/2014/main" id="{0C0EA245-9873-1745-A068-D4C0A89A4670}"/>
                  </a:ext>
                </a:extLst>
              </p:cNvPr>
              <p:cNvCxnSpPr/>
              <p:nvPr/>
            </p:nvCxnSpPr>
            <p:spPr>
              <a:xfrm>
                <a:off x="3981084" y="2203748"/>
                <a:ext cx="47714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5" name="textruta 234">
              <a:extLst>
                <a:ext uri="{FF2B5EF4-FFF2-40B4-BE49-F238E27FC236}">
                  <a16:creationId xmlns:a16="http://schemas.microsoft.com/office/drawing/2014/main" id="{E171832D-3588-3E41-8AE7-FA13B637B4B6}"/>
                </a:ext>
              </a:extLst>
            </p:cNvPr>
            <p:cNvSpPr txBox="1"/>
            <p:nvPr/>
          </p:nvSpPr>
          <p:spPr>
            <a:xfrm>
              <a:off x="1419117" y="2048947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239" name="textruta 238">
            <a:extLst>
              <a:ext uri="{FF2B5EF4-FFF2-40B4-BE49-F238E27FC236}">
                <a16:creationId xmlns:a16="http://schemas.microsoft.com/office/drawing/2014/main" id="{65B2702D-E232-1C42-9D2F-7747BB53A0B2}"/>
              </a:ext>
            </a:extLst>
          </p:cNvPr>
          <p:cNvSpPr txBox="1"/>
          <p:nvPr/>
        </p:nvSpPr>
        <p:spPr>
          <a:xfrm>
            <a:off x="7164412" y="222298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cxnSp>
        <p:nvCxnSpPr>
          <p:cNvPr id="240" name="Rak 239">
            <a:extLst>
              <a:ext uri="{FF2B5EF4-FFF2-40B4-BE49-F238E27FC236}">
                <a16:creationId xmlns:a16="http://schemas.microsoft.com/office/drawing/2014/main" id="{DDCA5574-1012-C44A-B60D-31B92D46DDA1}"/>
              </a:ext>
            </a:extLst>
          </p:cNvPr>
          <p:cNvCxnSpPr/>
          <p:nvPr/>
        </p:nvCxnSpPr>
        <p:spPr>
          <a:xfrm flipH="1">
            <a:off x="7452474" y="2540957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1" name="Rektangel 240">
            <a:extLst>
              <a:ext uri="{FF2B5EF4-FFF2-40B4-BE49-F238E27FC236}">
                <a16:creationId xmlns:a16="http://schemas.microsoft.com/office/drawing/2014/main" id="{320460B8-32C2-9840-95C0-5D414D5BE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3020" y="2701371"/>
            <a:ext cx="877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s-IS" dirty="0"/>
              <a:t>6,4</a:t>
            </a:r>
            <a:endParaRPr lang="sv-SE" dirty="0"/>
          </a:p>
        </p:txBody>
      </p:sp>
      <p:grpSp>
        <p:nvGrpSpPr>
          <p:cNvPr id="242" name="Grupp 241">
            <a:extLst>
              <a:ext uri="{FF2B5EF4-FFF2-40B4-BE49-F238E27FC236}">
                <a16:creationId xmlns:a16="http://schemas.microsoft.com/office/drawing/2014/main" id="{8A55F364-E6DE-6242-A52B-6B698334036E}"/>
              </a:ext>
            </a:extLst>
          </p:cNvPr>
          <p:cNvGrpSpPr/>
          <p:nvPr/>
        </p:nvGrpSpPr>
        <p:grpSpPr>
          <a:xfrm>
            <a:off x="3200342" y="2578991"/>
            <a:ext cx="714903" cy="608693"/>
            <a:chOff x="1019072" y="1926567"/>
            <a:chExt cx="714903" cy="608693"/>
          </a:xfrm>
        </p:grpSpPr>
        <p:grpSp>
          <p:nvGrpSpPr>
            <p:cNvPr id="243" name="Grupp 242">
              <a:extLst>
                <a:ext uri="{FF2B5EF4-FFF2-40B4-BE49-F238E27FC236}">
                  <a16:creationId xmlns:a16="http://schemas.microsoft.com/office/drawing/2014/main" id="{9BFEB0AA-6650-B547-A1A9-27274AEEF4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9072" y="1926567"/>
              <a:ext cx="426886" cy="608693"/>
              <a:chOff x="4022342" y="1896617"/>
              <a:chExt cx="427685" cy="608864"/>
            </a:xfrm>
          </p:grpSpPr>
          <p:sp>
            <p:nvSpPr>
              <p:cNvPr id="245" name="textruta 46">
                <a:extLst>
                  <a:ext uri="{FF2B5EF4-FFF2-40B4-BE49-F238E27FC236}">
                    <a16:creationId xmlns:a16="http://schemas.microsoft.com/office/drawing/2014/main" id="{98F763F2-E4A8-4F4F-943C-AB06C6CEDF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30540" y="1896617"/>
                <a:ext cx="419487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64</a:t>
                </a:r>
              </a:p>
            </p:txBody>
          </p:sp>
          <p:sp>
            <p:nvSpPr>
              <p:cNvPr id="246" name="textruta 47">
                <a:extLst>
                  <a:ext uri="{FF2B5EF4-FFF2-40B4-BE49-F238E27FC236}">
                    <a16:creationId xmlns:a16="http://schemas.microsoft.com/office/drawing/2014/main" id="{239FE429-FEF2-3E42-9674-7C90AD8CDD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22342" y="2136045"/>
                <a:ext cx="419487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10</a:t>
                </a:r>
              </a:p>
            </p:txBody>
          </p:sp>
          <p:cxnSp>
            <p:nvCxnSpPr>
              <p:cNvPr id="247" name="Rak 246">
                <a:extLst>
                  <a:ext uri="{FF2B5EF4-FFF2-40B4-BE49-F238E27FC236}">
                    <a16:creationId xmlns:a16="http://schemas.microsoft.com/office/drawing/2014/main" id="{99250846-F368-1740-97F7-8108E815B31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53385" y="2203749"/>
                <a:ext cx="373798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4" name="textruta 243">
              <a:extLst>
                <a:ext uri="{FF2B5EF4-FFF2-40B4-BE49-F238E27FC236}">
                  <a16:creationId xmlns:a16="http://schemas.microsoft.com/office/drawing/2014/main" id="{A10CB467-05E7-B64F-B4D9-8BEAE71410BD}"/>
                </a:ext>
              </a:extLst>
            </p:cNvPr>
            <p:cNvSpPr txBox="1"/>
            <p:nvPr/>
          </p:nvSpPr>
          <p:spPr>
            <a:xfrm>
              <a:off x="1419117" y="2048947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248" name="textruta 247">
            <a:extLst>
              <a:ext uri="{FF2B5EF4-FFF2-40B4-BE49-F238E27FC236}">
                <a16:creationId xmlns:a16="http://schemas.microsoft.com/office/drawing/2014/main" id="{22E57BB8-4277-E44A-905D-83BA2D82EFFC}"/>
              </a:ext>
            </a:extLst>
          </p:cNvPr>
          <p:cNvSpPr txBox="1"/>
          <p:nvPr/>
        </p:nvSpPr>
        <p:spPr>
          <a:xfrm>
            <a:off x="7567204" y="258282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249" name="Rektangel 248">
            <a:extLst>
              <a:ext uri="{FF2B5EF4-FFF2-40B4-BE49-F238E27FC236}">
                <a16:creationId xmlns:a16="http://schemas.microsoft.com/office/drawing/2014/main" id="{5B83C704-D525-5C46-8CCC-5682261E4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4367" y="3476436"/>
            <a:ext cx="877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s-IS" dirty="0"/>
              <a:t>0,291</a:t>
            </a:r>
            <a:endParaRPr lang="sv-SE" dirty="0"/>
          </a:p>
        </p:txBody>
      </p:sp>
      <p:grpSp>
        <p:nvGrpSpPr>
          <p:cNvPr id="250" name="Grupp 249">
            <a:extLst>
              <a:ext uri="{FF2B5EF4-FFF2-40B4-BE49-F238E27FC236}">
                <a16:creationId xmlns:a16="http://schemas.microsoft.com/office/drawing/2014/main" id="{BC94848C-6D12-D544-93FA-63219157548A}"/>
              </a:ext>
            </a:extLst>
          </p:cNvPr>
          <p:cNvGrpSpPr/>
          <p:nvPr/>
        </p:nvGrpSpPr>
        <p:grpSpPr>
          <a:xfrm>
            <a:off x="3008102" y="3331551"/>
            <a:ext cx="918490" cy="674461"/>
            <a:chOff x="815485" y="1904062"/>
            <a:chExt cx="918490" cy="674461"/>
          </a:xfrm>
        </p:grpSpPr>
        <p:grpSp>
          <p:nvGrpSpPr>
            <p:cNvPr id="251" name="Grupp 250">
              <a:extLst>
                <a:ext uri="{FF2B5EF4-FFF2-40B4-BE49-F238E27FC236}">
                  <a16:creationId xmlns:a16="http://schemas.microsoft.com/office/drawing/2014/main" id="{6A305E9A-FAEA-8E43-B662-2912B82CEC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5485" y="1904062"/>
              <a:ext cx="705736" cy="674461"/>
              <a:chOff x="3818370" y="1874108"/>
              <a:chExt cx="707056" cy="674651"/>
            </a:xfrm>
          </p:grpSpPr>
          <p:sp>
            <p:nvSpPr>
              <p:cNvPr id="253" name="textruta 46">
                <a:extLst>
                  <a:ext uri="{FF2B5EF4-FFF2-40B4-BE49-F238E27FC236}">
                    <a16:creationId xmlns:a16="http://schemas.microsoft.com/office/drawing/2014/main" id="{3A2C53E3-A98F-F743-A986-7DBA637351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5886" y="1874108"/>
                <a:ext cx="536726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291</a:t>
                </a:r>
              </a:p>
            </p:txBody>
          </p:sp>
          <p:sp>
            <p:nvSpPr>
              <p:cNvPr id="254" name="textruta 47">
                <a:extLst>
                  <a:ext uri="{FF2B5EF4-FFF2-40B4-BE49-F238E27FC236}">
                    <a16:creationId xmlns:a16="http://schemas.microsoft.com/office/drawing/2014/main" id="{92B1968A-6762-D348-9B70-771BB6D2F2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18370" y="2179323"/>
                <a:ext cx="707056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1 000</a:t>
                </a:r>
              </a:p>
            </p:txBody>
          </p:sp>
          <p:cxnSp>
            <p:nvCxnSpPr>
              <p:cNvPr id="255" name="Rak 254">
                <a:extLst>
                  <a:ext uri="{FF2B5EF4-FFF2-40B4-BE49-F238E27FC236}">
                    <a16:creationId xmlns:a16="http://schemas.microsoft.com/office/drawing/2014/main" id="{0A41BF1D-FF3B-BB42-B627-C45D22A3321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71080" y="2203748"/>
                <a:ext cx="587144" cy="3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2" name="textruta 251">
              <a:extLst>
                <a:ext uri="{FF2B5EF4-FFF2-40B4-BE49-F238E27FC236}">
                  <a16:creationId xmlns:a16="http://schemas.microsoft.com/office/drawing/2014/main" id="{8ECD1AB5-E8B7-124B-80E6-F65DA9D43BED}"/>
                </a:ext>
              </a:extLst>
            </p:cNvPr>
            <p:cNvSpPr txBox="1"/>
            <p:nvPr/>
          </p:nvSpPr>
          <p:spPr>
            <a:xfrm>
              <a:off x="1419117" y="2048947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256" name="textruta 255">
            <a:extLst>
              <a:ext uri="{FF2B5EF4-FFF2-40B4-BE49-F238E27FC236}">
                <a16:creationId xmlns:a16="http://schemas.microsoft.com/office/drawing/2014/main" id="{F5A29125-F23F-F24D-A5B9-8910A7E71ACF}"/>
              </a:ext>
            </a:extLst>
          </p:cNvPr>
          <p:cNvSpPr txBox="1"/>
          <p:nvPr/>
        </p:nvSpPr>
        <p:spPr>
          <a:xfrm>
            <a:off x="7533293" y="3330541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258" name="textruta 257">
            <a:extLst>
              <a:ext uri="{FF2B5EF4-FFF2-40B4-BE49-F238E27FC236}">
                <a16:creationId xmlns:a16="http://schemas.microsoft.com/office/drawing/2014/main" id="{844D8214-1CD0-B04D-8669-6877EBE6693F}"/>
              </a:ext>
            </a:extLst>
          </p:cNvPr>
          <p:cNvSpPr txBox="1"/>
          <p:nvPr/>
        </p:nvSpPr>
        <p:spPr>
          <a:xfrm>
            <a:off x="7168518" y="3695042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cxnSp>
        <p:nvCxnSpPr>
          <p:cNvPr id="259" name="Rak 258">
            <a:extLst>
              <a:ext uri="{FF2B5EF4-FFF2-40B4-BE49-F238E27FC236}">
                <a16:creationId xmlns:a16="http://schemas.microsoft.com/office/drawing/2014/main" id="{7FF669DA-8F1D-D44E-95DF-9E292EC68B79}"/>
              </a:ext>
            </a:extLst>
          </p:cNvPr>
          <p:cNvCxnSpPr/>
          <p:nvPr/>
        </p:nvCxnSpPr>
        <p:spPr>
          <a:xfrm flipH="1">
            <a:off x="7456580" y="4013018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0" name="Rektangel 259">
            <a:extLst>
              <a:ext uri="{FF2B5EF4-FFF2-40B4-BE49-F238E27FC236}">
                <a16:creationId xmlns:a16="http://schemas.microsoft.com/office/drawing/2014/main" id="{8605F347-2A79-7146-B7B4-D9C7B366D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7550" y="4263402"/>
            <a:ext cx="877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s-IS" dirty="0"/>
              <a:t>0,087</a:t>
            </a:r>
            <a:endParaRPr lang="sv-SE" dirty="0"/>
          </a:p>
        </p:txBody>
      </p:sp>
      <p:grpSp>
        <p:nvGrpSpPr>
          <p:cNvPr id="261" name="Grupp 260">
            <a:extLst>
              <a:ext uri="{FF2B5EF4-FFF2-40B4-BE49-F238E27FC236}">
                <a16:creationId xmlns:a16="http://schemas.microsoft.com/office/drawing/2014/main" id="{3C655A3F-DD4E-8D42-B8AD-5A8971576679}"/>
              </a:ext>
            </a:extLst>
          </p:cNvPr>
          <p:cNvGrpSpPr/>
          <p:nvPr/>
        </p:nvGrpSpPr>
        <p:grpSpPr>
          <a:xfrm>
            <a:off x="3098676" y="4118517"/>
            <a:ext cx="851099" cy="664257"/>
            <a:chOff x="882876" y="1904062"/>
            <a:chExt cx="851099" cy="664257"/>
          </a:xfrm>
        </p:grpSpPr>
        <p:grpSp>
          <p:nvGrpSpPr>
            <p:cNvPr id="262" name="Grupp 261">
              <a:extLst>
                <a:ext uri="{FF2B5EF4-FFF2-40B4-BE49-F238E27FC236}">
                  <a16:creationId xmlns:a16="http://schemas.microsoft.com/office/drawing/2014/main" id="{3B5F59F3-18BA-AD43-AAD7-B5AFDAF74F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876" y="1904062"/>
              <a:ext cx="593432" cy="664257"/>
              <a:chOff x="3885886" y="1874108"/>
              <a:chExt cx="594542" cy="664444"/>
            </a:xfrm>
          </p:grpSpPr>
          <p:sp>
            <p:nvSpPr>
              <p:cNvPr id="264" name="textruta 46">
                <a:extLst>
                  <a:ext uri="{FF2B5EF4-FFF2-40B4-BE49-F238E27FC236}">
                    <a16:creationId xmlns:a16="http://schemas.microsoft.com/office/drawing/2014/main" id="{1F929A4B-B50C-7B48-801A-C0641F5145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85886" y="1874108"/>
                <a:ext cx="594542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0,87</a:t>
                </a:r>
              </a:p>
            </p:txBody>
          </p:sp>
          <p:sp>
            <p:nvSpPr>
              <p:cNvPr id="265" name="textruta 47">
                <a:extLst>
                  <a:ext uri="{FF2B5EF4-FFF2-40B4-BE49-F238E27FC236}">
                    <a16:creationId xmlns:a16="http://schemas.microsoft.com/office/drawing/2014/main" id="{917031C1-6E61-6D46-9AF6-671B24ABE9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52146" y="2169116"/>
                <a:ext cx="432939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10</a:t>
                </a:r>
              </a:p>
            </p:txBody>
          </p:sp>
          <p:cxnSp>
            <p:nvCxnSpPr>
              <p:cNvPr id="266" name="Rak 265">
                <a:extLst>
                  <a:ext uri="{FF2B5EF4-FFF2-40B4-BE49-F238E27FC236}">
                    <a16:creationId xmlns:a16="http://schemas.microsoft.com/office/drawing/2014/main" id="{9BF344AB-E8F5-6940-B52D-8D347E6C23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20105" y="2209914"/>
                <a:ext cx="501988" cy="1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3" name="textruta 262">
              <a:extLst>
                <a:ext uri="{FF2B5EF4-FFF2-40B4-BE49-F238E27FC236}">
                  <a16:creationId xmlns:a16="http://schemas.microsoft.com/office/drawing/2014/main" id="{3FC4E0FD-6A29-E04E-A74E-E4E0448D24F2}"/>
                </a:ext>
              </a:extLst>
            </p:cNvPr>
            <p:cNvSpPr txBox="1"/>
            <p:nvPr/>
          </p:nvSpPr>
          <p:spPr>
            <a:xfrm>
              <a:off x="1419117" y="2048947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267" name="textruta 266">
            <a:extLst>
              <a:ext uri="{FF2B5EF4-FFF2-40B4-BE49-F238E27FC236}">
                <a16:creationId xmlns:a16="http://schemas.microsoft.com/office/drawing/2014/main" id="{B2E97B32-9103-AD4F-8D41-695A21F58263}"/>
              </a:ext>
            </a:extLst>
          </p:cNvPr>
          <p:cNvSpPr txBox="1"/>
          <p:nvPr/>
        </p:nvSpPr>
        <p:spPr>
          <a:xfrm>
            <a:off x="7184064" y="4434059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cxnSp>
        <p:nvCxnSpPr>
          <p:cNvPr id="268" name="Rak 267">
            <a:extLst>
              <a:ext uri="{FF2B5EF4-FFF2-40B4-BE49-F238E27FC236}">
                <a16:creationId xmlns:a16="http://schemas.microsoft.com/office/drawing/2014/main" id="{7EC2D5C5-293E-5946-91C9-735386B7D5DC}"/>
              </a:ext>
            </a:extLst>
          </p:cNvPr>
          <p:cNvCxnSpPr/>
          <p:nvPr/>
        </p:nvCxnSpPr>
        <p:spPr>
          <a:xfrm flipH="1">
            <a:off x="7472126" y="4752035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9" name="Rektangel 268">
            <a:extLst>
              <a:ext uri="{FF2B5EF4-FFF2-40B4-BE49-F238E27FC236}">
                <a16:creationId xmlns:a16="http://schemas.microsoft.com/office/drawing/2014/main" id="{11C6C2E3-10D0-E448-9E09-0F6BA1059F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885" y="4979891"/>
            <a:ext cx="8772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is-IS" dirty="0"/>
              <a:t>0,004</a:t>
            </a:r>
            <a:endParaRPr lang="sv-SE" dirty="0"/>
          </a:p>
        </p:txBody>
      </p:sp>
      <p:grpSp>
        <p:nvGrpSpPr>
          <p:cNvPr id="270" name="Grupp 269">
            <a:extLst>
              <a:ext uri="{FF2B5EF4-FFF2-40B4-BE49-F238E27FC236}">
                <a16:creationId xmlns:a16="http://schemas.microsoft.com/office/drawing/2014/main" id="{F94DAD3E-4587-3343-AE12-C5644C0115D3}"/>
              </a:ext>
            </a:extLst>
          </p:cNvPr>
          <p:cNvGrpSpPr/>
          <p:nvPr/>
        </p:nvGrpSpPr>
        <p:grpSpPr>
          <a:xfrm>
            <a:off x="3061630" y="4845210"/>
            <a:ext cx="903480" cy="671617"/>
            <a:chOff x="830495" y="1914266"/>
            <a:chExt cx="903480" cy="671617"/>
          </a:xfrm>
        </p:grpSpPr>
        <p:grpSp>
          <p:nvGrpSpPr>
            <p:cNvPr id="271" name="Grupp 270">
              <a:extLst>
                <a:ext uri="{FF2B5EF4-FFF2-40B4-BE49-F238E27FC236}">
                  <a16:creationId xmlns:a16="http://schemas.microsoft.com/office/drawing/2014/main" id="{221E3D69-9D27-D44B-9507-9FB1E80509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0495" y="1914266"/>
              <a:ext cx="710044" cy="671617"/>
              <a:chOff x="3833407" y="1884315"/>
              <a:chExt cx="711372" cy="671806"/>
            </a:xfrm>
          </p:grpSpPr>
          <p:sp>
            <p:nvSpPr>
              <p:cNvPr id="273" name="textruta 46">
                <a:extLst>
                  <a:ext uri="{FF2B5EF4-FFF2-40B4-BE49-F238E27FC236}">
                    <a16:creationId xmlns:a16="http://schemas.microsoft.com/office/drawing/2014/main" id="{44A91D56-A270-9343-9560-E5B089FB2D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20569" y="1884315"/>
                <a:ext cx="302250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4</a:t>
                </a:r>
              </a:p>
            </p:txBody>
          </p:sp>
          <p:sp>
            <p:nvSpPr>
              <p:cNvPr id="274" name="textruta 47">
                <a:extLst>
                  <a:ext uri="{FF2B5EF4-FFF2-40B4-BE49-F238E27FC236}">
                    <a16:creationId xmlns:a16="http://schemas.microsoft.com/office/drawing/2014/main" id="{F19C4121-2E16-2049-8700-FD32F8BB9F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33407" y="2186685"/>
                <a:ext cx="711372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/>
                  <a:t>1 000</a:t>
                </a:r>
              </a:p>
            </p:txBody>
          </p:sp>
          <p:cxnSp>
            <p:nvCxnSpPr>
              <p:cNvPr id="275" name="Rak 274">
                <a:extLst>
                  <a:ext uri="{FF2B5EF4-FFF2-40B4-BE49-F238E27FC236}">
                    <a16:creationId xmlns:a16="http://schemas.microsoft.com/office/drawing/2014/main" id="{1F8E5B80-C8C5-6346-B5D6-ECB46224E88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871080" y="2203748"/>
                <a:ext cx="587144" cy="3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2" name="textruta 271">
              <a:extLst>
                <a:ext uri="{FF2B5EF4-FFF2-40B4-BE49-F238E27FC236}">
                  <a16:creationId xmlns:a16="http://schemas.microsoft.com/office/drawing/2014/main" id="{A376B977-9C0B-9849-8E5C-B0D465DF575B}"/>
                </a:ext>
              </a:extLst>
            </p:cNvPr>
            <p:cNvSpPr txBox="1"/>
            <p:nvPr/>
          </p:nvSpPr>
          <p:spPr>
            <a:xfrm>
              <a:off x="1419117" y="2048947"/>
              <a:ext cx="314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276" name="textruta 275">
            <a:extLst>
              <a:ext uri="{FF2B5EF4-FFF2-40B4-BE49-F238E27FC236}">
                <a16:creationId xmlns:a16="http://schemas.microsoft.com/office/drawing/2014/main" id="{8B567467-BE85-6945-8833-1323D6D16420}"/>
              </a:ext>
            </a:extLst>
          </p:cNvPr>
          <p:cNvSpPr txBox="1"/>
          <p:nvPr/>
        </p:nvSpPr>
        <p:spPr>
          <a:xfrm>
            <a:off x="7550490" y="4815698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277" name="textruta 276">
            <a:extLst>
              <a:ext uri="{FF2B5EF4-FFF2-40B4-BE49-F238E27FC236}">
                <a16:creationId xmlns:a16="http://schemas.microsoft.com/office/drawing/2014/main" id="{FC727736-4FFE-9A43-B686-81CB4815863D}"/>
              </a:ext>
            </a:extLst>
          </p:cNvPr>
          <p:cNvSpPr txBox="1"/>
          <p:nvPr/>
        </p:nvSpPr>
        <p:spPr>
          <a:xfrm>
            <a:off x="7175359" y="5157384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cxnSp>
        <p:nvCxnSpPr>
          <p:cNvPr id="278" name="Rak 277">
            <a:extLst>
              <a:ext uri="{FF2B5EF4-FFF2-40B4-BE49-F238E27FC236}">
                <a16:creationId xmlns:a16="http://schemas.microsoft.com/office/drawing/2014/main" id="{B089E036-DBBA-F34A-A9D4-B4456E3ACED2}"/>
              </a:ext>
            </a:extLst>
          </p:cNvPr>
          <p:cNvCxnSpPr/>
          <p:nvPr/>
        </p:nvCxnSpPr>
        <p:spPr>
          <a:xfrm flipH="1">
            <a:off x="7479683" y="5494501"/>
            <a:ext cx="58665" cy="79375"/>
          </a:xfrm>
          <a:prstGeom prst="line">
            <a:avLst/>
          </a:prstGeom>
          <a:ln w="28575" cmpd="sng">
            <a:solidFill>
              <a:srgbClr val="C0504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9" name="textruta 278">
            <a:extLst>
              <a:ext uri="{FF2B5EF4-FFF2-40B4-BE49-F238E27FC236}">
                <a16:creationId xmlns:a16="http://schemas.microsoft.com/office/drawing/2014/main" id="{F0901B5F-4722-DC47-9685-01CF3E5DD193}"/>
              </a:ext>
            </a:extLst>
          </p:cNvPr>
          <p:cNvSpPr txBox="1"/>
          <p:nvPr/>
        </p:nvSpPr>
        <p:spPr>
          <a:xfrm>
            <a:off x="7560029" y="5149707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  <p:sp>
        <p:nvSpPr>
          <p:cNvPr id="280" name="textruta 279">
            <a:extLst>
              <a:ext uri="{FF2B5EF4-FFF2-40B4-BE49-F238E27FC236}">
                <a16:creationId xmlns:a16="http://schemas.microsoft.com/office/drawing/2014/main" id="{E564644D-0F54-F84F-9BA3-E7AAD4CE0C8F}"/>
              </a:ext>
            </a:extLst>
          </p:cNvPr>
          <p:cNvSpPr txBox="1"/>
          <p:nvPr/>
        </p:nvSpPr>
        <p:spPr>
          <a:xfrm>
            <a:off x="7951040" y="5147495"/>
            <a:ext cx="262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76667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1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4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7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0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0" grpId="1"/>
      <p:bldP spid="42" grpId="0"/>
      <p:bldP spid="42" grpId="1"/>
      <p:bldP spid="94" grpId="0"/>
      <p:bldP spid="94" grpId="1"/>
      <p:bldP spid="132" grpId="0"/>
      <p:bldP spid="155" grpId="0"/>
      <p:bldP spid="155" grpId="1"/>
      <p:bldP spid="159" grpId="0"/>
      <p:bldP spid="160" grpId="0"/>
      <p:bldP spid="167" grpId="0"/>
      <p:bldP spid="167" grpId="1"/>
      <p:bldP spid="168" grpId="0"/>
      <p:bldP spid="168" grpId="1"/>
      <p:bldP spid="172" grpId="0"/>
      <p:bldP spid="172" grpId="1"/>
      <p:bldP spid="173" grpId="0"/>
      <p:bldP spid="174" grpId="0"/>
      <p:bldP spid="175" grpId="0"/>
      <p:bldP spid="178" grpId="0"/>
      <p:bldP spid="178" grpId="1"/>
      <p:bldP spid="179" grpId="0"/>
      <p:bldP spid="179" grpId="1"/>
      <p:bldP spid="180" grpId="0"/>
      <p:bldP spid="181" grpId="0"/>
      <p:bldP spid="186" grpId="0"/>
      <p:bldP spid="186" grpId="1"/>
      <p:bldP spid="187" grpId="0"/>
      <p:bldP spid="187" grpId="1"/>
      <p:bldP spid="188" grpId="0"/>
      <p:bldP spid="189" grpId="0"/>
      <p:bldP spid="190" grpId="0"/>
      <p:bldP spid="192" grpId="0"/>
      <p:bldP spid="192" grpId="1"/>
      <p:bldP spid="193" grpId="0"/>
      <p:bldP spid="193" grpId="1"/>
      <p:bldP spid="194" grpId="0"/>
      <p:bldP spid="195" grpId="0"/>
      <p:bldP spid="196" grpId="0"/>
      <p:bldP spid="204" grpId="0"/>
      <p:bldP spid="204" grpId="1"/>
      <p:bldP spid="208" grpId="0"/>
      <p:bldP spid="222" grpId="0"/>
      <p:bldP spid="230" grpId="0"/>
      <p:bldP spid="232" grpId="0"/>
      <p:bldP spid="239" grpId="0"/>
      <p:bldP spid="241" grpId="0"/>
      <p:bldP spid="248" grpId="0"/>
      <p:bldP spid="248" grpId="1"/>
      <p:bldP spid="249" grpId="0"/>
      <p:bldP spid="256" grpId="0"/>
      <p:bldP spid="256" grpId="1"/>
      <p:bldP spid="258" grpId="0"/>
      <p:bldP spid="260" grpId="0"/>
      <p:bldP spid="267" grpId="0"/>
      <p:bldP spid="269" grpId="0"/>
      <p:bldP spid="276" grpId="0"/>
      <p:bldP spid="276" grpId="1"/>
      <p:bldP spid="277" grpId="0"/>
      <p:bldP spid="279" grpId="0"/>
      <p:bldP spid="280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41693</TotalTime>
  <Words>574</Words>
  <Application>Microsoft Macintosh PowerPoint</Application>
  <PresentationFormat>Bildspel på skärmen (4:3)</PresentationFormat>
  <Paragraphs>172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Bradley Hand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334</cp:revision>
  <dcterms:created xsi:type="dcterms:W3CDTF">2017-04-10T07:17:33Z</dcterms:created>
  <dcterms:modified xsi:type="dcterms:W3CDTF">2021-07-18T07:39:19Z</dcterms:modified>
</cp:coreProperties>
</file>