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52" r:id="rId2"/>
    <p:sldId id="353" r:id="rId3"/>
    <p:sldId id="355" r:id="rId4"/>
    <p:sldId id="343" r:id="rId5"/>
    <p:sldId id="349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 autoAdjust="0"/>
    <p:restoredTop sz="99052" autoAdjust="0"/>
  </p:normalViewPr>
  <p:slideViewPr>
    <p:cSldViewPr snapToGrid="0" snapToObjects="1">
      <p:cViewPr varScale="1">
        <p:scale>
          <a:sx n="128" d="100"/>
          <a:sy n="128" d="100"/>
        </p:scale>
        <p:origin x="21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CD6D582-3333-4347-82F8-FA405F786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9" y="14221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/>
              <a:t>1.6</a:t>
            </a:r>
            <a:r>
              <a:rPr lang="sv-SE" sz="2400" b="1" dirty="0"/>
              <a:t>	        Multiplikation och division med tal i decimalform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CB5FCEA-78D4-9A4A-9307-73756982C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65" y="199561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E5621F40-4F93-E54D-A978-98042A5652EA}"/>
              </a:ext>
            </a:extLst>
          </p:cNvPr>
          <p:cNvSpPr/>
          <p:nvPr/>
        </p:nvSpPr>
        <p:spPr>
          <a:xfrm>
            <a:off x="5241346" y="1632922"/>
            <a:ext cx="1836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400 · 0,11 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53AB9CA-9050-9B42-AAA5-FC0D33911728}"/>
              </a:ext>
            </a:extLst>
          </p:cNvPr>
          <p:cNvSpPr/>
          <p:nvPr/>
        </p:nvSpPr>
        <p:spPr>
          <a:xfrm>
            <a:off x="788517" y="3290959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0  1 1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71AFD23-27BC-CA44-B6E9-3E1C4CF25F2F}"/>
              </a:ext>
            </a:extLst>
          </p:cNvPr>
          <p:cNvSpPr/>
          <p:nvPr/>
        </p:nvSpPr>
        <p:spPr>
          <a:xfrm>
            <a:off x="411512" y="3749973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·            </a:t>
            </a:r>
            <a:r>
              <a:rPr lang="sv-SE" sz="4000" dirty="0"/>
              <a:t>4 0 0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9A15D781-951C-C04D-83EC-BA0B6BE04A96}"/>
              </a:ext>
            </a:extLst>
          </p:cNvPr>
          <p:cNvCxnSpPr>
            <a:cxnSpLocks/>
          </p:cNvCxnSpPr>
          <p:nvPr/>
        </p:nvCxnSpPr>
        <p:spPr>
          <a:xfrm>
            <a:off x="453795" y="4373895"/>
            <a:ext cx="23081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FA30EA5B-F113-E441-B302-A3A96DA94A83}"/>
              </a:ext>
            </a:extLst>
          </p:cNvPr>
          <p:cNvSpPr/>
          <p:nvPr/>
        </p:nvSpPr>
        <p:spPr>
          <a:xfrm>
            <a:off x="2327896" y="2280884"/>
            <a:ext cx="4630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kan använda en uppställning där vi lämnar ”nollorna utanför” och sedan flyttar ner dem.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9252102-8067-CD4E-99DB-6E9E43A941F0}"/>
              </a:ext>
            </a:extLst>
          </p:cNvPr>
          <p:cNvSpPr/>
          <p:nvPr/>
        </p:nvSpPr>
        <p:spPr>
          <a:xfrm>
            <a:off x="3091531" y="3878525"/>
            <a:ext cx="5930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drar en hjälplinje vid nollorna och flyttar ner dem senare.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3541A16-E8BA-464E-BF1E-B9BD3BC5AEE1}"/>
              </a:ext>
            </a:extLst>
          </p:cNvPr>
          <p:cNvSpPr/>
          <p:nvPr/>
        </p:nvSpPr>
        <p:spPr>
          <a:xfrm>
            <a:off x="1607869" y="3357348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1315231-767B-924E-8142-F3A630DEA9F7}"/>
              </a:ext>
            </a:extLst>
          </p:cNvPr>
          <p:cNvSpPr/>
          <p:nvPr/>
        </p:nvSpPr>
        <p:spPr>
          <a:xfrm>
            <a:off x="2985226" y="4974940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BD69FB5-0D19-3844-8B0F-34A0E878CCFB}"/>
              </a:ext>
            </a:extLst>
          </p:cNvPr>
          <p:cNvSpPr/>
          <p:nvPr/>
        </p:nvSpPr>
        <p:spPr>
          <a:xfrm rot="19945505">
            <a:off x="1346027" y="3227761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2837992-AA79-A346-B77E-99500176B535}"/>
              </a:ext>
            </a:extLst>
          </p:cNvPr>
          <p:cNvSpPr/>
          <p:nvPr/>
        </p:nvSpPr>
        <p:spPr>
          <a:xfrm>
            <a:off x="1275471" y="429509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BF10E80D-120D-EF4E-88E9-59717F32B89A}"/>
              </a:ext>
            </a:extLst>
          </p:cNvPr>
          <p:cNvSpPr/>
          <p:nvPr/>
        </p:nvSpPr>
        <p:spPr>
          <a:xfrm>
            <a:off x="2343661" y="4281494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95736F3-1486-494F-B102-21E13E684E9D}"/>
              </a:ext>
            </a:extLst>
          </p:cNvPr>
          <p:cNvSpPr/>
          <p:nvPr/>
        </p:nvSpPr>
        <p:spPr>
          <a:xfrm>
            <a:off x="2176651" y="1724021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Låt oss se på multiplikationen: 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BDE8C991-FCA0-AC42-ADDA-B48166C6E173}"/>
              </a:ext>
            </a:extLst>
          </p:cNvPr>
          <p:cNvCxnSpPr>
            <a:cxnSpLocks/>
          </p:cNvCxnSpPr>
          <p:nvPr/>
        </p:nvCxnSpPr>
        <p:spPr>
          <a:xfrm flipV="1">
            <a:off x="1992749" y="3375947"/>
            <a:ext cx="0" cy="1216886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ktangel 19">
            <a:extLst>
              <a:ext uri="{FF2B5EF4-FFF2-40B4-BE49-F238E27FC236}">
                <a16:creationId xmlns:a16="http://schemas.microsoft.com/office/drawing/2014/main" id="{1165452E-ABEA-114D-9908-A84E54BAC1E5}"/>
              </a:ext>
            </a:extLst>
          </p:cNvPr>
          <p:cNvSpPr/>
          <p:nvPr/>
        </p:nvSpPr>
        <p:spPr>
          <a:xfrm>
            <a:off x="3048052" y="3200294"/>
            <a:ext cx="419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vi lämnar nollorna utanför så blir </a:t>
            </a:r>
            <a:r>
              <a:rPr lang="sv-SE" dirty="0">
                <a:solidFill>
                  <a:srgbClr val="C00000"/>
                </a:solidFill>
              </a:rPr>
              <a:t>0,11</a:t>
            </a:r>
            <a:r>
              <a:rPr lang="sv-SE" dirty="0"/>
              <a:t> det längsta talet och skrivs överst. 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48F79056-493B-6E49-B4C6-177EED4207A7}"/>
              </a:ext>
            </a:extLst>
          </p:cNvPr>
          <p:cNvSpPr/>
          <p:nvPr/>
        </p:nvSpPr>
        <p:spPr>
          <a:xfrm>
            <a:off x="1632745" y="429095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6147350-5555-244B-A434-9963028FB867}"/>
              </a:ext>
            </a:extLst>
          </p:cNvPr>
          <p:cNvSpPr/>
          <p:nvPr/>
        </p:nvSpPr>
        <p:spPr>
          <a:xfrm>
            <a:off x="3106465" y="4354893"/>
            <a:ext cx="4676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· 1 = 4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35F422B-827F-7043-B184-349867D7BC74}"/>
              </a:ext>
            </a:extLst>
          </p:cNvPr>
          <p:cNvSpPr/>
          <p:nvPr/>
        </p:nvSpPr>
        <p:spPr>
          <a:xfrm>
            <a:off x="3106465" y="4677608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· 1 = 4</a:t>
            </a:r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078B73C9-BF0E-E143-9711-6F8C6A337DD5}"/>
              </a:ext>
            </a:extLst>
          </p:cNvPr>
          <p:cNvSpPr/>
          <p:nvPr/>
        </p:nvSpPr>
        <p:spPr>
          <a:xfrm rot="18097368">
            <a:off x="1033687" y="3059294"/>
            <a:ext cx="602790" cy="160546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D89D73B8-6C0E-0742-AEFC-6A926D4A12EA}"/>
              </a:ext>
            </a:extLst>
          </p:cNvPr>
          <p:cNvSpPr/>
          <p:nvPr/>
        </p:nvSpPr>
        <p:spPr>
          <a:xfrm>
            <a:off x="3106465" y="5015796"/>
            <a:ext cx="1010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· 0 = 0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F41B2C0-1E95-6344-82CA-C7D8F3781E93}"/>
              </a:ext>
            </a:extLst>
          </p:cNvPr>
          <p:cNvSpPr/>
          <p:nvPr/>
        </p:nvSpPr>
        <p:spPr>
          <a:xfrm>
            <a:off x="4007737" y="5015796"/>
            <a:ext cx="4391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Den nollan behöver vi inte skriva ut.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8375948-6946-0940-A0DF-CBA9CCDB4D73}"/>
              </a:ext>
            </a:extLst>
          </p:cNvPr>
          <p:cNvSpPr/>
          <p:nvPr/>
        </p:nvSpPr>
        <p:spPr>
          <a:xfrm>
            <a:off x="1087749" y="328873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63C576B9-8032-A844-A08F-AD2F173DCB17}"/>
              </a:ext>
            </a:extLst>
          </p:cNvPr>
          <p:cNvSpPr/>
          <p:nvPr/>
        </p:nvSpPr>
        <p:spPr>
          <a:xfrm>
            <a:off x="1873838" y="427203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164206F-0DF6-1A4D-A6A9-A4B016683CFF}"/>
              </a:ext>
            </a:extLst>
          </p:cNvPr>
          <p:cNvSpPr/>
          <p:nvPr/>
        </p:nvSpPr>
        <p:spPr>
          <a:xfrm>
            <a:off x="3106465" y="5385128"/>
            <a:ext cx="4964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flyttar ner nollorna och sätter ut decimaltecken.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9A3BCB9-F14E-7749-8C17-AE676BB44382}"/>
              </a:ext>
            </a:extLst>
          </p:cNvPr>
          <p:cNvSpPr/>
          <p:nvPr/>
        </p:nvSpPr>
        <p:spPr>
          <a:xfrm>
            <a:off x="2424950" y="838581"/>
            <a:ext cx="4370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Multiplikation med tal som slutar på noll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277BA83F-9817-974B-B661-78C1B7DCCEC8}"/>
              </a:ext>
            </a:extLst>
          </p:cNvPr>
          <p:cNvSpPr/>
          <p:nvPr/>
        </p:nvSpPr>
        <p:spPr>
          <a:xfrm>
            <a:off x="5645" y="1212995"/>
            <a:ext cx="9339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multiplicera med tal som slutar på noll så finns det flera olika sätt att göra det på. 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CD06F4CA-CD45-2E40-AC10-610F9B912FFA}"/>
              </a:ext>
            </a:extLst>
          </p:cNvPr>
          <p:cNvSpPr/>
          <p:nvPr/>
        </p:nvSpPr>
        <p:spPr>
          <a:xfrm>
            <a:off x="1632745" y="2281004"/>
            <a:ext cx="4005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EBBFE9B0-E0F2-F64D-BD79-13B50FBC6980}"/>
              </a:ext>
            </a:extLst>
          </p:cNvPr>
          <p:cNvSpPr/>
          <p:nvPr/>
        </p:nvSpPr>
        <p:spPr>
          <a:xfrm>
            <a:off x="3093893" y="5806288"/>
            <a:ext cx="5530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ska vara lika många decimaler i svaret som det är totalt i faktorerna. I detta fall är det två decimaler totalt.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BF309157-5B93-1E46-9FF7-3D024E45CEE9}"/>
              </a:ext>
            </a:extLst>
          </p:cNvPr>
          <p:cNvSpPr/>
          <p:nvPr/>
        </p:nvSpPr>
        <p:spPr>
          <a:xfrm>
            <a:off x="2006667" y="4281494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537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 animBg="1"/>
      <p:bldP spid="11" grpId="1" animBg="1"/>
      <p:bldP spid="14" grpId="0" animBg="1"/>
      <p:bldP spid="14" grpId="1" animBg="1"/>
      <p:bldP spid="15" grpId="0"/>
      <p:bldP spid="17" grpId="0"/>
      <p:bldP spid="18" grpId="0"/>
      <p:bldP spid="20" grpId="0"/>
      <p:bldP spid="21" grpId="0"/>
      <p:bldP spid="22" grpId="0"/>
      <p:bldP spid="23" grpId="0"/>
      <p:bldP spid="26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 animBg="1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9E36198-31CE-034E-AF52-DFB3B9F5A4ED}"/>
              </a:ext>
            </a:extLst>
          </p:cNvPr>
          <p:cNvSpPr/>
          <p:nvPr/>
        </p:nvSpPr>
        <p:spPr>
          <a:xfrm>
            <a:off x="2256697" y="431764"/>
            <a:ext cx="4630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kan också använda huvudräkning så här: 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F401CC3-DFD9-664B-B4AE-85C073B8A570}"/>
              </a:ext>
            </a:extLst>
          </p:cNvPr>
          <p:cNvSpPr/>
          <p:nvPr/>
        </p:nvSpPr>
        <p:spPr>
          <a:xfrm>
            <a:off x="1561546" y="350604"/>
            <a:ext cx="4005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4B866C0-FDF4-214C-A715-13A6BADF9341}"/>
              </a:ext>
            </a:extLst>
          </p:cNvPr>
          <p:cNvSpPr/>
          <p:nvPr/>
        </p:nvSpPr>
        <p:spPr>
          <a:xfrm>
            <a:off x="2143549" y="1534545"/>
            <a:ext cx="1775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0,11 · 400 =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82EE51E-EE96-0B4B-B18C-FA8F4FEC0043}"/>
              </a:ext>
            </a:extLst>
          </p:cNvPr>
          <p:cNvSpPr/>
          <p:nvPr/>
        </p:nvSpPr>
        <p:spPr>
          <a:xfrm>
            <a:off x="3627567" y="1532405"/>
            <a:ext cx="998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0,11 ·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09FE90B-7D90-1843-B61D-D9CC53EAAF69}"/>
              </a:ext>
            </a:extLst>
          </p:cNvPr>
          <p:cNvSpPr/>
          <p:nvPr/>
        </p:nvSpPr>
        <p:spPr>
          <a:xfrm>
            <a:off x="4406975" y="1532405"/>
            <a:ext cx="1397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 · 100</a:t>
            </a:r>
            <a:r>
              <a:rPr lang="sv-SE" sz="2400" dirty="0"/>
              <a:t> =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3CF02F4-EAE0-7444-A67C-58D68541959D}"/>
              </a:ext>
            </a:extLst>
          </p:cNvPr>
          <p:cNvSpPr/>
          <p:nvPr/>
        </p:nvSpPr>
        <p:spPr>
          <a:xfrm>
            <a:off x="5492617" y="1536400"/>
            <a:ext cx="1841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0,44 · 100 =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026E341-5FC4-3043-A688-ABD29894BE8D}"/>
              </a:ext>
            </a:extLst>
          </p:cNvPr>
          <p:cNvGrpSpPr/>
          <p:nvPr/>
        </p:nvGrpSpPr>
        <p:grpSpPr>
          <a:xfrm>
            <a:off x="3756859" y="1325880"/>
            <a:ext cx="2005613" cy="961930"/>
            <a:chOff x="3716433" y="1224625"/>
            <a:chExt cx="2005613" cy="961930"/>
          </a:xfrm>
        </p:grpSpPr>
        <p:sp>
          <p:nvSpPr>
            <p:cNvPr id="7" name="Bågformad 6">
              <a:extLst>
                <a:ext uri="{FF2B5EF4-FFF2-40B4-BE49-F238E27FC236}">
                  <a16:creationId xmlns:a16="http://schemas.microsoft.com/office/drawing/2014/main" id="{6C2A56E9-0B59-7142-A0DC-6914328895AD}"/>
                </a:ext>
              </a:extLst>
            </p:cNvPr>
            <p:cNvSpPr/>
            <p:nvPr/>
          </p:nvSpPr>
          <p:spPr>
            <a:xfrm flipV="1">
              <a:off x="4096695" y="1224625"/>
              <a:ext cx="1625351" cy="961930"/>
            </a:xfrm>
            <a:prstGeom prst="circularArrow">
              <a:avLst>
                <a:gd name="adj1" fmla="val 1640"/>
                <a:gd name="adj2" fmla="val 668093"/>
                <a:gd name="adj3" fmla="val 20429907"/>
                <a:gd name="adj4" fmla="val 11402864"/>
                <a:gd name="adj5" fmla="val 378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400">
                <a:solidFill>
                  <a:schemeClr val="tx1"/>
                </a:solidFill>
              </a:endParaRP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B07DB8A2-E307-9141-B37C-6125A99A8C95}"/>
                </a:ext>
              </a:extLst>
            </p:cNvPr>
            <p:cNvCxnSpPr>
              <a:cxnSpLocks/>
            </p:cNvCxnSpPr>
            <p:nvPr/>
          </p:nvCxnSpPr>
          <p:spPr>
            <a:xfrm>
              <a:off x="3716433" y="1836574"/>
              <a:ext cx="89451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A799C18D-3794-9346-B22B-8D21F7E1F1A3}"/>
              </a:ext>
            </a:extLst>
          </p:cNvPr>
          <p:cNvSpPr/>
          <p:nvPr/>
        </p:nvSpPr>
        <p:spPr>
          <a:xfrm>
            <a:off x="7000451" y="1540395"/>
            <a:ext cx="1841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44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FB16B90-F788-0047-AE4C-C48E98340290}"/>
              </a:ext>
            </a:extLst>
          </p:cNvPr>
          <p:cNvSpPr/>
          <p:nvPr/>
        </p:nvSpPr>
        <p:spPr>
          <a:xfrm>
            <a:off x="2256697" y="3429000"/>
            <a:ext cx="5581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Tänk efter om svaret är rimligt. Du kan tänka så här: </a:t>
            </a:r>
          </a:p>
          <a:p>
            <a:endParaRPr lang="sv-SE" dirty="0"/>
          </a:p>
          <a:p>
            <a:r>
              <a:rPr lang="sv-SE" dirty="0"/>
              <a:t>		0,11 · 400 ≈ 0,1 · 400 = 40 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156254BD-1CD3-254D-842C-8E4ABAA95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65" y="199561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12" grpId="0"/>
      <p:bldP spid="1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8C0B350-7911-9E44-92AE-011104663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768" y="78301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3471CE2-1B49-D14F-B35B-EF6096DC2EC9}"/>
              </a:ext>
            </a:extLst>
          </p:cNvPr>
          <p:cNvSpPr/>
          <p:nvPr/>
        </p:nvSpPr>
        <p:spPr>
          <a:xfrm>
            <a:off x="2438635" y="232455"/>
            <a:ext cx="4370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Division med tal som slutar på noll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26856D2-F26F-9542-B512-5F43D6469CD9}"/>
              </a:ext>
            </a:extLst>
          </p:cNvPr>
          <p:cNvSpPr/>
          <p:nvPr/>
        </p:nvSpPr>
        <p:spPr>
          <a:xfrm>
            <a:off x="1224974" y="882809"/>
            <a:ext cx="6191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dividera med ett tal som slutar på en eller flera nollor kan man börja med att </a:t>
            </a:r>
            <a:r>
              <a:rPr lang="sv-SE" i="1" dirty="0"/>
              <a:t>förkorta </a:t>
            </a:r>
            <a:r>
              <a:rPr lang="sv-SE" dirty="0"/>
              <a:t>med 10, 100 eller 1 000.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64B2522-6C32-024A-8B72-49DABB644ABC}"/>
              </a:ext>
            </a:extLst>
          </p:cNvPr>
          <p:cNvSpPr/>
          <p:nvPr/>
        </p:nvSpPr>
        <p:spPr>
          <a:xfrm>
            <a:off x="1108241" y="1639000"/>
            <a:ext cx="6889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Att förkorta innebär att täljare och nämnare divideras med samma tal.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965D4D9-7C17-5848-A6CE-D829490AC62B}"/>
              </a:ext>
            </a:extLst>
          </p:cNvPr>
          <p:cNvSpPr/>
          <p:nvPr/>
        </p:nvSpPr>
        <p:spPr>
          <a:xfrm>
            <a:off x="3123440" y="2523470"/>
            <a:ext cx="16624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455 / 50  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8C1BDF54-7A56-5941-9936-5C1F9CF8465A}"/>
              </a:ext>
            </a:extLst>
          </p:cNvPr>
          <p:cNvSpPr/>
          <p:nvPr/>
        </p:nvSpPr>
        <p:spPr>
          <a:xfrm>
            <a:off x="2692754" y="2154138"/>
            <a:ext cx="2837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Låt oss se på divisionen: 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91BBD9C2-8178-AB4A-AA01-1FAB6E3DEB88}"/>
              </a:ext>
            </a:extLst>
          </p:cNvPr>
          <p:cNvGrpSpPr/>
          <p:nvPr/>
        </p:nvGrpSpPr>
        <p:grpSpPr>
          <a:xfrm>
            <a:off x="848435" y="4110193"/>
            <a:ext cx="1886112" cy="1233334"/>
            <a:chOff x="5314803" y="2638990"/>
            <a:chExt cx="1886112" cy="1233334"/>
          </a:xfrm>
        </p:grpSpPr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BE252054-0C56-8F45-9E7E-C27C97FDDC2C}"/>
                </a:ext>
              </a:extLst>
            </p:cNvPr>
            <p:cNvSpPr txBox="1"/>
            <p:nvPr/>
          </p:nvSpPr>
          <p:spPr>
            <a:xfrm>
              <a:off x="6761371" y="2877491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0" dirty="0"/>
                <a:t>=</a:t>
              </a:r>
            </a:p>
          </p:txBody>
        </p: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6E025290-F6DF-6C44-AD49-901C394CB104}"/>
                </a:ext>
              </a:extLst>
            </p:cNvPr>
            <p:cNvGrpSpPr/>
            <p:nvPr/>
          </p:nvGrpSpPr>
          <p:grpSpPr>
            <a:xfrm>
              <a:off x="5314803" y="2638990"/>
              <a:ext cx="1495006" cy="1233334"/>
              <a:chOff x="2804141" y="1590907"/>
              <a:chExt cx="1495006" cy="1233334"/>
            </a:xfrm>
          </p:grpSpPr>
          <p:sp>
            <p:nvSpPr>
              <p:cNvPr id="25" name="textruta 24">
                <a:extLst>
                  <a:ext uri="{FF2B5EF4-FFF2-40B4-BE49-F238E27FC236}">
                    <a16:creationId xmlns:a16="http://schemas.microsoft.com/office/drawing/2014/main" id="{998E9843-A50B-E147-8C4D-0F48973076D8}"/>
                  </a:ext>
                </a:extLst>
              </p:cNvPr>
              <p:cNvSpPr txBox="1"/>
              <p:nvPr/>
            </p:nvSpPr>
            <p:spPr>
              <a:xfrm>
                <a:off x="2804141" y="1590907"/>
                <a:ext cx="12601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4000" dirty="0"/>
                  <a:t>4 5 5</a:t>
                </a:r>
                <a:endParaRPr lang="sv-SE" sz="4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6D2F0CB8-6DE2-9841-B374-EFB116853225}"/>
                  </a:ext>
                </a:extLst>
              </p:cNvPr>
              <p:cNvSpPr txBox="1"/>
              <p:nvPr/>
            </p:nvSpPr>
            <p:spPr>
              <a:xfrm>
                <a:off x="3031499" y="2116355"/>
                <a:ext cx="81945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4000" dirty="0"/>
                  <a:t>5 0</a:t>
                </a:r>
                <a:endParaRPr lang="sv-SE" sz="4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7" name="Rak 26">
                <a:extLst>
                  <a:ext uri="{FF2B5EF4-FFF2-40B4-BE49-F238E27FC236}">
                    <a16:creationId xmlns:a16="http://schemas.microsoft.com/office/drawing/2014/main" id="{ABF4499C-A742-7949-BDD7-B46C73A0B9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0578" y="2222850"/>
                <a:ext cx="1408569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2D9854AE-08FC-1145-8896-EAD2593868B2}"/>
              </a:ext>
            </a:extLst>
          </p:cNvPr>
          <p:cNvSpPr/>
          <p:nvPr/>
        </p:nvSpPr>
        <p:spPr>
          <a:xfrm>
            <a:off x="1856553" y="4272315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/10</a:t>
            </a:r>
            <a:endParaRPr lang="sv-SE" sz="2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E7B00CB-A145-884F-BFD0-B9C2061B5187}"/>
              </a:ext>
            </a:extLst>
          </p:cNvPr>
          <p:cNvSpPr/>
          <p:nvPr/>
        </p:nvSpPr>
        <p:spPr>
          <a:xfrm>
            <a:off x="1803821" y="4754003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/10</a:t>
            </a:r>
            <a:endParaRPr lang="sv-SE" sz="2400" dirty="0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9A09AC41-0C37-914F-A0CC-810478483F87}"/>
              </a:ext>
            </a:extLst>
          </p:cNvPr>
          <p:cNvSpPr/>
          <p:nvPr/>
        </p:nvSpPr>
        <p:spPr>
          <a:xfrm>
            <a:off x="2786186" y="4075886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4 5</a:t>
            </a:r>
            <a:r>
              <a:rPr lang="sv-SE" sz="2400" dirty="0"/>
              <a:t> </a:t>
            </a:r>
            <a:r>
              <a:rPr lang="sv-SE" sz="4000" dirty="0"/>
              <a:t>,</a:t>
            </a:r>
            <a:r>
              <a:rPr lang="sv-SE" sz="2000" dirty="0"/>
              <a:t> </a:t>
            </a:r>
            <a:r>
              <a:rPr lang="sv-SE" sz="4000" dirty="0"/>
              <a:t>5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F356761B-91B0-5245-83C1-1C9B7FA0561C}"/>
              </a:ext>
            </a:extLst>
          </p:cNvPr>
          <p:cNvSpPr/>
          <p:nvPr/>
        </p:nvSpPr>
        <p:spPr>
          <a:xfrm>
            <a:off x="3278659" y="4671221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cxnSp>
        <p:nvCxnSpPr>
          <p:cNvPr id="45" name="Rak 44">
            <a:extLst>
              <a:ext uri="{FF2B5EF4-FFF2-40B4-BE49-F238E27FC236}">
                <a16:creationId xmlns:a16="http://schemas.microsoft.com/office/drawing/2014/main" id="{23F3E63F-0719-7B44-AC2B-F13031D8D5A0}"/>
              </a:ext>
            </a:extLst>
          </p:cNvPr>
          <p:cNvCxnSpPr>
            <a:cxnSpLocks/>
          </p:cNvCxnSpPr>
          <p:nvPr/>
        </p:nvCxnSpPr>
        <p:spPr>
          <a:xfrm>
            <a:off x="2700656" y="4758335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Ellips 45">
            <a:extLst>
              <a:ext uri="{FF2B5EF4-FFF2-40B4-BE49-F238E27FC236}">
                <a16:creationId xmlns:a16="http://schemas.microsoft.com/office/drawing/2014/main" id="{A0248BD3-BB74-D640-BF32-C2C90A816809}"/>
              </a:ext>
            </a:extLst>
          </p:cNvPr>
          <p:cNvSpPr/>
          <p:nvPr/>
        </p:nvSpPr>
        <p:spPr>
          <a:xfrm rot="19369173">
            <a:off x="2929894" y="4026004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5FC3565C-7BF3-E748-A2AE-8125C25CE057}"/>
              </a:ext>
            </a:extLst>
          </p:cNvPr>
          <p:cNvSpPr/>
          <p:nvPr/>
        </p:nvSpPr>
        <p:spPr>
          <a:xfrm>
            <a:off x="3233302" y="5343527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74A842DC-51CF-D043-989E-7B6DFD1C9CDC}"/>
              </a:ext>
            </a:extLst>
          </p:cNvPr>
          <p:cNvSpPr/>
          <p:nvPr/>
        </p:nvSpPr>
        <p:spPr>
          <a:xfrm>
            <a:off x="4612582" y="4380037"/>
            <a:ext cx="496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C1C7FC2E-C3F2-8D47-8905-D36B60B2C50A}"/>
              </a:ext>
            </a:extLst>
          </p:cNvPr>
          <p:cNvSpPr/>
          <p:nvPr/>
        </p:nvSpPr>
        <p:spPr>
          <a:xfrm>
            <a:off x="4217858" y="437035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4FC603AF-BE13-1242-99E3-526A61BE7C4E}"/>
              </a:ext>
            </a:extLst>
          </p:cNvPr>
          <p:cNvSpPr/>
          <p:nvPr/>
        </p:nvSpPr>
        <p:spPr>
          <a:xfrm>
            <a:off x="4922365" y="438003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9</a:t>
            </a:r>
          </a:p>
        </p:txBody>
      </p:sp>
      <p:sp>
        <p:nvSpPr>
          <p:cNvPr id="52" name="Frihandsfigur 51">
            <a:extLst>
              <a:ext uri="{FF2B5EF4-FFF2-40B4-BE49-F238E27FC236}">
                <a16:creationId xmlns:a16="http://schemas.microsoft.com/office/drawing/2014/main" id="{50D89597-F267-F04D-B807-0259E89A9CB7}"/>
              </a:ext>
            </a:extLst>
          </p:cNvPr>
          <p:cNvSpPr/>
          <p:nvPr/>
        </p:nvSpPr>
        <p:spPr>
          <a:xfrm rot="19766562">
            <a:off x="3028987" y="3844629"/>
            <a:ext cx="633165" cy="1476021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689A287F-1F1D-7940-8C67-A578BFDE9666}"/>
              </a:ext>
            </a:extLst>
          </p:cNvPr>
          <p:cNvSpPr/>
          <p:nvPr/>
        </p:nvSpPr>
        <p:spPr>
          <a:xfrm>
            <a:off x="5192920" y="438003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B32C3E66-DFB2-1A4D-BB6E-FB977FA662AC}"/>
              </a:ext>
            </a:extLst>
          </p:cNvPr>
          <p:cNvSpPr/>
          <p:nvPr/>
        </p:nvSpPr>
        <p:spPr>
          <a:xfrm>
            <a:off x="5362196" y="437035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1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AB7BF523-5ABD-D843-872E-272C38336F66}"/>
              </a:ext>
            </a:extLst>
          </p:cNvPr>
          <p:cNvSpPr/>
          <p:nvPr/>
        </p:nvSpPr>
        <p:spPr>
          <a:xfrm>
            <a:off x="1631198" y="5791914"/>
            <a:ext cx="4479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Kontrollera med överslagsräkning. 50 går lite mindre än 10 gånger i 455. Svaret är rimligt.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0AAF4F8F-A8C3-F14F-9553-590CBEA9BD9C}"/>
              </a:ext>
            </a:extLst>
          </p:cNvPr>
          <p:cNvSpPr/>
          <p:nvPr/>
        </p:nvSpPr>
        <p:spPr>
          <a:xfrm>
            <a:off x="2976879" y="3940423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4</a:t>
            </a:r>
          </a:p>
        </p:txBody>
      </p:sp>
      <p:sp>
        <p:nvSpPr>
          <p:cNvPr id="60" name="Ellips 59">
            <a:extLst>
              <a:ext uri="{FF2B5EF4-FFF2-40B4-BE49-F238E27FC236}">
                <a16:creationId xmlns:a16="http://schemas.microsoft.com/office/drawing/2014/main" id="{DB6A1C0D-A949-654A-8BA5-A1837B5D743D}"/>
              </a:ext>
            </a:extLst>
          </p:cNvPr>
          <p:cNvSpPr/>
          <p:nvPr/>
        </p:nvSpPr>
        <p:spPr>
          <a:xfrm rot="1777504">
            <a:off x="3511864" y="3944167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912B03A2-6CBA-CE42-A64C-AD6F01C97530}"/>
              </a:ext>
            </a:extLst>
          </p:cNvPr>
          <p:cNvSpPr/>
          <p:nvPr/>
        </p:nvSpPr>
        <p:spPr>
          <a:xfrm>
            <a:off x="5192920" y="2807675"/>
            <a:ext cx="4081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>
                <a:solidFill>
                  <a:srgbClr val="C00000"/>
                </a:solidFill>
              </a:rPr>
              <a:t>Förkorta</a:t>
            </a:r>
            <a:r>
              <a:rPr lang="sv-SE" dirty="0"/>
              <a:t> med </a:t>
            </a:r>
            <a:r>
              <a:rPr lang="sv-SE" dirty="0">
                <a:solidFill>
                  <a:srgbClr val="C00000"/>
                </a:solidFill>
              </a:rPr>
              <a:t>10 </a:t>
            </a:r>
            <a:r>
              <a:rPr lang="sv-SE" dirty="0"/>
              <a:t>så du får nämnaren 5.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6387589E-FE84-6B4E-8E6A-70D49EC21CC4}"/>
              </a:ext>
            </a:extLst>
          </p:cNvPr>
          <p:cNvSpPr/>
          <p:nvPr/>
        </p:nvSpPr>
        <p:spPr>
          <a:xfrm>
            <a:off x="5192920" y="3305661"/>
            <a:ext cx="3596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Divisionen 45,5 / 5 gör du med huvudräkning eller kort division.   </a:t>
            </a:r>
          </a:p>
        </p:txBody>
      </p:sp>
    </p:spTree>
    <p:extLst>
      <p:ext uri="{BB962C8B-B14F-4D97-AF65-F5344CB8AC3E}">
        <p14:creationId xmlns:p14="http://schemas.microsoft.com/office/powerpoint/2010/main" val="276093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/>
      <p:bldP spid="17" grpId="0"/>
      <p:bldP spid="30" grpId="0"/>
      <p:bldP spid="31" grpId="0"/>
      <p:bldP spid="43" grpId="0"/>
      <p:bldP spid="44" grpId="0"/>
      <p:bldP spid="46" grpId="0" animBg="1"/>
      <p:bldP spid="46" grpId="1" animBg="1"/>
      <p:bldP spid="48" grpId="0"/>
      <p:bldP spid="49" grpId="0"/>
      <p:bldP spid="50" grpId="0"/>
      <p:bldP spid="52" grpId="0" animBg="1"/>
      <p:bldP spid="52" grpId="1" animBg="1"/>
      <p:bldP spid="54" grpId="0"/>
      <p:bldP spid="55" grpId="0"/>
      <p:bldP spid="56" grpId="0"/>
      <p:bldP spid="58" grpId="0"/>
      <p:bldP spid="60" grpId="0" animBg="1"/>
      <p:bldP spid="60" grpId="1" animBg="1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85F4AEA-E0B8-6F43-9C3F-0A084D7CE778}"/>
              </a:ext>
            </a:extLst>
          </p:cNvPr>
          <p:cNvSpPr/>
          <p:nvPr/>
        </p:nvSpPr>
        <p:spPr>
          <a:xfrm>
            <a:off x="316008" y="182853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5A9683-4499-BC41-A492-EB3D93395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5D204E6-A49B-9746-843F-54986A0E9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56958"/>
              </p:ext>
            </p:extLst>
          </p:nvPr>
        </p:nvGraphicFramePr>
        <p:xfrm>
          <a:off x="2240229" y="204497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0" dirty="0">
                          <a:effectLst/>
                          <a:latin typeface="+mn-lt"/>
                        </a:rPr>
                        <a:t>a)  200 · 13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49830AF-E7DA-E64B-B0C3-493B15828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58247"/>
              </p:ext>
            </p:extLst>
          </p:nvPr>
        </p:nvGraphicFramePr>
        <p:xfrm>
          <a:off x="4880898" y="204497"/>
          <a:ext cx="1971635" cy="304800"/>
        </p:xfrm>
        <a:graphic>
          <a:graphicData uri="http://schemas.openxmlformats.org/drawingml/2006/table">
            <a:tbl>
              <a:tblPr/>
              <a:tblGrid>
                <a:gridCol w="1971635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0" dirty="0">
                          <a:effectLst/>
                          <a:latin typeface="+mn-lt"/>
                        </a:rPr>
                        <a:t>b)  30 · 5,2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5297A549-33E3-D448-8E65-566C055840AA}"/>
              </a:ext>
            </a:extLst>
          </p:cNvPr>
          <p:cNvSpPr/>
          <p:nvPr/>
        </p:nvSpPr>
        <p:spPr>
          <a:xfrm>
            <a:off x="317108" y="827210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F5E3AA4-A066-D44B-9C81-91394160A4CF}"/>
              </a:ext>
            </a:extLst>
          </p:cNvPr>
          <p:cNvSpPr/>
          <p:nvPr/>
        </p:nvSpPr>
        <p:spPr>
          <a:xfrm>
            <a:off x="1062515" y="882811"/>
            <a:ext cx="192774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Du kan räkna så här......</a:t>
            </a:r>
            <a:endParaRPr lang="sv-SE" sz="14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96525B8-7D7A-FE4B-ADB4-F5B5DD4BDE8B}"/>
              </a:ext>
            </a:extLst>
          </p:cNvPr>
          <p:cNvSpPr/>
          <p:nvPr/>
        </p:nvSpPr>
        <p:spPr>
          <a:xfrm>
            <a:off x="386080" y="2523814"/>
            <a:ext cx="124511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….eller så här:</a:t>
            </a:r>
            <a:endParaRPr lang="sv-SE" sz="14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693D417-EC47-6642-9055-DA996067581D}"/>
              </a:ext>
            </a:extLst>
          </p:cNvPr>
          <p:cNvSpPr/>
          <p:nvPr/>
        </p:nvSpPr>
        <p:spPr>
          <a:xfrm>
            <a:off x="4572000" y="1364393"/>
            <a:ext cx="17644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Ställ nollorna utanför. 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D310FB7B-9039-DF47-8DD9-A719C9AA4088}"/>
              </a:ext>
            </a:extLst>
          </p:cNvPr>
          <p:cNvSpPr/>
          <p:nvPr/>
        </p:nvSpPr>
        <p:spPr>
          <a:xfrm>
            <a:off x="1631193" y="1379306"/>
            <a:ext cx="2052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1 3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83C30B8C-6ED7-5C4D-B92C-37FD02D00C01}"/>
              </a:ext>
            </a:extLst>
          </p:cNvPr>
          <p:cNvSpPr/>
          <p:nvPr/>
        </p:nvSpPr>
        <p:spPr>
          <a:xfrm>
            <a:off x="855983" y="1626157"/>
            <a:ext cx="2503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Bradley Hand" pitchFamily="2" charset="77"/>
              </a:rPr>
              <a:t>	 ·     </a:t>
            </a:r>
            <a:r>
              <a:rPr lang="sv-SE" sz="2400" dirty="0">
                <a:latin typeface="Bradley Hand" pitchFamily="2" charset="77"/>
              </a:rPr>
              <a:t>2 0 0</a:t>
            </a:r>
          </a:p>
        </p:txBody>
      </p:sp>
      <p:cxnSp>
        <p:nvCxnSpPr>
          <p:cNvPr id="34" name="Rak 33">
            <a:extLst>
              <a:ext uri="{FF2B5EF4-FFF2-40B4-BE49-F238E27FC236}">
                <a16:creationId xmlns:a16="http://schemas.microsoft.com/office/drawing/2014/main" id="{460CE1D3-F77B-0647-ADF4-4C7FAAB697D0}"/>
              </a:ext>
            </a:extLst>
          </p:cNvPr>
          <p:cNvCxnSpPr>
            <a:cxnSpLocks/>
          </p:cNvCxnSpPr>
          <p:nvPr/>
        </p:nvCxnSpPr>
        <p:spPr>
          <a:xfrm>
            <a:off x="1457190" y="1966167"/>
            <a:ext cx="114324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Ellips 34">
            <a:extLst>
              <a:ext uri="{FF2B5EF4-FFF2-40B4-BE49-F238E27FC236}">
                <a16:creationId xmlns:a16="http://schemas.microsoft.com/office/drawing/2014/main" id="{2C9B529D-42AD-B646-BB3E-1C7A441CC3EC}"/>
              </a:ext>
            </a:extLst>
          </p:cNvPr>
          <p:cNvSpPr/>
          <p:nvPr/>
        </p:nvSpPr>
        <p:spPr>
          <a:xfrm>
            <a:off x="1911631" y="1420942"/>
            <a:ext cx="241415" cy="57013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8349A701-C2E0-0F46-94F6-BB47D0A22A39}"/>
              </a:ext>
            </a:extLst>
          </p:cNvPr>
          <p:cNvSpPr/>
          <p:nvPr/>
        </p:nvSpPr>
        <p:spPr>
          <a:xfrm rot="19040859">
            <a:off x="1739675" y="1429692"/>
            <a:ext cx="313582" cy="62618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191636A-3C39-AF47-9857-C12083A75467}"/>
              </a:ext>
            </a:extLst>
          </p:cNvPr>
          <p:cNvSpPr/>
          <p:nvPr/>
        </p:nvSpPr>
        <p:spPr>
          <a:xfrm>
            <a:off x="1597863" y="191034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DCFFE98F-B285-9344-B13D-199F8F9E3C51}"/>
              </a:ext>
            </a:extLst>
          </p:cNvPr>
          <p:cNvSpPr/>
          <p:nvPr/>
        </p:nvSpPr>
        <p:spPr>
          <a:xfrm>
            <a:off x="2358018" y="1909218"/>
            <a:ext cx="329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cxnSp>
        <p:nvCxnSpPr>
          <p:cNvPr id="39" name="Rak 38">
            <a:extLst>
              <a:ext uri="{FF2B5EF4-FFF2-40B4-BE49-F238E27FC236}">
                <a16:creationId xmlns:a16="http://schemas.microsoft.com/office/drawing/2014/main" id="{ADA99BED-808C-B749-8732-42FF7E4A9A32}"/>
              </a:ext>
            </a:extLst>
          </p:cNvPr>
          <p:cNvCxnSpPr>
            <a:cxnSpLocks/>
          </p:cNvCxnSpPr>
          <p:nvPr/>
        </p:nvCxnSpPr>
        <p:spPr>
          <a:xfrm flipV="1">
            <a:off x="2182151" y="1464964"/>
            <a:ext cx="0" cy="57013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ektangel 39">
            <a:extLst>
              <a:ext uri="{FF2B5EF4-FFF2-40B4-BE49-F238E27FC236}">
                <a16:creationId xmlns:a16="http://schemas.microsoft.com/office/drawing/2014/main" id="{C8E722E3-0A92-1F45-9CA3-A48E03F69775}"/>
              </a:ext>
            </a:extLst>
          </p:cNvPr>
          <p:cNvSpPr/>
          <p:nvPr/>
        </p:nvSpPr>
        <p:spPr>
          <a:xfrm>
            <a:off x="1867369" y="191350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6100326F-408A-9648-AD16-42CA3209D9D8}"/>
              </a:ext>
            </a:extLst>
          </p:cNvPr>
          <p:cNvSpPr/>
          <p:nvPr/>
        </p:nvSpPr>
        <p:spPr>
          <a:xfrm>
            <a:off x="2143638" y="1897482"/>
            <a:ext cx="312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F0BF5578-2AED-2544-B2B4-25DA7C193B78}"/>
              </a:ext>
            </a:extLst>
          </p:cNvPr>
          <p:cNvSpPr/>
          <p:nvPr/>
        </p:nvSpPr>
        <p:spPr>
          <a:xfrm>
            <a:off x="1527219" y="2831591"/>
            <a:ext cx="998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200 ·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64EDFA8C-5452-AD48-BB41-4AA97DA82B66}"/>
              </a:ext>
            </a:extLst>
          </p:cNvPr>
          <p:cNvSpPr/>
          <p:nvPr/>
        </p:nvSpPr>
        <p:spPr>
          <a:xfrm>
            <a:off x="2185459" y="2839580"/>
            <a:ext cx="1397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13</a:t>
            </a:r>
            <a:r>
              <a:rPr lang="sv-SE" sz="2400" dirty="0">
                <a:solidFill>
                  <a:srgbClr val="C00000"/>
                </a:solidFill>
                <a:latin typeface="Bradley Hand" pitchFamily="2" charset="77"/>
              </a:rPr>
              <a:t> </a:t>
            </a:r>
            <a:r>
              <a:rPr lang="sv-SE" sz="2400" dirty="0">
                <a:latin typeface="+mn-lt"/>
              </a:rPr>
              <a:t>=</a:t>
            </a:r>
            <a:r>
              <a:rPr lang="sv-SE" sz="2400" dirty="0">
                <a:latin typeface="Bradley Hand" pitchFamily="2" charset="77"/>
              </a:rPr>
              <a:t> 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ED78D219-BB42-1744-9E7C-C952F61ABB68}"/>
              </a:ext>
            </a:extLst>
          </p:cNvPr>
          <p:cNvSpPr/>
          <p:nvPr/>
        </p:nvSpPr>
        <p:spPr>
          <a:xfrm>
            <a:off x="2901327" y="2839579"/>
            <a:ext cx="629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26</a:t>
            </a:r>
          </a:p>
        </p:txBody>
      </p:sp>
      <p:cxnSp>
        <p:nvCxnSpPr>
          <p:cNvPr id="49" name="Rak 48">
            <a:extLst>
              <a:ext uri="{FF2B5EF4-FFF2-40B4-BE49-F238E27FC236}">
                <a16:creationId xmlns:a16="http://schemas.microsoft.com/office/drawing/2014/main" id="{F2983A53-6828-DD45-9AE7-71414185C57C}"/>
              </a:ext>
            </a:extLst>
          </p:cNvPr>
          <p:cNvCxnSpPr>
            <a:cxnSpLocks/>
          </p:cNvCxnSpPr>
          <p:nvPr/>
        </p:nvCxnSpPr>
        <p:spPr>
          <a:xfrm>
            <a:off x="1606816" y="3182350"/>
            <a:ext cx="180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Rektangel 49">
            <a:extLst>
              <a:ext uri="{FF2B5EF4-FFF2-40B4-BE49-F238E27FC236}">
                <a16:creationId xmlns:a16="http://schemas.microsoft.com/office/drawing/2014/main" id="{874DE808-6A06-9643-9C03-C7E5D89B3D05}"/>
              </a:ext>
            </a:extLst>
          </p:cNvPr>
          <p:cNvSpPr/>
          <p:nvPr/>
        </p:nvSpPr>
        <p:spPr>
          <a:xfrm>
            <a:off x="3288019" y="2834059"/>
            <a:ext cx="58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00</a:t>
            </a:r>
          </a:p>
        </p:txBody>
      </p:sp>
      <p:cxnSp>
        <p:nvCxnSpPr>
          <p:cNvPr id="51" name="Rak 50">
            <a:extLst>
              <a:ext uri="{FF2B5EF4-FFF2-40B4-BE49-F238E27FC236}">
                <a16:creationId xmlns:a16="http://schemas.microsoft.com/office/drawing/2014/main" id="{5326A4ED-EE3D-684C-A654-5495188ABBA0}"/>
              </a:ext>
            </a:extLst>
          </p:cNvPr>
          <p:cNvCxnSpPr>
            <a:cxnSpLocks/>
          </p:cNvCxnSpPr>
          <p:nvPr/>
        </p:nvCxnSpPr>
        <p:spPr>
          <a:xfrm>
            <a:off x="2345504" y="3182350"/>
            <a:ext cx="34187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Rektangel 51">
            <a:extLst>
              <a:ext uri="{FF2B5EF4-FFF2-40B4-BE49-F238E27FC236}">
                <a16:creationId xmlns:a16="http://schemas.microsoft.com/office/drawing/2014/main" id="{EAF0BFD5-3E4B-2C4B-80B0-38B04F53E244}"/>
              </a:ext>
            </a:extLst>
          </p:cNvPr>
          <p:cNvSpPr/>
          <p:nvPr/>
        </p:nvSpPr>
        <p:spPr>
          <a:xfrm>
            <a:off x="4572000" y="1727317"/>
            <a:ext cx="362713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Multiplicera först och flytta sedan ner nollorna.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0D36B8B1-1F91-E04A-8104-0226ED0FDF2C}"/>
              </a:ext>
            </a:extLst>
          </p:cNvPr>
          <p:cNvSpPr/>
          <p:nvPr/>
        </p:nvSpPr>
        <p:spPr>
          <a:xfrm>
            <a:off x="4572000" y="2704631"/>
            <a:ext cx="41486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”2 gånger 13 är 26, men eftersom jag multiplicerar med 200 lägger jag till två nollor.” 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A57972B9-AB78-0F4D-A529-2995AA7FF942}"/>
              </a:ext>
            </a:extLst>
          </p:cNvPr>
          <p:cNvSpPr/>
          <p:nvPr/>
        </p:nvSpPr>
        <p:spPr>
          <a:xfrm>
            <a:off x="317108" y="3630149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C18185C6-64FC-374A-ACBC-8F23E4EF65F9}"/>
              </a:ext>
            </a:extLst>
          </p:cNvPr>
          <p:cNvSpPr/>
          <p:nvPr/>
        </p:nvSpPr>
        <p:spPr>
          <a:xfrm>
            <a:off x="1062515" y="3685750"/>
            <a:ext cx="192774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Du kan räkna så här......</a:t>
            </a:r>
            <a:endParaRPr lang="sv-SE" sz="1400" dirty="0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F252D1B7-AF2C-CD4E-A554-214FCC6E9570}"/>
              </a:ext>
            </a:extLst>
          </p:cNvPr>
          <p:cNvSpPr/>
          <p:nvPr/>
        </p:nvSpPr>
        <p:spPr>
          <a:xfrm>
            <a:off x="386080" y="5326753"/>
            <a:ext cx="124511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….eller så här:</a:t>
            </a:r>
            <a:endParaRPr lang="sv-SE" sz="1400" dirty="0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3B215895-CF08-8A49-843B-0481D9D9DBA0}"/>
              </a:ext>
            </a:extLst>
          </p:cNvPr>
          <p:cNvSpPr/>
          <p:nvPr/>
        </p:nvSpPr>
        <p:spPr>
          <a:xfrm>
            <a:off x="4572000" y="3903123"/>
            <a:ext cx="17644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Ställ nollan utanför. 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16E12985-7F41-2843-9AF0-015D55B1FFE4}"/>
              </a:ext>
            </a:extLst>
          </p:cNvPr>
          <p:cNvSpPr/>
          <p:nvPr/>
        </p:nvSpPr>
        <p:spPr>
          <a:xfrm>
            <a:off x="1563884" y="4227977"/>
            <a:ext cx="2052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  <a:r>
              <a:rPr lang="sv-SE" sz="10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,</a:t>
            </a:r>
            <a:r>
              <a:rPr lang="sv-SE" sz="11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3637594A-E57D-D64B-9AF1-BD24525B9756}"/>
              </a:ext>
            </a:extLst>
          </p:cNvPr>
          <p:cNvSpPr/>
          <p:nvPr/>
        </p:nvSpPr>
        <p:spPr>
          <a:xfrm>
            <a:off x="865189" y="4440614"/>
            <a:ext cx="2503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Bradley Hand" pitchFamily="2" charset="77"/>
              </a:rPr>
              <a:t>	 ·     </a:t>
            </a:r>
            <a:r>
              <a:rPr lang="sv-SE" sz="2400" dirty="0">
                <a:latin typeface="Bradley Hand" pitchFamily="2" charset="77"/>
              </a:rPr>
              <a:t>3 0</a:t>
            </a:r>
          </a:p>
        </p:txBody>
      </p:sp>
      <p:cxnSp>
        <p:nvCxnSpPr>
          <p:cNvPr id="64" name="Rak 63">
            <a:extLst>
              <a:ext uri="{FF2B5EF4-FFF2-40B4-BE49-F238E27FC236}">
                <a16:creationId xmlns:a16="http://schemas.microsoft.com/office/drawing/2014/main" id="{CB475A38-325C-744E-B912-CBF379DC8576}"/>
              </a:ext>
            </a:extLst>
          </p:cNvPr>
          <p:cNvCxnSpPr>
            <a:cxnSpLocks/>
          </p:cNvCxnSpPr>
          <p:nvPr/>
        </p:nvCxnSpPr>
        <p:spPr>
          <a:xfrm>
            <a:off x="1457190" y="4769106"/>
            <a:ext cx="114324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Ellips 64">
            <a:extLst>
              <a:ext uri="{FF2B5EF4-FFF2-40B4-BE49-F238E27FC236}">
                <a16:creationId xmlns:a16="http://schemas.microsoft.com/office/drawing/2014/main" id="{7AEF6383-B7C5-2144-92AA-0383B6F57770}"/>
              </a:ext>
            </a:extLst>
          </p:cNvPr>
          <p:cNvSpPr/>
          <p:nvPr/>
        </p:nvSpPr>
        <p:spPr>
          <a:xfrm>
            <a:off x="1911631" y="4264742"/>
            <a:ext cx="301647" cy="51144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6" name="Ellips 65">
            <a:extLst>
              <a:ext uri="{FF2B5EF4-FFF2-40B4-BE49-F238E27FC236}">
                <a16:creationId xmlns:a16="http://schemas.microsoft.com/office/drawing/2014/main" id="{CF38C75F-D728-CC43-92ED-043AFBC855D8}"/>
              </a:ext>
            </a:extLst>
          </p:cNvPr>
          <p:cNvSpPr/>
          <p:nvPr/>
        </p:nvSpPr>
        <p:spPr>
          <a:xfrm rot="18685438">
            <a:off x="1704920" y="4219978"/>
            <a:ext cx="349499" cy="63935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3BAD7FD-00AA-364D-B9D8-EFCE6567C906}"/>
              </a:ext>
            </a:extLst>
          </p:cNvPr>
          <p:cNvSpPr/>
          <p:nvPr/>
        </p:nvSpPr>
        <p:spPr>
          <a:xfrm>
            <a:off x="1308752" y="4722105"/>
            <a:ext cx="661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1 5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A750D494-A42B-9740-B99C-24E8E1FFB283}"/>
              </a:ext>
            </a:extLst>
          </p:cNvPr>
          <p:cNvSpPr/>
          <p:nvPr/>
        </p:nvSpPr>
        <p:spPr>
          <a:xfrm>
            <a:off x="2040056" y="4697993"/>
            <a:ext cx="329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cxnSp>
        <p:nvCxnSpPr>
          <p:cNvPr id="69" name="Rak 68">
            <a:extLst>
              <a:ext uri="{FF2B5EF4-FFF2-40B4-BE49-F238E27FC236}">
                <a16:creationId xmlns:a16="http://schemas.microsoft.com/office/drawing/2014/main" id="{FF7536E2-8CEE-5043-97AA-CF1F9F43A09F}"/>
              </a:ext>
            </a:extLst>
          </p:cNvPr>
          <p:cNvCxnSpPr>
            <a:cxnSpLocks/>
          </p:cNvCxnSpPr>
          <p:nvPr/>
        </p:nvCxnSpPr>
        <p:spPr>
          <a:xfrm flipV="1">
            <a:off x="2182151" y="4267903"/>
            <a:ext cx="0" cy="57013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Rektangel 69">
            <a:extLst>
              <a:ext uri="{FF2B5EF4-FFF2-40B4-BE49-F238E27FC236}">
                <a16:creationId xmlns:a16="http://schemas.microsoft.com/office/drawing/2014/main" id="{F20EB35C-E9B4-164F-B69C-2B85D2B7FE3D}"/>
              </a:ext>
            </a:extLst>
          </p:cNvPr>
          <p:cNvSpPr/>
          <p:nvPr/>
        </p:nvSpPr>
        <p:spPr>
          <a:xfrm>
            <a:off x="1826790" y="4720504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693551F7-C6CB-C54D-9193-19698F5B5DEB}"/>
              </a:ext>
            </a:extLst>
          </p:cNvPr>
          <p:cNvSpPr/>
          <p:nvPr/>
        </p:nvSpPr>
        <p:spPr>
          <a:xfrm>
            <a:off x="2143638" y="4700421"/>
            <a:ext cx="312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CBEEC77D-584E-A741-AC23-10D0CCEE05DE}"/>
              </a:ext>
            </a:extLst>
          </p:cNvPr>
          <p:cNvSpPr/>
          <p:nvPr/>
        </p:nvSpPr>
        <p:spPr>
          <a:xfrm>
            <a:off x="4572000" y="4286592"/>
            <a:ext cx="343893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Multiplicera först och flytta sedan ner nollan.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20E83792-0048-DF4A-8DB9-E5AAD263875F}"/>
              </a:ext>
            </a:extLst>
          </p:cNvPr>
          <p:cNvSpPr/>
          <p:nvPr/>
        </p:nvSpPr>
        <p:spPr>
          <a:xfrm>
            <a:off x="4572001" y="5294191"/>
            <a:ext cx="370729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Svaret är rimligt eftersom 30 · 5,2 ≈ 30 · 5 = 150. 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875FA309-B6ED-D445-8495-26D72BFCFB7B}"/>
              </a:ext>
            </a:extLst>
          </p:cNvPr>
          <p:cNvSpPr/>
          <p:nvPr/>
        </p:nvSpPr>
        <p:spPr>
          <a:xfrm>
            <a:off x="4572000" y="4695279"/>
            <a:ext cx="362713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Sätt ut decimaltecknet. Totalt har faktorerna en decimal, då ska svaret också ha en decimal. 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F4A6084C-8536-5647-A489-E475910A4A63}"/>
              </a:ext>
            </a:extLst>
          </p:cNvPr>
          <p:cNvSpPr/>
          <p:nvPr/>
        </p:nvSpPr>
        <p:spPr>
          <a:xfrm>
            <a:off x="367717" y="5872093"/>
            <a:ext cx="1775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30 · 5,2 </a:t>
            </a:r>
            <a:r>
              <a:rPr lang="sv-SE" sz="2400" dirty="0">
                <a:latin typeface="+mn-lt"/>
              </a:rPr>
              <a:t>=</a:t>
            </a:r>
            <a:r>
              <a:rPr lang="sv-SE" sz="2400" dirty="0">
                <a:latin typeface="Bradley Hand" pitchFamily="2" charset="77"/>
              </a:rPr>
              <a:t> 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A00448AC-E312-E04D-9F73-2ED79E546274}"/>
              </a:ext>
            </a:extLst>
          </p:cNvPr>
          <p:cNvSpPr/>
          <p:nvPr/>
        </p:nvSpPr>
        <p:spPr>
          <a:xfrm>
            <a:off x="2522333" y="5872096"/>
            <a:ext cx="11587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· 5,2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0EA23A1D-3F22-3D4C-AD34-64DEAD07CBBE}"/>
              </a:ext>
            </a:extLst>
          </p:cNvPr>
          <p:cNvSpPr/>
          <p:nvPr/>
        </p:nvSpPr>
        <p:spPr>
          <a:xfrm>
            <a:off x="1736574" y="5882371"/>
            <a:ext cx="195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  <a:latin typeface="Bradley Hand" pitchFamily="2" charset="77"/>
              </a:rPr>
              <a:t>3 · 10</a:t>
            </a:r>
            <a:r>
              <a:rPr lang="sv-SE" sz="2400" dirty="0">
                <a:latin typeface="Bradley Hand" pitchFamily="2" charset="77"/>
              </a:rPr>
              <a:t>  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5B8BD0B0-A398-D04A-A332-F83EDB36AC84}"/>
              </a:ext>
            </a:extLst>
          </p:cNvPr>
          <p:cNvSpPr/>
          <p:nvPr/>
        </p:nvSpPr>
        <p:spPr>
          <a:xfrm>
            <a:off x="3512495" y="5861819"/>
            <a:ext cx="1841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· 52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grpSp>
        <p:nvGrpSpPr>
          <p:cNvPr id="85" name="Grupp 84">
            <a:extLst>
              <a:ext uri="{FF2B5EF4-FFF2-40B4-BE49-F238E27FC236}">
                <a16:creationId xmlns:a16="http://schemas.microsoft.com/office/drawing/2014/main" id="{CCFEFEF3-E92A-D24F-B4AB-EC29B66447FF}"/>
              </a:ext>
            </a:extLst>
          </p:cNvPr>
          <p:cNvGrpSpPr/>
          <p:nvPr/>
        </p:nvGrpSpPr>
        <p:grpSpPr>
          <a:xfrm>
            <a:off x="2246127" y="5632238"/>
            <a:ext cx="2010180" cy="961930"/>
            <a:chOff x="4096694" y="1138208"/>
            <a:chExt cx="2010180" cy="961930"/>
          </a:xfrm>
        </p:grpSpPr>
        <p:sp>
          <p:nvSpPr>
            <p:cNvPr id="86" name="Bågformad 85">
              <a:extLst>
                <a:ext uri="{FF2B5EF4-FFF2-40B4-BE49-F238E27FC236}">
                  <a16:creationId xmlns:a16="http://schemas.microsoft.com/office/drawing/2014/main" id="{2C916661-C413-FB46-9CB7-2269FAA6B81F}"/>
                </a:ext>
              </a:extLst>
            </p:cNvPr>
            <p:cNvSpPr/>
            <p:nvPr/>
          </p:nvSpPr>
          <p:spPr>
            <a:xfrm flipV="1">
              <a:off x="4481523" y="1138208"/>
              <a:ext cx="1625351" cy="961930"/>
            </a:xfrm>
            <a:prstGeom prst="circularArrow">
              <a:avLst>
                <a:gd name="adj1" fmla="val 1640"/>
                <a:gd name="adj2" fmla="val 668093"/>
                <a:gd name="adj3" fmla="val 20429907"/>
                <a:gd name="adj4" fmla="val 11468135"/>
                <a:gd name="adj5" fmla="val 378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400">
                <a:solidFill>
                  <a:schemeClr val="tx1"/>
                </a:solidFill>
                <a:latin typeface="Bradley Hand" pitchFamily="2" charset="77"/>
              </a:endParaRPr>
            </a:p>
          </p:txBody>
        </p:sp>
        <p:cxnSp>
          <p:nvCxnSpPr>
            <p:cNvPr id="87" name="Rak 86">
              <a:extLst>
                <a:ext uri="{FF2B5EF4-FFF2-40B4-BE49-F238E27FC236}">
                  <a16:creationId xmlns:a16="http://schemas.microsoft.com/office/drawing/2014/main" id="{2BFDA4A4-5FC7-1945-9535-31975886C67C}"/>
                </a:ext>
              </a:extLst>
            </p:cNvPr>
            <p:cNvCxnSpPr>
              <a:cxnSpLocks/>
            </p:cNvCxnSpPr>
            <p:nvPr/>
          </p:nvCxnSpPr>
          <p:spPr>
            <a:xfrm>
              <a:off x="4096694" y="1751598"/>
              <a:ext cx="92129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Rektangel 87">
            <a:extLst>
              <a:ext uri="{FF2B5EF4-FFF2-40B4-BE49-F238E27FC236}">
                <a16:creationId xmlns:a16="http://schemas.microsoft.com/office/drawing/2014/main" id="{48881DE3-4E9B-4044-B0DF-B7E1745A5726}"/>
              </a:ext>
            </a:extLst>
          </p:cNvPr>
          <p:cNvSpPr/>
          <p:nvPr/>
        </p:nvSpPr>
        <p:spPr>
          <a:xfrm>
            <a:off x="4601376" y="5881312"/>
            <a:ext cx="752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156</a:t>
            </a:r>
          </a:p>
        </p:txBody>
      </p:sp>
    </p:spTree>
    <p:extLst>
      <p:ext uri="{BB962C8B-B14F-4D97-AF65-F5344CB8AC3E}">
        <p14:creationId xmlns:p14="http://schemas.microsoft.com/office/powerpoint/2010/main" val="245254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  <p:bldP spid="13" grpId="0" animBg="1"/>
      <p:bldP spid="18" grpId="0" animBg="1"/>
      <p:bldP spid="32" grpId="0"/>
      <p:bldP spid="33" grpId="0"/>
      <p:bldP spid="35" grpId="0" animBg="1"/>
      <p:bldP spid="35" grpId="1" animBg="1"/>
      <p:bldP spid="36" grpId="0" animBg="1"/>
      <p:bldP spid="36" grpId="1" animBg="1"/>
      <p:bldP spid="37" grpId="0"/>
      <p:bldP spid="38" grpId="0"/>
      <p:bldP spid="40" grpId="0"/>
      <p:bldP spid="41" grpId="0"/>
      <p:bldP spid="46" grpId="0"/>
      <p:bldP spid="47" grpId="0"/>
      <p:bldP spid="48" grpId="0"/>
      <p:bldP spid="50" grpId="0"/>
      <p:bldP spid="52" grpId="0" animBg="1"/>
      <p:bldP spid="53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70" grpId="0"/>
      <p:bldP spid="71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180622" y="343475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7EB3BE8-A765-E24D-944F-2C4E88BDD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876" y="300295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5411026" y="1505592"/>
            <a:ext cx="24602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med att förkorta med</a:t>
            </a:r>
            <a:r>
              <a:rPr lang="sv-SE" sz="1400" dirty="0">
                <a:solidFill>
                  <a:srgbClr val="C00000"/>
                </a:solidFill>
              </a:rPr>
              <a:t> 10</a:t>
            </a:r>
            <a:r>
              <a:rPr lang="sv-SE" sz="1400" dirty="0"/>
              <a:t>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177580" y="1893800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1875799" y="272712"/>
            <a:ext cx="1498227" cy="702639"/>
            <a:chOff x="1890578" y="804140"/>
            <a:chExt cx="1498227" cy="702639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345367" y="804140"/>
              <a:ext cx="10434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85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53241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53313" y="1106669"/>
              <a:ext cx="49380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50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3475224" y="276352"/>
            <a:ext cx="1318011" cy="719437"/>
            <a:chOff x="1918045" y="809856"/>
            <a:chExt cx="1318011" cy="719437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354736" y="809856"/>
              <a:ext cx="881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94,5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354736" y="1152062"/>
              <a:ext cx="68722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359166" y="1129183"/>
              <a:ext cx="7815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500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205181" y="1790349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  <a:r>
              <a:rPr lang="sv-SE" sz="8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,</a:t>
            </a:r>
            <a:r>
              <a:rPr lang="sv-SE" sz="12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331328" y="211262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 flipV="1">
            <a:off x="2188541" y="2165112"/>
            <a:ext cx="616074" cy="5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248F4D-A26A-9142-867F-14FDEF638116}"/>
              </a:ext>
            </a:extLst>
          </p:cNvPr>
          <p:cNvSpPr/>
          <p:nvPr/>
        </p:nvSpPr>
        <p:spPr>
          <a:xfrm rot="19873893">
            <a:off x="2243104" y="1788873"/>
            <a:ext cx="341483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2950822" y="19414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125419" y="194783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2747289" y="1919431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88EA7EEB-8077-4F4D-B73E-D95DABC2D487}"/>
              </a:ext>
            </a:extLst>
          </p:cNvPr>
          <p:cNvSpPr/>
          <p:nvPr/>
        </p:nvSpPr>
        <p:spPr>
          <a:xfrm>
            <a:off x="2387562" y="1708116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3</a:t>
            </a:r>
          </a:p>
        </p:txBody>
      </p:sp>
      <p:sp>
        <p:nvSpPr>
          <p:cNvPr id="44" name="Frihandsfigur 43">
            <a:extLst>
              <a:ext uri="{FF2B5EF4-FFF2-40B4-BE49-F238E27FC236}">
                <a16:creationId xmlns:a16="http://schemas.microsoft.com/office/drawing/2014/main" id="{B9E4145A-110A-AD40-AE27-590EB818AA1F}"/>
              </a:ext>
            </a:extLst>
          </p:cNvPr>
          <p:cNvSpPr/>
          <p:nvPr/>
        </p:nvSpPr>
        <p:spPr>
          <a:xfrm rot="20554340">
            <a:off x="2286825" y="1779256"/>
            <a:ext cx="587922" cy="626343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4E82C504-15D8-E04B-9CDD-8A8268BB7C03}"/>
              </a:ext>
            </a:extLst>
          </p:cNvPr>
          <p:cNvSpPr/>
          <p:nvPr/>
        </p:nvSpPr>
        <p:spPr>
          <a:xfrm>
            <a:off x="5411026" y="1933707"/>
            <a:ext cx="24602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Sedan dividerar du som vanligt.</a:t>
            </a:r>
          </a:p>
        </p:txBody>
      </p:sp>
      <p:grpSp>
        <p:nvGrpSpPr>
          <p:cNvPr id="69" name="Grupp 68">
            <a:extLst>
              <a:ext uri="{FF2B5EF4-FFF2-40B4-BE49-F238E27FC236}">
                <a16:creationId xmlns:a16="http://schemas.microsoft.com/office/drawing/2014/main" id="{DBAC09BA-8C31-444B-8AD9-3BCEDCC03219}"/>
              </a:ext>
            </a:extLst>
          </p:cNvPr>
          <p:cNvGrpSpPr/>
          <p:nvPr/>
        </p:nvGrpSpPr>
        <p:grpSpPr>
          <a:xfrm>
            <a:off x="1048150" y="1821853"/>
            <a:ext cx="1272555" cy="704436"/>
            <a:chOff x="5345562" y="2927673"/>
            <a:chExt cx="1272555" cy="704436"/>
          </a:xfrm>
        </p:grpSpPr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3E0759FE-457F-A448-B6BB-55875168B6A5}"/>
                </a:ext>
              </a:extLst>
            </p:cNvPr>
            <p:cNvSpPr txBox="1"/>
            <p:nvPr/>
          </p:nvSpPr>
          <p:spPr>
            <a:xfrm>
              <a:off x="6189156" y="303289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=</a:t>
              </a:r>
            </a:p>
          </p:txBody>
        </p:sp>
        <p:grpSp>
          <p:nvGrpSpPr>
            <p:cNvPr id="83" name="Grupp 82">
              <a:extLst>
                <a:ext uri="{FF2B5EF4-FFF2-40B4-BE49-F238E27FC236}">
                  <a16:creationId xmlns:a16="http://schemas.microsoft.com/office/drawing/2014/main" id="{7EA8143D-FDDA-E64A-8323-37D562B645AF}"/>
                </a:ext>
              </a:extLst>
            </p:cNvPr>
            <p:cNvGrpSpPr/>
            <p:nvPr/>
          </p:nvGrpSpPr>
          <p:grpSpPr>
            <a:xfrm>
              <a:off x="5345562" y="2927673"/>
              <a:ext cx="1272555" cy="704436"/>
              <a:chOff x="2834900" y="1879590"/>
              <a:chExt cx="1272555" cy="704436"/>
            </a:xfrm>
          </p:grpSpPr>
          <p:sp>
            <p:nvSpPr>
              <p:cNvPr id="84" name="textruta 83">
                <a:extLst>
                  <a:ext uri="{FF2B5EF4-FFF2-40B4-BE49-F238E27FC236}">
                    <a16:creationId xmlns:a16="http://schemas.microsoft.com/office/drawing/2014/main" id="{E151E42C-73FD-5047-A802-C3BAFF2F1451}"/>
                  </a:ext>
                </a:extLst>
              </p:cNvPr>
              <p:cNvSpPr txBox="1"/>
              <p:nvPr/>
            </p:nvSpPr>
            <p:spPr>
              <a:xfrm>
                <a:off x="2847295" y="1879590"/>
                <a:ext cx="126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8 5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sp>
            <p:nvSpPr>
              <p:cNvPr id="85" name="textruta 84">
                <a:extLst>
                  <a:ext uri="{FF2B5EF4-FFF2-40B4-BE49-F238E27FC236}">
                    <a16:creationId xmlns:a16="http://schemas.microsoft.com/office/drawing/2014/main" id="{4C07FE19-2CA9-B74A-8FF2-BE13D7CC7511}"/>
                  </a:ext>
                </a:extLst>
              </p:cNvPr>
              <p:cNvSpPr txBox="1"/>
              <p:nvPr/>
            </p:nvSpPr>
            <p:spPr>
              <a:xfrm>
                <a:off x="2834900" y="2122361"/>
                <a:ext cx="6190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5 0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cxnSp>
            <p:nvCxnSpPr>
              <p:cNvPr id="86" name="Rak 85">
                <a:extLst>
                  <a:ext uri="{FF2B5EF4-FFF2-40B4-BE49-F238E27FC236}">
                    <a16:creationId xmlns:a16="http://schemas.microsoft.com/office/drawing/2014/main" id="{762320BF-A46E-EE4E-861F-A9EEA5FF16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90578" y="2222849"/>
                <a:ext cx="856143" cy="1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Rektangel 86">
            <a:extLst>
              <a:ext uri="{FF2B5EF4-FFF2-40B4-BE49-F238E27FC236}">
                <a16:creationId xmlns:a16="http://schemas.microsoft.com/office/drawing/2014/main" id="{53785830-D76E-B549-8E74-38DC3638D6A0}"/>
              </a:ext>
            </a:extLst>
          </p:cNvPr>
          <p:cNvSpPr/>
          <p:nvPr/>
        </p:nvSpPr>
        <p:spPr>
          <a:xfrm>
            <a:off x="1542654" y="1868019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0D67C2CD-393B-8740-9D55-C3EA847A7CC1}"/>
              </a:ext>
            </a:extLst>
          </p:cNvPr>
          <p:cNvSpPr/>
          <p:nvPr/>
        </p:nvSpPr>
        <p:spPr>
          <a:xfrm>
            <a:off x="1497619" y="212463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1BCE5823-4802-284B-8510-482F79F4C10E}"/>
              </a:ext>
            </a:extLst>
          </p:cNvPr>
          <p:cNvSpPr/>
          <p:nvPr/>
        </p:nvSpPr>
        <p:spPr>
          <a:xfrm>
            <a:off x="3207260" y="19414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</a:t>
            </a: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C09A0A14-4C93-164A-9A1C-D314D5847233}"/>
              </a:ext>
            </a:extLst>
          </p:cNvPr>
          <p:cNvSpPr/>
          <p:nvPr/>
        </p:nvSpPr>
        <p:spPr>
          <a:xfrm>
            <a:off x="5420909" y="3281134"/>
            <a:ext cx="285471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med att förkorta med</a:t>
            </a:r>
            <a:r>
              <a:rPr lang="sv-SE" sz="1400" dirty="0">
                <a:solidFill>
                  <a:srgbClr val="C00000"/>
                </a:solidFill>
              </a:rPr>
              <a:t> 100</a:t>
            </a:r>
            <a:r>
              <a:rPr lang="sv-SE" sz="1400" dirty="0"/>
              <a:t>.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28D11009-4029-8B46-9E58-1708024F2A28}"/>
              </a:ext>
            </a:extLst>
          </p:cNvPr>
          <p:cNvSpPr/>
          <p:nvPr/>
        </p:nvSpPr>
        <p:spPr>
          <a:xfrm>
            <a:off x="177580" y="3285899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1687E571-3F35-CB4D-85E1-AB01E6FCD335}"/>
              </a:ext>
            </a:extLst>
          </p:cNvPr>
          <p:cNvSpPr/>
          <p:nvPr/>
        </p:nvSpPr>
        <p:spPr>
          <a:xfrm>
            <a:off x="2215064" y="3179956"/>
            <a:ext cx="126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  <a:r>
              <a:rPr lang="sv-SE" sz="8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,</a:t>
            </a:r>
            <a:r>
              <a:rPr lang="sv-SE" sz="12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9</a:t>
            </a:r>
            <a:r>
              <a:rPr lang="sv-SE" sz="11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4</a:t>
            </a:r>
            <a:r>
              <a:rPr lang="sv-SE" sz="14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105" name="Rektangel 104">
            <a:extLst>
              <a:ext uri="{FF2B5EF4-FFF2-40B4-BE49-F238E27FC236}">
                <a16:creationId xmlns:a16="http://schemas.microsoft.com/office/drawing/2014/main" id="{95FF8017-422A-9045-AA1E-17DBE7E3C9AB}"/>
              </a:ext>
            </a:extLst>
          </p:cNvPr>
          <p:cNvSpPr/>
          <p:nvPr/>
        </p:nvSpPr>
        <p:spPr>
          <a:xfrm>
            <a:off x="2562355" y="3453346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cxnSp>
        <p:nvCxnSpPr>
          <p:cNvPr id="106" name="Rak 105">
            <a:extLst>
              <a:ext uri="{FF2B5EF4-FFF2-40B4-BE49-F238E27FC236}">
                <a16:creationId xmlns:a16="http://schemas.microsoft.com/office/drawing/2014/main" id="{3B0F6EE1-4656-C447-949F-373CFBB482FE}"/>
              </a:ext>
            </a:extLst>
          </p:cNvPr>
          <p:cNvCxnSpPr>
            <a:cxnSpLocks/>
          </p:cNvCxnSpPr>
          <p:nvPr/>
        </p:nvCxnSpPr>
        <p:spPr>
          <a:xfrm>
            <a:off x="2215064" y="3550434"/>
            <a:ext cx="9615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Ellips 106">
            <a:extLst>
              <a:ext uri="{FF2B5EF4-FFF2-40B4-BE49-F238E27FC236}">
                <a16:creationId xmlns:a16="http://schemas.microsoft.com/office/drawing/2014/main" id="{9057264E-9AC4-F449-B9CE-832AF30C93B3}"/>
              </a:ext>
            </a:extLst>
          </p:cNvPr>
          <p:cNvSpPr/>
          <p:nvPr/>
        </p:nvSpPr>
        <p:spPr>
          <a:xfrm rot="18629801">
            <a:off x="2388622" y="3172479"/>
            <a:ext cx="314877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AFBD1AD3-E0F6-C04C-822D-3D92FEC0764D}"/>
              </a:ext>
            </a:extLst>
          </p:cNvPr>
          <p:cNvSpPr/>
          <p:nvPr/>
        </p:nvSpPr>
        <p:spPr>
          <a:xfrm>
            <a:off x="3379928" y="324977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09" name="Rektangel 108">
            <a:extLst>
              <a:ext uri="{FF2B5EF4-FFF2-40B4-BE49-F238E27FC236}">
                <a16:creationId xmlns:a16="http://schemas.microsoft.com/office/drawing/2014/main" id="{408DEAA7-0F9C-334A-B686-DC85952C3102}"/>
              </a:ext>
            </a:extLst>
          </p:cNvPr>
          <p:cNvSpPr/>
          <p:nvPr/>
        </p:nvSpPr>
        <p:spPr>
          <a:xfrm>
            <a:off x="3535323" y="324340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AB47DC21-8A24-6C43-9D57-86929685C394}"/>
              </a:ext>
            </a:extLst>
          </p:cNvPr>
          <p:cNvSpPr/>
          <p:nvPr/>
        </p:nvSpPr>
        <p:spPr>
          <a:xfrm>
            <a:off x="3159963" y="330688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111" name="Rektangel 110">
            <a:extLst>
              <a:ext uri="{FF2B5EF4-FFF2-40B4-BE49-F238E27FC236}">
                <a16:creationId xmlns:a16="http://schemas.microsoft.com/office/drawing/2014/main" id="{04B685D5-DB08-4847-A75C-A236E689A830}"/>
              </a:ext>
            </a:extLst>
          </p:cNvPr>
          <p:cNvSpPr/>
          <p:nvPr/>
        </p:nvSpPr>
        <p:spPr>
          <a:xfrm>
            <a:off x="2689743" y="3091903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4</a:t>
            </a:r>
          </a:p>
        </p:txBody>
      </p:sp>
      <p:sp>
        <p:nvSpPr>
          <p:cNvPr id="112" name="Frihandsfigur 111">
            <a:extLst>
              <a:ext uri="{FF2B5EF4-FFF2-40B4-BE49-F238E27FC236}">
                <a16:creationId xmlns:a16="http://schemas.microsoft.com/office/drawing/2014/main" id="{8B2551B8-6452-4846-9BBF-4796FEEC53DF}"/>
              </a:ext>
            </a:extLst>
          </p:cNvPr>
          <p:cNvSpPr/>
          <p:nvPr/>
        </p:nvSpPr>
        <p:spPr>
          <a:xfrm rot="21098066">
            <a:off x="2568998" y="3141264"/>
            <a:ext cx="467053" cy="614407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E806A77B-FDB8-C64C-AC0A-913050750E1C}"/>
              </a:ext>
            </a:extLst>
          </p:cNvPr>
          <p:cNvGrpSpPr/>
          <p:nvPr/>
        </p:nvGrpSpPr>
        <p:grpSpPr>
          <a:xfrm>
            <a:off x="731232" y="3203140"/>
            <a:ext cx="1519459" cy="730263"/>
            <a:chOff x="5008251" y="2916434"/>
            <a:chExt cx="1519459" cy="730263"/>
          </a:xfrm>
        </p:grpSpPr>
        <p:sp>
          <p:nvSpPr>
            <p:cNvPr id="115" name="textruta 114">
              <a:extLst>
                <a:ext uri="{FF2B5EF4-FFF2-40B4-BE49-F238E27FC236}">
                  <a16:creationId xmlns:a16="http://schemas.microsoft.com/office/drawing/2014/main" id="{20E0EED4-27F3-4940-8532-0C56343C4D18}"/>
                </a:ext>
              </a:extLst>
            </p:cNvPr>
            <p:cNvSpPr txBox="1"/>
            <p:nvPr/>
          </p:nvSpPr>
          <p:spPr>
            <a:xfrm>
              <a:off x="6189156" y="303289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=</a:t>
              </a:r>
            </a:p>
          </p:txBody>
        </p:sp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4DFCC384-44C2-F341-83AB-6389B3C8AE43}"/>
                </a:ext>
              </a:extLst>
            </p:cNvPr>
            <p:cNvGrpSpPr/>
            <p:nvPr/>
          </p:nvGrpSpPr>
          <p:grpSpPr>
            <a:xfrm>
              <a:off x="5008251" y="2916434"/>
              <a:ext cx="1260160" cy="730263"/>
              <a:chOff x="2497589" y="1868351"/>
              <a:chExt cx="1260160" cy="730263"/>
            </a:xfrm>
          </p:grpSpPr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D2EE22F7-7C91-2C46-8DAE-2562CF4C696B}"/>
                  </a:ext>
                </a:extLst>
              </p:cNvPr>
              <p:cNvSpPr txBox="1"/>
              <p:nvPr/>
            </p:nvSpPr>
            <p:spPr>
              <a:xfrm>
                <a:off x="2497589" y="1868351"/>
                <a:ext cx="126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9</a:t>
                </a:r>
                <a:r>
                  <a:rPr lang="sv-SE" sz="12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4</a:t>
                </a:r>
                <a:r>
                  <a:rPr lang="sv-SE" sz="8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,</a:t>
                </a:r>
                <a:r>
                  <a:rPr lang="sv-SE" sz="8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5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sp>
            <p:nvSpPr>
              <p:cNvPr id="118" name="textruta 117">
                <a:extLst>
                  <a:ext uri="{FF2B5EF4-FFF2-40B4-BE49-F238E27FC236}">
                    <a16:creationId xmlns:a16="http://schemas.microsoft.com/office/drawing/2014/main" id="{F2E01242-DB0B-9F48-8F7E-ADE920F8F4D1}"/>
                  </a:ext>
                </a:extLst>
              </p:cNvPr>
              <p:cNvSpPr txBox="1"/>
              <p:nvPr/>
            </p:nvSpPr>
            <p:spPr>
              <a:xfrm>
                <a:off x="2498764" y="2136949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5</a:t>
                </a:r>
                <a:r>
                  <a:rPr lang="sv-SE" sz="14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0</a:t>
                </a:r>
                <a:r>
                  <a:rPr lang="sv-SE" sz="14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0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cxnSp>
            <p:nvCxnSpPr>
              <p:cNvPr id="119" name="Rak 118">
                <a:extLst>
                  <a:ext uri="{FF2B5EF4-FFF2-40B4-BE49-F238E27FC236}">
                    <a16:creationId xmlns:a16="http://schemas.microsoft.com/office/drawing/2014/main" id="{0F112D6C-066D-EB4A-88F8-7A8A47201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4217" y="2222850"/>
                <a:ext cx="1222122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0" name="Rektangel 119">
            <a:extLst>
              <a:ext uri="{FF2B5EF4-FFF2-40B4-BE49-F238E27FC236}">
                <a16:creationId xmlns:a16="http://schemas.microsoft.com/office/drawing/2014/main" id="{D4610AB2-BB09-134F-A3B1-C134B81DB0DF}"/>
              </a:ext>
            </a:extLst>
          </p:cNvPr>
          <p:cNvSpPr/>
          <p:nvPr/>
        </p:nvSpPr>
        <p:spPr>
          <a:xfrm>
            <a:off x="1435859" y="3262625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21" name="Rektangel 120">
            <a:extLst>
              <a:ext uri="{FF2B5EF4-FFF2-40B4-BE49-F238E27FC236}">
                <a16:creationId xmlns:a16="http://schemas.microsoft.com/office/drawing/2014/main" id="{73CFB45A-8931-CB45-9837-D35CDB55CC0F}"/>
              </a:ext>
            </a:extLst>
          </p:cNvPr>
          <p:cNvSpPr/>
          <p:nvPr/>
        </p:nvSpPr>
        <p:spPr>
          <a:xfrm>
            <a:off x="1404742" y="3515564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22" name="Rektangel 121">
            <a:extLst>
              <a:ext uri="{FF2B5EF4-FFF2-40B4-BE49-F238E27FC236}">
                <a16:creationId xmlns:a16="http://schemas.microsoft.com/office/drawing/2014/main" id="{EEEA7FAE-0B50-DB4F-8FFC-A2C23BC58442}"/>
              </a:ext>
            </a:extLst>
          </p:cNvPr>
          <p:cNvSpPr/>
          <p:nvPr/>
        </p:nvSpPr>
        <p:spPr>
          <a:xfrm>
            <a:off x="3632683" y="3238565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123" name="Rektangel 122">
            <a:extLst>
              <a:ext uri="{FF2B5EF4-FFF2-40B4-BE49-F238E27FC236}">
                <a16:creationId xmlns:a16="http://schemas.microsoft.com/office/drawing/2014/main" id="{B79CA910-7A62-D743-9899-22069E29D46E}"/>
              </a:ext>
            </a:extLst>
          </p:cNvPr>
          <p:cNvSpPr/>
          <p:nvPr/>
        </p:nvSpPr>
        <p:spPr>
          <a:xfrm>
            <a:off x="2891220" y="3091884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4</a:t>
            </a:r>
          </a:p>
        </p:txBody>
      </p:sp>
      <p:sp>
        <p:nvSpPr>
          <p:cNvPr id="124" name="Rektangel 123">
            <a:extLst>
              <a:ext uri="{FF2B5EF4-FFF2-40B4-BE49-F238E27FC236}">
                <a16:creationId xmlns:a16="http://schemas.microsoft.com/office/drawing/2014/main" id="{55E45A37-5976-2F42-9A83-EDB63BB0212C}"/>
              </a:ext>
            </a:extLst>
          </p:cNvPr>
          <p:cNvSpPr/>
          <p:nvPr/>
        </p:nvSpPr>
        <p:spPr>
          <a:xfrm>
            <a:off x="3859222" y="3239592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125" name="Rektangel 124">
            <a:extLst>
              <a:ext uri="{FF2B5EF4-FFF2-40B4-BE49-F238E27FC236}">
                <a16:creationId xmlns:a16="http://schemas.microsoft.com/office/drawing/2014/main" id="{C75E932A-CCEE-0F48-97E3-3B575B67BB68}"/>
              </a:ext>
            </a:extLst>
          </p:cNvPr>
          <p:cNvSpPr/>
          <p:nvPr/>
        </p:nvSpPr>
        <p:spPr>
          <a:xfrm>
            <a:off x="4093252" y="3238565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9</a:t>
            </a:r>
          </a:p>
        </p:txBody>
      </p:sp>
      <p:sp>
        <p:nvSpPr>
          <p:cNvPr id="126" name="Ellips 125">
            <a:extLst>
              <a:ext uri="{FF2B5EF4-FFF2-40B4-BE49-F238E27FC236}">
                <a16:creationId xmlns:a16="http://schemas.microsoft.com/office/drawing/2014/main" id="{6234549F-F9E2-8D40-8454-00133FE98741}"/>
              </a:ext>
            </a:extLst>
          </p:cNvPr>
          <p:cNvSpPr/>
          <p:nvPr/>
        </p:nvSpPr>
        <p:spPr>
          <a:xfrm rot="20789804">
            <a:off x="2555921" y="3218380"/>
            <a:ext cx="297108" cy="58974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34" name="Frihandsfigur 33">
            <a:extLst>
              <a:ext uri="{FF2B5EF4-FFF2-40B4-BE49-F238E27FC236}">
                <a16:creationId xmlns:a16="http://schemas.microsoft.com/office/drawing/2014/main" id="{AE5B645E-BC2B-F14C-B60E-45ED30D1E6E6}"/>
              </a:ext>
            </a:extLst>
          </p:cNvPr>
          <p:cNvSpPr/>
          <p:nvPr/>
        </p:nvSpPr>
        <p:spPr>
          <a:xfrm>
            <a:off x="2601060" y="3156707"/>
            <a:ext cx="744523" cy="624560"/>
          </a:xfrm>
          <a:custGeom>
            <a:avLst/>
            <a:gdLst>
              <a:gd name="connsiteX0" fmla="*/ 88165 w 717695"/>
              <a:gd name="connsiteY0" fmla="*/ 612018 h 631594"/>
              <a:gd name="connsiteX1" fmla="*/ 5615 w 717695"/>
              <a:gd name="connsiteY1" fmla="*/ 548518 h 631594"/>
              <a:gd name="connsiteX2" fmla="*/ 104040 w 717695"/>
              <a:gd name="connsiteY2" fmla="*/ 402468 h 631594"/>
              <a:gd name="connsiteX3" fmla="*/ 389790 w 717695"/>
              <a:gd name="connsiteY3" fmla="*/ 272293 h 631594"/>
              <a:gd name="connsiteX4" fmla="*/ 345340 w 717695"/>
              <a:gd name="connsiteY4" fmla="*/ 30993 h 631594"/>
              <a:gd name="connsiteX5" fmla="*/ 526315 w 717695"/>
              <a:gd name="connsiteY5" fmla="*/ 21468 h 631594"/>
              <a:gd name="connsiteX6" fmla="*/ 700940 w 717695"/>
              <a:gd name="connsiteY6" fmla="*/ 199268 h 631594"/>
              <a:gd name="connsiteX7" fmla="*/ 88165 w 717695"/>
              <a:gd name="connsiteY7" fmla="*/ 612018 h 6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695" h="631594">
                <a:moveTo>
                  <a:pt x="88165" y="612018"/>
                </a:moveTo>
                <a:cubicBezTo>
                  <a:pt x="-27722" y="670226"/>
                  <a:pt x="2969" y="583443"/>
                  <a:pt x="5615" y="548518"/>
                </a:cubicBezTo>
                <a:cubicBezTo>
                  <a:pt x="8261" y="513593"/>
                  <a:pt x="40011" y="448505"/>
                  <a:pt x="104040" y="402468"/>
                </a:cubicBezTo>
                <a:cubicBezTo>
                  <a:pt x="168069" y="356431"/>
                  <a:pt x="349573" y="334205"/>
                  <a:pt x="389790" y="272293"/>
                </a:cubicBezTo>
                <a:cubicBezTo>
                  <a:pt x="430007" y="210381"/>
                  <a:pt x="322586" y="72797"/>
                  <a:pt x="345340" y="30993"/>
                </a:cubicBezTo>
                <a:cubicBezTo>
                  <a:pt x="368094" y="-10811"/>
                  <a:pt x="467048" y="-6578"/>
                  <a:pt x="526315" y="21468"/>
                </a:cubicBezTo>
                <a:cubicBezTo>
                  <a:pt x="585582" y="49514"/>
                  <a:pt x="774494" y="100314"/>
                  <a:pt x="700940" y="199268"/>
                </a:cubicBezTo>
                <a:cubicBezTo>
                  <a:pt x="627386" y="298222"/>
                  <a:pt x="204052" y="553810"/>
                  <a:pt x="88165" y="612018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8" name="Grupp 127">
            <a:extLst>
              <a:ext uri="{FF2B5EF4-FFF2-40B4-BE49-F238E27FC236}">
                <a16:creationId xmlns:a16="http://schemas.microsoft.com/office/drawing/2014/main" id="{AED0D1E2-F41E-EC47-8B5D-9E3C874A5941}"/>
              </a:ext>
            </a:extLst>
          </p:cNvPr>
          <p:cNvGrpSpPr/>
          <p:nvPr/>
        </p:nvGrpSpPr>
        <p:grpSpPr>
          <a:xfrm>
            <a:off x="5122948" y="270746"/>
            <a:ext cx="1375122" cy="717789"/>
            <a:chOff x="1918045" y="802978"/>
            <a:chExt cx="1375122" cy="717789"/>
          </a:xfrm>
        </p:grpSpPr>
        <p:sp>
          <p:nvSpPr>
            <p:cNvPr id="129" name="Rektangel 128">
              <a:extLst>
                <a:ext uri="{FF2B5EF4-FFF2-40B4-BE49-F238E27FC236}">
                  <a16:creationId xmlns:a16="http://schemas.microsoft.com/office/drawing/2014/main" id="{99857C54-AB81-A341-B986-B47842F843F9}"/>
                </a:ext>
              </a:extLst>
            </p:cNvPr>
            <p:cNvSpPr/>
            <p:nvPr/>
          </p:nvSpPr>
          <p:spPr>
            <a:xfrm>
              <a:off x="1918045" y="842728"/>
              <a:ext cx="493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c)</a:t>
              </a:r>
            </a:p>
          </p:txBody>
        </p:sp>
        <p:sp>
          <p:nvSpPr>
            <p:cNvPr id="130" name="Rektangel 129">
              <a:extLst>
                <a:ext uri="{FF2B5EF4-FFF2-40B4-BE49-F238E27FC236}">
                  <a16:creationId xmlns:a16="http://schemas.microsoft.com/office/drawing/2014/main" id="{D139C3FA-E977-4B4A-A622-0DB262AC5906}"/>
                </a:ext>
              </a:extLst>
            </p:cNvPr>
            <p:cNvSpPr/>
            <p:nvPr/>
          </p:nvSpPr>
          <p:spPr>
            <a:xfrm>
              <a:off x="2411847" y="802978"/>
              <a:ext cx="881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622</a:t>
              </a:r>
            </a:p>
          </p:txBody>
        </p:sp>
        <p:cxnSp>
          <p:nvCxnSpPr>
            <p:cNvPr id="131" name="Rak 130">
              <a:extLst>
                <a:ext uri="{FF2B5EF4-FFF2-40B4-BE49-F238E27FC236}">
                  <a16:creationId xmlns:a16="http://schemas.microsoft.com/office/drawing/2014/main" id="{7C63AAB9-1CA0-A340-A6C4-F4F69939700E}"/>
                </a:ext>
              </a:extLst>
            </p:cNvPr>
            <p:cNvCxnSpPr>
              <a:cxnSpLocks/>
            </p:cNvCxnSpPr>
            <p:nvPr/>
          </p:nvCxnSpPr>
          <p:spPr>
            <a:xfrm>
              <a:off x="2354736" y="1152062"/>
              <a:ext cx="68722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Rektangel 131">
              <a:extLst>
                <a:ext uri="{FF2B5EF4-FFF2-40B4-BE49-F238E27FC236}">
                  <a16:creationId xmlns:a16="http://schemas.microsoft.com/office/drawing/2014/main" id="{7872C176-096A-A047-8D8E-DEE02BB9933C}"/>
                </a:ext>
              </a:extLst>
            </p:cNvPr>
            <p:cNvSpPr/>
            <p:nvPr/>
          </p:nvSpPr>
          <p:spPr>
            <a:xfrm>
              <a:off x="2308102" y="1120657"/>
              <a:ext cx="7815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2 000</a:t>
              </a:r>
            </a:p>
          </p:txBody>
        </p:sp>
      </p:grpSp>
      <p:sp>
        <p:nvSpPr>
          <p:cNvPr id="133" name="Rektangel 132">
            <a:extLst>
              <a:ext uri="{FF2B5EF4-FFF2-40B4-BE49-F238E27FC236}">
                <a16:creationId xmlns:a16="http://schemas.microsoft.com/office/drawing/2014/main" id="{42D3E2C8-66E8-0B4D-9CB6-60612F1E1584}"/>
              </a:ext>
            </a:extLst>
          </p:cNvPr>
          <p:cNvSpPr/>
          <p:nvPr/>
        </p:nvSpPr>
        <p:spPr>
          <a:xfrm>
            <a:off x="5420909" y="4734260"/>
            <a:ext cx="285471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med att förkorta med</a:t>
            </a:r>
            <a:r>
              <a:rPr lang="sv-SE" sz="1400" dirty="0">
                <a:solidFill>
                  <a:srgbClr val="C00000"/>
                </a:solidFill>
              </a:rPr>
              <a:t> 1 000</a:t>
            </a:r>
            <a:r>
              <a:rPr lang="sv-SE" sz="1400" dirty="0"/>
              <a:t>.</a:t>
            </a:r>
          </a:p>
        </p:txBody>
      </p:sp>
      <p:sp>
        <p:nvSpPr>
          <p:cNvPr id="134" name="Rektangel 133">
            <a:extLst>
              <a:ext uri="{FF2B5EF4-FFF2-40B4-BE49-F238E27FC236}">
                <a16:creationId xmlns:a16="http://schemas.microsoft.com/office/drawing/2014/main" id="{6E057520-2930-A347-997B-584ABDB7C860}"/>
              </a:ext>
            </a:extLst>
          </p:cNvPr>
          <p:cNvSpPr/>
          <p:nvPr/>
        </p:nvSpPr>
        <p:spPr>
          <a:xfrm>
            <a:off x="177580" y="4709554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c)</a:t>
            </a:r>
          </a:p>
        </p:txBody>
      </p:sp>
      <p:sp>
        <p:nvSpPr>
          <p:cNvPr id="135" name="Rektangel 134">
            <a:extLst>
              <a:ext uri="{FF2B5EF4-FFF2-40B4-BE49-F238E27FC236}">
                <a16:creationId xmlns:a16="http://schemas.microsoft.com/office/drawing/2014/main" id="{6EF6A44C-AD6C-714C-AD1C-6993DCAF6E04}"/>
              </a:ext>
            </a:extLst>
          </p:cNvPr>
          <p:cNvSpPr/>
          <p:nvPr/>
        </p:nvSpPr>
        <p:spPr>
          <a:xfrm>
            <a:off x="2215064" y="4603611"/>
            <a:ext cx="126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  <a:r>
              <a:rPr lang="sv-SE" sz="8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,</a:t>
            </a:r>
            <a:r>
              <a:rPr lang="sv-SE" sz="12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6</a:t>
            </a:r>
            <a:r>
              <a:rPr lang="sv-SE" sz="11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2</a:t>
            </a:r>
            <a:r>
              <a:rPr lang="sv-SE" sz="1400" dirty="0">
                <a:latin typeface="Bradley Hand" pitchFamily="2" charset="77"/>
              </a:rPr>
              <a:t> </a:t>
            </a:r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cxnSp>
        <p:nvCxnSpPr>
          <p:cNvPr id="136" name="Rak 135">
            <a:extLst>
              <a:ext uri="{FF2B5EF4-FFF2-40B4-BE49-F238E27FC236}">
                <a16:creationId xmlns:a16="http://schemas.microsoft.com/office/drawing/2014/main" id="{1A92976E-B1D9-1A4F-B570-B2BD2ED52811}"/>
              </a:ext>
            </a:extLst>
          </p:cNvPr>
          <p:cNvCxnSpPr>
            <a:cxnSpLocks/>
          </p:cNvCxnSpPr>
          <p:nvPr/>
        </p:nvCxnSpPr>
        <p:spPr>
          <a:xfrm>
            <a:off x="2215064" y="4974089"/>
            <a:ext cx="1093286" cy="23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7" name="Ellips 136">
            <a:extLst>
              <a:ext uri="{FF2B5EF4-FFF2-40B4-BE49-F238E27FC236}">
                <a16:creationId xmlns:a16="http://schemas.microsoft.com/office/drawing/2014/main" id="{7D2E9DEB-8D69-CF47-ADE4-4D89F32981C6}"/>
              </a:ext>
            </a:extLst>
          </p:cNvPr>
          <p:cNvSpPr/>
          <p:nvPr/>
        </p:nvSpPr>
        <p:spPr>
          <a:xfrm rot="18629801">
            <a:off x="2388622" y="4596134"/>
            <a:ext cx="314877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138" name="Rektangel 137">
            <a:extLst>
              <a:ext uri="{FF2B5EF4-FFF2-40B4-BE49-F238E27FC236}">
                <a16:creationId xmlns:a16="http://schemas.microsoft.com/office/drawing/2014/main" id="{C712F8E6-E2C8-6843-9502-F45E47DB3304}"/>
              </a:ext>
            </a:extLst>
          </p:cNvPr>
          <p:cNvSpPr/>
          <p:nvPr/>
        </p:nvSpPr>
        <p:spPr>
          <a:xfrm>
            <a:off x="3475222" y="473290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39" name="Rektangel 138">
            <a:extLst>
              <a:ext uri="{FF2B5EF4-FFF2-40B4-BE49-F238E27FC236}">
                <a16:creationId xmlns:a16="http://schemas.microsoft.com/office/drawing/2014/main" id="{A0A88125-9237-CB48-9417-4E2F4166EDEA}"/>
              </a:ext>
            </a:extLst>
          </p:cNvPr>
          <p:cNvSpPr/>
          <p:nvPr/>
        </p:nvSpPr>
        <p:spPr>
          <a:xfrm>
            <a:off x="3630617" y="472653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140" name="Rektangel 139">
            <a:extLst>
              <a:ext uri="{FF2B5EF4-FFF2-40B4-BE49-F238E27FC236}">
                <a16:creationId xmlns:a16="http://schemas.microsoft.com/office/drawing/2014/main" id="{C05C2D1D-91CC-E74F-96AE-BCAB3AD98DCC}"/>
              </a:ext>
            </a:extLst>
          </p:cNvPr>
          <p:cNvSpPr/>
          <p:nvPr/>
        </p:nvSpPr>
        <p:spPr>
          <a:xfrm>
            <a:off x="3255257" y="473290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grpSp>
        <p:nvGrpSpPr>
          <p:cNvPr id="144" name="Grupp 143">
            <a:extLst>
              <a:ext uri="{FF2B5EF4-FFF2-40B4-BE49-F238E27FC236}">
                <a16:creationId xmlns:a16="http://schemas.microsoft.com/office/drawing/2014/main" id="{98C4730A-64C2-B94F-A040-C39621D1FDC0}"/>
              </a:ext>
            </a:extLst>
          </p:cNvPr>
          <p:cNvGrpSpPr/>
          <p:nvPr/>
        </p:nvGrpSpPr>
        <p:grpSpPr>
          <a:xfrm>
            <a:off x="592366" y="4633724"/>
            <a:ext cx="1686325" cy="716090"/>
            <a:chOff x="4841385" y="2928266"/>
            <a:chExt cx="1686325" cy="716090"/>
          </a:xfrm>
        </p:grpSpPr>
        <p:sp>
          <p:nvSpPr>
            <p:cNvPr id="145" name="textruta 144">
              <a:extLst>
                <a:ext uri="{FF2B5EF4-FFF2-40B4-BE49-F238E27FC236}">
                  <a16:creationId xmlns:a16="http://schemas.microsoft.com/office/drawing/2014/main" id="{9C875A0C-A455-864F-991A-3DCD3180E8B0}"/>
                </a:ext>
              </a:extLst>
            </p:cNvPr>
            <p:cNvSpPr txBox="1"/>
            <p:nvPr/>
          </p:nvSpPr>
          <p:spPr>
            <a:xfrm>
              <a:off x="6189156" y="303289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/>
                <a:t>=</a:t>
              </a:r>
            </a:p>
          </p:txBody>
        </p:sp>
        <p:grpSp>
          <p:nvGrpSpPr>
            <p:cNvPr id="146" name="Grupp 145">
              <a:extLst>
                <a:ext uri="{FF2B5EF4-FFF2-40B4-BE49-F238E27FC236}">
                  <a16:creationId xmlns:a16="http://schemas.microsoft.com/office/drawing/2014/main" id="{826A63FA-8486-9943-B8E4-22BDE769C82A}"/>
                </a:ext>
              </a:extLst>
            </p:cNvPr>
            <p:cNvGrpSpPr/>
            <p:nvPr/>
          </p:nvGrpSpPr>
          <p:grpSpPr>
            <a:xfrm>
              <a:off x="4841385" y="2928266"/>
              <a:ext cx="1415616" cy="716090"/>
              <a:chOff x="2330723" y="1880183"/>
              <a:chExt cx="1415616" cy="716090"/>
            </a:xfrm>
          </p:grpSpPr>
          <p:sp>
            <p:nvSpPr>
              <p:cNvPr id="147" name="textruta 146">
                <a:extLst>
                  <a:ext uri="{FF2B5EF4-FFF2-40B4-BE49-F238E27FC236}">
                    <a16:creationId xmlns:a16="http://schemas.microsoft.com/office/drawing/2014/main" id="{ACC8A7DD-DCBB-F348-AAC8-1B38C065152B}"/>
                  </a:ext>
                </a:extLst>
              </p:cNvPr>
              <p:cNvSpPr txBox="1"/>
              <p:nvPr/>
            </p:nvSpPr>
            <p:spPr>
              <a:xfrm>
                <a:off x="2393507" y="1880183"/>
                <a:ext cx="126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6</a:t>
                </a:r>
                <a:r>
                  <a:rPr lang="sv-SE" sz="12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2</a:t>
                </a:r>
                <a:r>
                  <a:rPr lang="sv-SE" sz="12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2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sp>
            <p:nvSpPr>
              <p:cNvPr id="148" name="textruta 147">
                <a:extLst>
                  <a:ext uri="{FF2B5EF4-FFF2-40B4-BE49-F238E27FC236}">
                    <a16:creationId xmlns:a16="http://schemas.microsoft.com/office/drawing/2014/main" id="{DAA1F944-8DED-C947-86EE-D1463373FFC3}"/>
                  </a:ext>
                </a:extLst>
              </p:cNvPr>
              <p:cNvSpPr txBox="1"/>
              <p:nvPr/>
            </p:nvSpPr>
            <p:spPr>
              <a:xfrm>
                <a:off x="2330723" y="2134608"/>
                <a:ext cx="100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>
                    <a:latin typeface="Bradley Hand" pitchFamily="2" charset="77"/>
                  </a:rPr>
                  <a:t>2</a:t>
                </a:r>
                <a:r>
                  <a:rPr lang="sv-SE" sz="11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0</a:t>
                </a:r>
                <a:r>
                  <a:rPr lang="sv-SE" sz="11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0</a:t>
                </a:r>
                <a:r>
                  <a:rPr lang="sv-SE" sz="1000" dirty="0">
                    <a:latin typeface="Bradley Hand" pitchFamily="2" charset="77"/>
                  </a:rPr>
                  <a:t> </a:t>
                </a:r>
                <a:r>
                  <a:rPr lang="sv-SE" sz="2400" dirty="0">
                    <a:latin typeface="Bradley Hand" pitchFamily="2" charset="77"/>
                  </a:rPr>
                  <a:t>0</a:t>
                </a:r>
                <a:endParaRPr lang="sv-SE" sz="2400" dirty="0">
                  <a:solidFill>
                    <a:srgbClr val="C00000"/>
                  </a:solidFill>
                  <a:latin typeface="Bradley Hand" pitchFamily="2" charset="77"/>
                </a:endParaRPr>
              </a:p>
            </p:txBody>
          </p:sp>
          <p:cxnSp>
            <p:nvCxnSpPr>
              <p:cNvPr id="149" name="Rak 148">
                <a:extLst>
                  <a:ext uri="{FF2B5EF4-FFF2-40B4-BE49-F238E27FC236}">
                    <a16:creationId xmlns:a16="http://schemas.microsoft.com/office/drawing/2014/main" id="{EB29A8BF-C74C-DE49-9667-D55440A931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6432" y="2222850"/>
                <a:ext cx="1379907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Rektangel 149">
            <a:extLst>
              <a:ext uri="{FF2B5EF4-FFF2-40B4-BE49-F238E27FC236}">
                <a16:creationId xmlns:a16="http://schemas.microsoft.com/office/drawing/2014/main" id="{EAAD6866-3616-F045-A308-676C3E172DBF}"/>
              </a:ext>
            </a:extLst>
          </p:cNvPr>
          <p:cNvSpPr/>
          <p:nvPr/>
        </p:nvSpPr>
        <p:spPr>
          <a:xfrm>
            <a:off x="1338471" y="4691934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/1000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51" name="Rektangel 150">
            <a:extLst>
              <a:ext uri="{FF2B5EF4-FFF2-40B4-BE49-F238E27FC236}">
                <a16:creationId xmlns:a16="http://schemas.microsoft.com/office/drawing/2014/main" id="{95DF73D3-5B29-B446-8FFF-A6AF8CCE4605}"/>
              </a:ext>
            </a:extLst>
          </p:cNvPr>
          <p:cNvSpPr/>
          <p:nvPr/>
        </p:nvSpPr>
        <p:spPr>
          <a:xfrm>
            <a:off x="1365784" y="4939218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  <a:latin typeface="Bradley Hand" pitchFamily="2" charset="77"/>
              </a:rPr>
              <a:t>/1000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52" name="Rektangel 151">
            <a:extLst>
              <a:ext uri="{FF2B5EF4-FFF2-40B4-BE49-F238E27FC236}">
                <a16:creationId xmlns:a16="http://schemas.microsoft.com/office/drawing/2014/main" id="{A1BC8DE7-BC07-C844-BC33-B6639FF5C157}"/>
              </a:ext>
            </a:extLst>
          </p:cNvPr>
          <p:cNvSpPr/>
          <p:nvPr/>
        </p:nvSpPr>
        <p:spPr>
          <a:xfrm>
            <a:off x="3727977" y="4721689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154" name="Rektangel 153">
            <a:extLst>
              <a:ext uri="{FF2B5EF4-FFF2-40B4-BE49-F238E27FC236}">
                <a16:creationId xmlns:a16="http://schemas.microsoft.com/office/drawing/2014/main" id="{8598AAD8-2752-3946-BD31-78C00B3047D4}"/>
              </a:ext>
            </a:extLst>
          </p:cNvPr>
          <p:cNvSpPr/>
          <p:nvPr/>
        </p:nvSpPr>
        <p:spPr>
          <a:xfrm>
            <a:off x="3954516" y="4722716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155" name="Rektangel 154">
            <a:extLst>
              <a:ext uri="{FF2B5EF4-FFF2-40B4-BE49-F238E27FC236}">
                <a16:creationId xmlns:a16="http://schemas.microsoft.com/office/drawing/2014/main" id="{51BEC59C-83E2-7646-B50C-84D2AFDDBBAE}"/>
              </a:ext>
            </a:extLst>
          </p:cNvPr>
          <p:cNvSpPr/>
          <p:nvPr/>
        </p:nvSpPr>
        <p:spPr>
          <a:xfrm>
            <a:off x="4152832" y="4716313"/>
            <a:ext cx="344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156" name="Ellips 155">
            <a:extLst>
              <a:ext uri="{FF2B5EF4-FFF2-40B4-BE49-F238E27FC236}">
                <a16:creationId xmlns:a16="http://schemas.microsoft.com/office/drawing/2014/main" id="{424E353F-03D1-2D4C-B4A4-8718428DC5EE}"/>
              </a:ext>
            </a:extLst>
          </p:cNvPr>
          <p:cNvSpPr/>
          <p:nvPr/>
        </p:nvSpPr>
        <p:spPr>
          <a:xfrm rot="20789804">
            <a:off x="2555921" y="4642035"/>
            <a:ext cx="297108" cy="58974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158" name="Rektangel 157">
            <a:extLst>
              <a:ext uri="{FF2B5EF4-FFF2-40B4-BE49-F238E27FC236}">
                <a16:creationId xmlns:a16="http://schemas.microsoft.com/office/drawing/2014/main" id="{1C318DB3-01D9-6044-8E32-DE30BCF2605E}"/>
              </a:ext>
            </a:extLst>
          </p:cNvPr>
          <p:cNvSpPr/>
          <p:nvPr/>
        </p:nvSpPr>
        <p:spPr>
          <a:xfrm>
            <a:off x="2562355" y="4876600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159" name="Ellips 158">
            <a:extLst>
              <a:ext uri="{FF2B5EF4-FFF2-40B4-BE49-F238E27FC236}">
                <a16:creationId xmlns:a16="http://schemas.microsoft.com/office/drawing/2014/main" id="{77D13B5C-B143-CA4C-85A7-2F984D9593DA}"/>
              </a:ext>
            </a:extLst>
          </p:cNvPr>
          <p:cNvSpPr/>
          <p:nvPr/>
        </p:nvSpPr>
        <p:spPr>
          <a:xfrm rot="2087424">
            <a:off x="2696589" y="4647549"/>
            <a:ext cx="297108" cy="58974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160" name="Ellips 159">
            <a:extLst>
              <a:ext uri="{FF2B5EF4-FFF2-40B4-BE49-F238E27FC236}">
                <a16:creationId xmlns:a16="http://schemas.microsoft.com/office/drawing/2014/main" id="{7BCEE129-3626-5345-AE8B-8074FD18E764}"/>
              </a:ext>
            </a:extLst>
          </p:cNvPr>
          <p:cNvSpPr/>
          <p:nvPr/>
        </p:nvSpPr>
        <p:spPr>
          <a:xfrm rot="3461054">
            <a:off x="2810639" y="4585137"/>
            <a:ext cx="297108" cy="76229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162" name="Rektangel 161">
            <a:extLst>
              <a:ext uri="{FF2B5EF4-FFF2-40B4-BE49-F238E27FC236}">
                <a16:creationId xmlns:a16="http://schemas.microsoft.com/office/drawing/2014/main" id="{763E4AF2-698B-8E4F-83FA-92A2A9BE7BD7}"/>
              </a:ext>
            </a:extLst>
          </p:cNvPr>
          <p:cNvSpPr/>
          <p:nvPr/>
        </p:nvSpPr>
        <p:spPr>
          <a:xfrm>
            <a:off x="5420909" y="3664805"/>
            <a:ext cx="24602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Svaret är rimligt eftersom 5 går lite mindre än 2 gånger i 8.</a:t>
            </a:r>
          </a:p>
        </p:txBody>
      </p:sp>
    </p:spTree>
    <p:extLst>
      <p:ext uri="{BB962C8B-B14F-4D97-AF65-F5344CB8AC3E}">
        <p14:creationId xmlns:p14="http://schemas.microsoft.com/office/powerpoint/2010/main" val="8234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7" grpId="0"/>
      <p:bldP spid="18" grpId="0"/>
      <p:bldP spid="20" grpId="0" animBg="1"/>
      <p:bldP spid="20" grpId="1" animBg="1"/>
      <p:bldP spid="22" grpId="0"/>
      <p:bldP spid="23" grpId="0"/>
      <p:bldP spid="24" grpId="0"/>
      <p:bldP spid="40" grpId="0"/>
      <p:bldP spid="44" grpId="0" animBg="1"/>
      <p:bldP spid="44" grpId="1" animBg="1"/>
      <p:bldP spid="46" grpId="0" animBg="1"/>
      <p:bldP spid="87" grpId="0"/>
      <p:bldP spid="88" grpId="0"/>
      <p:bldP spid="89" grpId="0"/>
      <p:bldP spid="92" grpId="0" animBg="1"/>
      <p:bldP spid="93" grpId="0"/>
      <p:bldP spid="104" grpId="0"/>
      <p:bldP spid="105" grpId="0"/>
      <p:bldP spid="107" grpId="0" animBg="1"/>
      <p:bldP spid="107" grpId="1" animBg="1"/>
      <p:bldP spid="108" grpId="0"/>
      <p:bldP spid="109" grpId="0"/>
      <p:bldP spid="110" grpId="0"/>
      <p:bldP spid="111" grpId="0"/>
      <p:bldP spid="112" grpId="0" animBg="1"/>
      <p:bldP spid="112" grpId="1" animBg="1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6" grpId="1" animBg="1"/>
      <p:bldP spid="34" grpId="0" animBg="1"/>
      <p:bldP spid="34" grpId="1" animBg="1"/>
      <p:bldP spid="133" grpId="0" animBg="1"/>
      <p:bldP spid="134" grpId="0"/>
      <p:bldP spid="135" grpId="0"/>
      <p:bldP spid="137" grpId="0" animBg="1"/>
      <p:bldP spid="137" grpId="1" animBg="1"/>
      <p:bldP spid="138" grpId="0"/>
      <p:bldP spid="139" grpId="0"/>
      <p:bldP spid="140" grpId="0"/>
      <p:bldP spid="150" grpId="0"/>
      <p:bldP spid="151" grpId="0"/>
      <p:bldP spid="152" grpId="0"/>
      <p:bldP spid="154" grpId="0"/>
      <p:bldP spid="155" grpId="0"/>
      <p:bldP spid="156" grpId="0" animBg="1"/>
      <p:bldP spid="156" grpId="1" animBg="1"/>
      <p:bldP spid="158" grpId="0"/>
      <p:bldP spid="159" grpId="0" animBg="1"/>
      <p:bldP spid="159" grpId="1" animBg="1"/>
      <p:bldP spid="160" grpId="0" animBg="1"/>
      <p:bldP spid="160" grpId="1" animBg="1"/>
      <p:bldP spid="16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39111</TotalTime>
  <Words>625</Words>
  <Application>Microsoft Macintosh PowerPoint</Application>
  <PresentationFormat>Bildspel på skärmen (4:3)</PresentationFormat>
  <Paragraphs>151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293</cp:revision>
  <dcterms:created xsi:type="dcterms:W3CDTF">2017-04-10T07:17:33Z</dcterms:created>
  <dcterms:modified xsi:type="dcterms:W3CDTF">2021-07-17T14:21:09Z</dcterms:modified>
</cp:coreProperties>
</file>