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36" r:id="rId2"/>
    <p:sldId id="377" r:id="rId3"/>
    <p:sldId id="378" r:id="rId4"/>
    <p:sldId id="380" r:id="rId5"/>
    <p:sldId id="381" r:id="rId6"/>
    <p:sldId id="382" r:id="rId7"/>
    <p:sldId id="383" r:id="rId8"/>
    <p:sldId id="384" r:id="rId9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B"/>
    <a:srgbClr val="FFC104"/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3" autoAdjust="0"/>
    <p:restoredTop sz="99052" autoAdjust="0"/>
  </p:normalViewPr>
  <p:slideViewPr>
    <p:cSldViewPr snapToGrid="0" snapToObjects="1">
      <p:cViewPr varScale="1">
        <p:scale>
          <a:sx n="126" d="100"/>
          <a:sy n="126" d="100"/>
        </p:scale>
        <p:origin x="216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>
            <a:extLst>
              <a:ext uri="{FF2B5EF4-FFF2-40B4-BE49-F238E27FC236}">
                <a16:creationId xmlns:a16="http://schemas.microsoft.com/office/drawing/2014/main" id="{3C688D01-E1AF-F14A-AFEB-A065417D993C}"/>
              </a:ext>
            </a:extLst>
          </p:cNvPr>
          <p:cNvGrpSpPr/>
          <p:nvPr/>
        </p:nvGrpSpPr>
        <p:grpSpPr>
          <a:xfrm>
            <a:off x="374073" y="799564"/>
            <a:ext cx="8395854" cy="5799113"/>
            <a:chOff x="1225030" y="40114"/>
            <a:chExt cx="7493515" cy="5668661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C99A2B9A-868D-F448-8A64-DDC7268F7CA3}"/>
                </a:ext>
              </a:extLst>
            </p:cNvPr>
            <p:cNvSpPr/>
            <p:nvPr/>
          </p:nvSpPr>
          <p:spPr>
            <a:xfrm>
              <a:off x="1225030" y="212363"/>
              <a:ext cx="7493515" cy="549641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6AD6E511-90DE-1649-BA20-5EDBF4BEE32D}"/>
                </a:ext>
              </a:extLst>
            </p:cNvPr>
            <p:cNvSpPr txBox="1"/>
            <p:nvPr/>
          </p:nvSpPr>
          <p:spPr>
            <a:xfrm>
              <a:off x="4633543" y="40114"/>
              <a:ext cx="8247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9527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1.7	                                         Binära talsystemet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3015"/>
            <a:ext cx="1161498" cy="384895"/>
          </a:xfrm>
          <a:prstGeom prst="rect">
            <a:avLst/>
          </a:prstGeom>
        </p:spPr>
      </p:pic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4130303" y="1122294"/>
            <a:ext cx="104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Bygga tal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1206869" y="1513035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630686" y="1752259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2141940" y="1767647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2127244" y="1513035"/>
            <a:ext cx="5865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Aktivitetsblad, sax </a:t>
            </a:r>
          </a:p>
        </p:txBody>
      </p:sp>
      <p:sp>
        <p:nvSpPr>
          <p:cNvPr id="164" name="Rektangel 163">
            <a:extLst>
              <a:ext uri="{FF2B5EF4-FFF2-40B4-BE49-F238E27FC236}">
                <a16:creationId xmlns:a16="http://schemas.microsoft.com/office/drawing/2014/main" id="{C205052E-5C2F-9E4A-94E1-779BD0B4D8D3}"/>
              </a:ext>
            </a:extLst>
          </p:cNvPr>
          <p:cNvSpPr/>
          <p:nvPr/>
        </p:nvSpPr>
        <p:spPr>
          <a:xfrm>
            <a:off x="702516" y="2094201"/>
            <a:ext cx="268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5" name="Rektangel 164">
            <a:extLst>
              <a:ext uri="{FF2B5EF4-FFF2-40B4-BE49-F238E27FC236}">
                <a16:creationId xmlns:a16="http://schemas.microsoft.com/office/drawing/2014/main" id="{9B9A3160-7919-F441-9591-62479CA06523}"/>
              </a:ext>
            </a:extLst>
          </p:cNvPr>
          <p:cNvSpPr/>
          <p:nvPr/>
        </p:nvSpPr>
        <p:spPr>
          <a:xfrm>
            <a:off x="998179" y="2090813"/>
            <a:ext cx="282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Använd tabellen på aktivitets-bladet eller rita av den här tabellen. Men lägg då till så att det sammanlagt blir sju rader.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630686" y="3360567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970557" y="3360567"/>
            <a:ext cx="3604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Klipp ut delarna från aktivitetsbladet.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630686" y="3884671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970557" y="3858205"/>
            <a:ext cx="456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Med hjälp av delarna ska ni bygga olika naturliga tal. </a:t>
            </a:r>
          </a:p>
        </p:txBody>
      </p:sp>
      <p:sp>
        <p:nvSpPr>
          <p:cNvPr id="199" name="Rektangel 198">
            <a:extLst>
              <a:ext uri="{FF2B5EF4-FFF2-40B4-BE49-F238E27FC236}">
                <a16:creationId xmlns:a16="http://schemas.microsoft.com/office/drawing/2014/main" id="{5A1C5359-07EF-8A49-85BF-7A1F3EB2AE7C}"/>
              </a:ext>
            </a:extLst>
          </p:cNvPr>
          <p:cNvSpPr/>
          <p:nvPr/>
        </p:nvSpPr>
        <p:spPr>
          <a:xfrm>
            <a:off x="970557" y="4122411"/>
            <a:ext cx="4564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Ni får bara använda varje del en gång för varje tal.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FDFCE4B-55DD-C14A-9B27-824495DD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82" y="2084029"/>
            <a:ext cx="3858362" cy="1044098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06118F6B-1C0F-D641-B2BE-5CD3689691C0}"/>
              </a:ext>
            </a:extLst>
          </p:cNvPr>
          <p:cNvSpPr/>
          <p:nvPr/>
        </p:nvSpPr>
        <p:spPr>
          <a:xfrm>
            <a:off x="967171" y="4457656"/>
            <a:ext cx="3604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Skriv in i tabellen vilka delar ni använder.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9B553FC-7A0D-BC4F-9E85-F1649DDD4464}"/>
              </a:ext>
            </a:extLst>
          </p:cNvPr>
          <p:cNvSpPr/>
          <p:nvPr/>
        </p:nvSpPr>
        <p:spPr>
          <a:xfrm>
            <a:off x="967171" y="4856045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i="1" dirty="0">
                <a:latin typeface="+mn-lt"/>
              </a:rPr>
              <a:t>Exempel: </a:t>
            </a:r>
            <a:r>
              <a:rPr lang="sv-SE" sz="1600" dirty="0">
                <a:latin typeface="+mn-lt"/>
              </a:rPr>
              <a:t>Om ni ska bygga talet 3 använder ni delarna 2 och 1. 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7860CD7E-00CA-AE40-B3D1-829ED026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58" y="4486937"/>
            <a:ext cx="1570286" cy="707662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D2C90A03-271D-F741-A859-9127A472E25F}"/>
              </a:ext>
            </a:extLst>
          </p:cNvPr>
          <p:cNvSpPr/>
          <p:nvPr/>
        </p:nvSpPr>
        <p:spPr>
          <a:xfrm>
            <a:off x="1729743" y="5153028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Ni markerar i tabellen vilka delar ni har använt.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ACF2318-DD9B-D04C-A06A-3914D49FB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765" y="5554745"/>
            <a:ext cx="2825172" cy="7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95" grpId="0"/>
      <p:bldP spid="196" grpId="0"/>
      <p:bldP spid="199" grpId="0"/>
      <p:bldP spid="24" grpId="0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1B4C5D58-7986-8645-BEBB-942A8F4F1C51}"/>
              </a:ext>
            </a:extLst>
          </p:cNvPr>
          <p:cNvGrpSpPr/>
          <p:nvPr/>
        </p:nvGrpSpPr>
        <p:grpSpPr>
          <a:xfrm>
            <a:off x="374073" y="682436"/>
            <a:ext cx="8395854" cy="5799113"/>
            <a:chOff x="1225030" y="40114"/>
            <a:chExt cx="7493515" cy="5668661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25BBD8CF-AA2B-4946-94EF-B254FB89B4E7}"/>
                </a:ext>
              </a:extLst>
            </p:cNvPr>
            <p:cNvSpPr/>
            <p:nvPr/>
          </p:nvSpPr>
          <p:spPr>
            <a:xfrm>
              <a:off x="1225030" y="212363"/>
              <a:ext cx="7493515" cy="549641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8C3E5EE6-5712-5140-94C7-E0B04F42F1C5}"/>
                </a:ext>
              </a:extLst>
            </p:cNvPr>
            <p:cNvSpPr txBox="1"/>
            <p:nvPr/>
          </p:nvSpPr>
          <p:spPr>
            <a:xfrm>
              <a:off x="4633543" y="40114"/>
              <a:ext cx="8247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D84EBF2-A82F-4449-BFBF-B0690EDB1187}"/>
              </a:ext>
            </a:extLst>
          </p:cNvPr>
          <p:cNvSpPr/>
          <p:nvPr/>
        </p:nvSpPr>
        <p:spPr>
          <a:xfrm>
            <a:off x="1103733" y="1546240"/>
            <a:ext cx="268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95B4F22-E0BB-964A-A57E-8030CC45C38D}"/>
              </a:ext>
            </a:extLst>
          </p:cNvPr>
          <p:cNvSpPr/>
          <p:nvPr/>
        </p:nvSpPr>
        <p:spPr>
          <a:xfrm>
            <a:off x="1399395" y="1542852"/>
            <a:ext cx="49956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Bygg talen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5</a:t>
            </a:r>
            <a:r>
              <a:rPr lang="sv-SE" sz="1600" dirty="0">
                <a:latin typeface="+mn-lt"/>
              </a:rPr>
              <a:t>,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12</a:t>
            </a:r>
            <a:r>
              <a:rPr lang="sv-SE" sz="1600" dirty="0">
                <a:latin typeface="+mn-lt"/>
              </a:rPr>
              <a:t>,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17</a:t>
            </a:r>
            <a:r>
              <a:rPr lang="sv-SE" sz="1600" dirty="0">
                <a:latin typeface="+mn-lt"/>
              </a:rPr>
              <a:t>,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23</a:t>
            </a:r>
            <a:r>
              <a:rPr lang="sv-SE" sz="1600" dirty="0">
                <a:latin typeface="+mn-lt"/>
              </a:rPr>
              <a:t>,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34</a:t>
            </a:r>
            <a:r>
              <a:rPr lang="sv-SE" sz="1600" dirty="0">
                <a:latin typeface="+mn-lt"/>
              </a:rPr>
              <a:t> och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57</a:t>
            </a:r>
            <a:r>
              <a:rPr lang="sv-SE" sz="1600" dirty="0">
                <a:latin typeface="+mn-lt"/>
              </a:rPr>
              <a:t>. Lägg ut delarna ni använder och markera sedan i tabellen vilka delar det är.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83E4D48-FEB4-5840-A34C-2C802738197D}"/>
              </a:ext>
            </a:extLst>
          </p:cNvPr>
          <p:cNvSpPr/>
          <p:nvPr/>
        </p:nvSpPr>
        <p:spPr>
          <a:xfrm>
            <a:off x="1103733" y="2698765"/>
            <a:ext cx="268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E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4CE5CC0-80EA-E347-B005-5631C10E759F}"/>
              </a:ext>
            </a:extLst>
          </p:cNvPr>
          <p:cNvSpPr/>
          <p:nvPr/>
        </p:nvSpPr>
        <p:spPr>
          <a:xfrm>
            <a:off x="1399395" y="2695377"/>
            <a:ext cx="58624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Om ni skulle bygga större tal, som till exempel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70</a:t>
            </a:r>
            <a:r>
              <a:rPr lang="sv-SE" sz="1600" dirty="0">
                <a:latin typeface="+mn-lt"/>
              </a:rPr>
              <a:t>, behövs en byggbit till som passar in i mönstret med de övriga. Vilken byggbit är det?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EF12858-EA60-4B48-A144-AE32BD053D62}"/>
              </a:ext>
            </a:extLst>
          </p:cNvPr>
          <p:cNvSpPr/>
          <p:nvPr/>
        </p:nvSpPr>
        <p:spPr>
          <a:xfrm>
            <a:off x="1103733" y="3958605"/>
            <a:ext cx="268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F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67D12C-8E60-EA49-9E3E-15F6917AF2EA}"/>
              </a:ext>
            </a:extLst>
          </p:cNvPr>
          <p:cNvSpPr/>
          <p:nvPr/>
        </p:nvSpPr>
        <p:spPr>
          <a:xfrm>
            <a:off x="1399395" y="3955217"/>
            <a:ext cx="58624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För att bygga till exempel talen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140</a:t>
            </a:r>
            <a:r>
              <a:rPr lang="sv-SE" sz="1600" dirty="0">
                <a:latin typeface="+mn-lt"/>
              </a:rPr>
              <a:t> och </a:t>
            </a:r>
            <a:r>
              <a:rPr lang="sv-SE" dirty="0">
                <a:solidFill>
                  <a:srgbClr val="C00000"/>
                </a:solidFill>
                <a:latin typeface="+mn-lt"/>
              </a:rPr>
              <a:t>400 </a:t>
            </a:r>
            <a:r>
              <a:rPr lang="sv-SE" sz="1600" dirty="0">
                <a:latin typeface="+mn-lt"/>
              </a:rPr>
              <a:t>så krävs flera byggbitar. Vilka då? 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6CCC632-EB1F-0F44-9C42-C94FA8269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633" y="133015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9D39264-76CF-D740-906A-D4EA05BA2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20" y="78806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ECFE8C4-4F7A-1549-BA92-F9ECC8A04900}"/>
              </a:ext>
            </a:extLst>
          </p:cNvPr>
          <p:cNvSpPr/>
          <p:nvPr/>
        </p:nvSpPr>
        <p:spPr>
          <a:xfrm>
            <a:off x="3680750" y="293313"/>
            <a:ext cx="235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Tiosystemet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16F71C-2322-5140-9646-9C191BA4228C}"/>
              </a:ext>
            </a:extLst>
          </p:cNvPr>
          <p:cNvSpPr/>
          <p:nvPr/>
        </p:nvSpPr>
        <p:spPr>
          <a:xfrm>
            <a:off x="1187204" y="887717"/>
            <a:ext cx="6910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Vårt talsystem bygger på talet 10 och består av 10 siffror – </a:t>
            </a:r>
            <a:r>
              <a:rPr lang="sv-SE" i="1" dirty="0">
                <a:solidFill>
                  <a:srgbClr val="C00000"/>
                </a:solidFill>
              </a:rPr>
              <a:t>tiosystemet</a:t>
            </a:r>
            <a:r>
              <a:rPr lang="sv-SE" dirty="0"/>
              <a:t>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865E0A-268D-814E-A4D4-5AFBC8CC05D2}"/>
              </a:ext>
            </a:extLst>
          </p:cNvPr>
          <p:cNvSpPr/>
          <p:nvPr/>
        </p:nvSpPr>
        <p:spPr>
          <a:xfrm>
            <a:off x="3257802" y="1210204"/>
            <a:ext cx="2917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>
                <a:solidFill>
                  <a:srgbClr val="C00000"/>
                </a:solidFill>
              </a:rPr>
              <a:t>talbasen</a:t>
            </a:r>
            <a:r>
              <a:rPr lang="sv-SE" i="1" dirty="0"/>
              <a:t> </a:t>
            </a:r>
            <a:r>
              <a:rPr lang="sv-SE" dirty="0"/>
              <a:t>är 10. 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316D040-E5FD-244C-8190-873D3D366790}"/>
              </a:ext>
            </a:extLst>
          </p:cNvPr>
          <p:cNvSpPr/>
          <p:nvPr/>
        </p:nvSpPr>
        <p:spPr>
          <a:xfrm>
            <a:off x="1687537" y="1700664"/>
            <a:ext cx="5961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Vilket värde en siffra har beror på dess plats, </a:t>
            </a:r>
            <a:r>
              <a:rPr lang="sv-SE" i="1" dirty="0">
                <a:solidFill>
                  <a:srgbClr val="C00000"/>
                </a:solidFill>
              </a:rPr>
              <a:t>position</a:t>
            </a:r>
            <a:r>
              <a:rPr lang="sv-SE" dirty="0"/>
              <a:t>, i talet.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A9C7F09-D828-424E-A048-60D8EDB2E4A0}"/>
              </a:ext>
            </a:extLst>
          </p:cNvPr>
          <p:cNvSpPr/>
          <p:nvPr/>
        </p:nvSpPr>
        <p:spPr>
          <a:xfrm>
            <a:off x="2298326" y="2012468"/>
            <a:ext cx="468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Varje position åt vänster är 10 gånger mer värd.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47FF4F0-5D21-734A-B721-8369E05EC626}"/>
              </a:ext>
            </a:extLst>
          </p:cNvPr>
          <p:cNvSpPr/>
          <p:nvPr/>
        </p:nvSpPr>
        <p:spPr>
          <a:xfrm>
            <a:off x="1376867" y="2693812"/>
            <a:ext cx="671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”byggbitar” vi använder oss av när vi skriver naturliga tal är: 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B884525-2ACF-FA43-95A5-CE0330F33C7B}"/>
              </a:ext>
            </a:extLst>
          </p:cNvPr>
          <p:cNvSpPr/>
          <p:nvPr/>
        </p:nvSpPr>
        <p:spPr>
          <a:xfrm>
            <a:off x="2781580" y="3073945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C5D07B6-B294-B048-9810-25CC0A9063F5}"/>
              </a:ext>
            </a:extLst>
          </p:cNvPr>
          <p:cNvSpPr/>
          <p:nvPr/>
        </p:nvSpPr>
        <p:spPr>
          <a:xfrm>
            <a:off x="3255260" y="3073945"/>
            <a:ext cx="566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10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FBB6AEA-3916-F04C-88AD-7AA1494DED1D}"/>
              </a:ext>
            </a:extLst>
          </p:cNvPr>
          <p:cNvSpPr/>
          <p:nvPr/>
        </p:nvSpPr>
        <p:spPr>
          <a:xfrm>
            <a:off x="3939578" y="3073944"/>
            <a:ext cx="773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100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61AD930-1416-D044-AE63-735667D41E8C}"/>
              </a:ext>
            </a:extLst>
          </p:cNvPr>
          <p:cNvSpPr/>
          <p:nvPr/>
        </p:nvSpPr>
        <p:spPr>
          <a:xfrm>
            <a:off x="4830828" y="3073944"/>
            <a:ext cx="982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1 000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E7F6869-50EF-4146-9AF4-51872BEFC233}"/>
              </a:ext>
            </a:extLst>
          </p:cNvPr>
          <p:cNvSpPr/>
          <p:nvPr/>
        </p:nvSpPr>
        <p:spPr>
          <a:xfrm>
            <a:off x="5813003" y="3073944"/>
            <a:ext cx="982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…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D5ED3CF-F42A-B548-9E57-A5DD72CC3A67}"/>
              </a:ext>
            </a:extLst>
          </p:cNvPr>
          <p:cNvSpPr/>
          <p:nvPr/>
        </p:nvSpPr>
        <p:spPr>
          <a:xfrm>
            <a:off x="2330042" y="3832406"/>
            <a:ext cx="4166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</a:t>
            </a:r>
            <a:r>
              <a:rPr lang="sv-SE" sz="2000" b="1" dirty="0">
                <a:solidFill>
                  <a:srgbClr val="FF0000"/>
                </a:solidFill>
              </a:rPr>
              <a:t>6 742 </a:t>
            </a:r>
            <a:r>
              <a:rPr lang="sv-SE" dirty="0"/>
              <a:t>i </a:t>
            </a:r>
            <a:r>
              <a:rPr lang="sv-SE" i="1" dirty="0">
                <a:solidFill>
                  <a:srgbClr val="C00000"/>
                </a:solidFill>
              </a:rPr>
              <a:t>utvecklad form </a:t>
            </a:r>
            <a:r>
              <a:rPr lang="sv-SE" dirty="0"/>
              <a:t>skrivs så här: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5D3CD7A-76D5-A94B-9008-86E2ED26FD3E}"/>
              </a:ext>
            </a:extLst>
          </p:cNvPr>
          <p:cNvSpPr/>
          <p:nvPr/>
        </p:nvSpPr>
        <p:spPr>
          <a:xfrm>
            <a:off x="1922263" y="4227970"/>
            <a:ext cx="1251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6</a:t>
            </a:r>
            <a:r>
              <a:rPr lang="sv-SE" sz="2400" dirty="0"/>
              <a:t> · 1 000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FF97372-4B85-4545-958F-8F9D4BBF3FD8}"/>
              </a:ext>
            </a:extLst>
          </p:cNvPr>
          <p:cNvSpPr/>
          <p:nvPr/>
        </p:nvSpPr>
        <p:spPr>
          <a:xfrm>
            <a:off x="3123492" y="4208359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6228F2F-2B1B-0C4C-9205-6BF524989BBC}"/>
              </a:ext>
            </a:extLst>
          </p:cNvPr>
          <p:cNvSpPr/>
          <p:nvPr/>
        </p:nvSpPr>
        <p:spPr>
          <a:xfrm>
            <a:off x="3453156" y="4228500"/>
            <a:ext cx="104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7</a:t>
            </a:r>
            <a:r>
              <a:rPr lang="sv-SE" sz="2400" dirty="0"/>
              <a:t> · 100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8E4979E-E70E-B042-8787-7A823CB2DCA7}"/>
              </a:ext>
            </a:extLst>
          </p:cNvPr>
          <p:cNvSpPr/>
          <p:nvPr/>
        </p:nvSpPr>
        <p:spPr>
          <a:xfrm>
            <a:off x="4398644" y="4227970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1BDFED0-A8A4-BA48-97A0-02C4E878D765}"/>
              </a:ext>
            </a:extLst>
          </p:cNvPr>
          <p:cNvSpPr/>
          <p:nvPr/>
        </p:nvSpPr>
        <p:spPr>
          <a:xfrm>
            <a:off x="4678416" y="4227970"/>
            <a:ext cx="875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4</a:t>
            </a:r>
            <a:r>
              <a:rPr lang="sv-SE" sz="2400" dirty="0"/>
              <a:t> · 10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423DF9E-A2E3-0E48-B62D-AE48DCC1E124}"/>
              </a:ext>
            </a:extLst>
          </p:cNvPr>
          <p:cNvSpPr/>
          <p:nvPr/>
        </p:nvSpPr>
        <p:spPr>
          <a:xfrm>
            <a:off x="5485555" y="4227970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EDD08C0-87C1-4741-8FC6-9193A21C02B4}"/>
              </a:ext>
            </a:extLst>
          </p:cNvPr>
          <p:cNvSpPr/>
          <p:nvPr/>
        </p:nvSpPr>
        <p:spPr>
          <a:xfrm>
            <a:off x="5789005" y="4227970"/>
            <a:ext cx="783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2</a:t>
            </a:r>
            <a:r>
              <a:rPr lang="sv-SE" sz="2400" dirty="0"/>
              <a:t> · 1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FC141A9-AF9E-9649-BCE3-FC6719152776}"/>
              </a:ext>
            </a:extLst>
          </p:cNvPr>
          <p:cNvSpPr/>
          <p:nvPr/>
        </p:nvSpPr>
        <p:spPr>
          <a:xfrm>
            <a:off x="1834467" y="4967665"/>
            <a:ext cx="5992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Så här kan talet </a:t>
            </a:r>
            <a:r>
              <a:rPr lang="sv-SE" sz="2000" dirty="0">
                <a:solidFill>
                  <a:srgbClr val="FF0000"/>
                </a:solidFill>
              </a:rPr>
              <a:t>6 742 </a:t>
            </a:r>
            <a:r>
              <a:rPr lang="sv-SE" dirty="0"/>
              <a:t>beskrivas i en tabell för tiosystemet:  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2BB5E453-55EB-5846-B4DD-E237DF128F76}"/>
              </a:ext>
            </a:extLst>
          </p:cNvPr>
          <p:cNvGrpSpPr/>
          <p:nvPr/>
        </p:nvGrpSpPr>
        <p:grpSpPr>
          <a:xfrm>
            <a:off x="1732145" y="5381485"/>
            <a:ext cx="5962525" cy="722210"/>
            <a:chOff x="1811808" y="1535625"/>
            <a:chExt cx="5962525" cy="722210"/>
          </a:xfrm>
        </p:grpSpPr>
        <p:pic>
          <p:nvPicPr>
            <p:cNvPr id="72" name="Bildobjekt 71">
              <a:extLst>
                <a:ext uri="{FF2B5EF4-FFF2-40B4-BE49-F238E27FC236}">
                  <a16:creationId xmlns:a16="http://schemas.microsoft.com/office/drawing/2014/main" id="{914BFCD2-1C39-D144-ADB0-BC7DE2D4A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8290" y="1567091"/>
              <a:ext cx="5956043" cy="659274"/>
            </a:xfrm>
            <a:prstGeom prst="rect">
              <a:avLst/>
            </a:prstGeom>
          </p:spPr>
        </p:pic>
        <p:grpSp>
          <p:nvGrpSpPr>
            <p:cNvPr id="73" name="Grupp 72">
              <a:extLst>
                <a:ext uri="{FF2B5EF4-FFF2-40B4-BE49-F238E27FC236}">
                  <a16:creationId xmlns:a16="http://schemas.microsoft.com/office/drawing/2014/main" id="{53713E25-24FC-EA41-85AB-8E144562250B}"/>
                </a:ext>
              </a:extLst>
            </p:cNvPr>
            <p:cNvGrpSpPr/>
            <p:nvPr/>
          </p:nvGrpSpPr>
          <p:grpSpPr>
            <a:xfrm>
              <a:off x="3533713" y="1888503"/>
              <a:ext cx="282831" cy="369332"/>
              <a:chOff x="3333308" y="2508054"/>
              <a:chExt cx="282831" cy="369332"/>
            </a:xfrm>
          </p:grpSpPr>
          <p:pic>
            <p:nvPicPr>
              <p:cNvPr id="101" name="Bildobjekt 100">
                <a:extLst>
                  <a:ext uri="{FF2B5EF4-FFF2-40B4-BE49-F238E27FC236}">
                    <a16:creationId xmlns:a16="http://schemas.microsoft.com/office/drawing/2014/main" id="{A5B775B7-D8FB-844C-BB72-77809B09F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6915" y="2564659"/>
                <a:ext cx="279224" cy="231068"/>
              </a:xfrm>
              <a:prstGeom prst="rect">
                <a:avLst/>
              </a:prstGeom>
            </p:spPr>
          </p:pic>
          <p:sp>
            <p:nvSpPr>
              <p:cNvPr id="102" name="textruta 101">
                <a:extLst>
                  <a:ext uri="{FF2B5EF4-FFF2-40B4-BE49-F238E27FC236}">
                    <a16:creationId xmlns:a16="http://schemas.microsoft.com/office/drawing/2014/main" id="{037875AE-DBF0-C940-9E7A-4D75410EB744}"/>
                  </a:ext>
                </a:extLst>
              </p:cNvPr>
              <p:cNvSpPr txBox="1"/>
              <p:nvPr/>
            </p:nvSpPr>
            <p:spPr>
              <a:xfrm>
                <a:off x="3333308" y="2508054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grpSp>
          <p:nvGrpSpPr>
            <p:cNvPr id="74" name="Grupp 73">
              <a:extLst>
                <a:ext uri="{FF2B5EF4-FFF2-40B4-BE49-F238E27FC236}">
                  <a16:creationId xmlns:a16="http://schemas.microsoft.com/office/drawing/2014/main" id="{82FF66CA-BAD0-DF4D-B1B6-9FAB42C92941}"/>
                </a:ext>
              </a:extLst>
            </p:cNvPr>
            <p:cNvGrpSpPr/>
            <p:nvPr/>
          </p:nvGrpSpPr>
          <p:grpSpPr>
            <a:xfrm>
              <a:off x="3185148" y="1536437"/>
              <a:ext cx="1290452" cy="369332"/>
              <a:chOff x="3249297" y="2438063"/>
              <a:chExt cx="1290452" cy="369332"/>
            </a:xfrm>
          </p:grpSpPr>
          <p:pic>
            <p:nvPicPr>
              <p:cNvPr id="99" name="Bildobjekt 98">
                <a:extLst>
                  <a:ext uri="{FF2B5EF4-FFF2-40B4-BE49-F238E27FC236}">
                    <a16:creationId xmlns:a16="http://schemas.microsoft.com/office/drawing/2014/main" id="{638EB292-69B8-4245-BB42-BEBA06A50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5172" y="2496488"/>
                <a:ext cx="844603" cy="231068"/>
              </a:xfrm>
              <a:prstGeom prst="rect">
                <a:avLst/>
              </a:prstGeom>
            </p:spPr>
          </p:pic>
          <p:sp>
            <p:nvSpPr>
              <p:cNvPr id="100" name="textruta 99">
                <a:extLst>
                  <a:ext uri="{FF2B5EF4-FFF2-40B4-BE49-F238E27FC236}">
                    <a16:creationId xmlns:a16="http://schemas.microsoft.com/office/drawing/2014/main" id="{BD6CC1F6-4041-9549-90FA-2E2D4977BE36}"/>
                  </a:ext>
                </a:extLst>
              </p:cNvPr>
              <p:cNvSpPr txBox="1"/>
              <p:nvPr/>
            </p:nvSpPr>
            <p:spPr>
              <a:xfrm>
                <a:off x="3249297" y="2438063"/>
                <a:ext cx="1290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1 000-tal</a:t>
                </a:r>
              </a:p>
            </p:txBody>
          </p:sp>
        </p:grpSp>
        <p:grpSp>
          <p:nvGrpSpPr>
            <p:cNvPr id="75" name="Grupp 74">
              <a:extLst>
                <a:ext uri="{FF2B5EF4-FFF2-40B4-BE49-F238E27FC236}">
                  <a16:creationId xmlns:a16="http://schemas.microsoft.com/office/drawing/2014/main" id="{02C85D8F-86F8-964E-BB18-5A73AC9AD6D2}"/>
                </a:ext>
              </a:extLst>
            </p:cNvPr>
            <p:cNvGrpSpPr/>
            <p:nvPr/>
          </p:nvGrpSpPr>
          <p:grpSpPr>
            <a:xfrm>
              <a:off x="4437575" y="1548394"/>
              <a:ext cx="985652" cy="369332"/>
              <a:chOff x="3475247" y="2436956"/>
              <a:chExt cx="985652" cy="369332"/>
            </a:xfrm>
          </p:grpSpPr>
          <p:pic>
            <p:nvPicPr>
              <p:cNvPr id="97" name="Bildobjekt 96">
                <a:extLst>
                  <a:ext uri="{FF2B5EF4-FFF2-40B4-BE49-F238E27FC236}">
                    <a16:creationId xmlns:a16="http://schemas.microsoft.com/office/drawing/2014/main" id="{7D3135DA-6122-A245-B1D5-E112BBE76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5247" y="2503910"/>
                <a:ext cx="844603" cy="231068"/>
              </a:xfrm>
              <a:prstGeom prst="rect">
                <a:avLst/>
              </a:prstGeom>
            </p:spPr>
          </p:pic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EF60B0FF-CD0D-0B4A-B0CC-2B1259B30F0A}"/>
                  </a:ext>
                </a:extLst>
              </p:cNvPr>
              <p:cNvSpPr txBox="1"/>
              <p:nvPr/>
            </p:nvSpPr>
            <p:spPr>
              <a:xfrm>
                <a:off x="3475247" y="2436956"/>
                <a:ext cx="985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100-tal</a:t>
                </a:r>
              </a:p>
            </p:txBody>
          </p:sp>
        </p:grpSp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79EDC321-7D3C-7C40-9E11-629563C76F36}"/>
                </a:ext>
              </a:extLst>
            </p:cNvPr>
            <p:cNvGrpSpPr/>
            <p:nvPr/>
          </p:nvGrpSpPr>
          <p:grpSpPr>
            <a:xfrm>
              <a:off x="5555187" y="1535625"/>
              <a:ext cx="923071" cy="369332"/>
              <a:chOff x="3631659" y="2427495"/>
              <a:chExt cx="923071" cy="369332"/>
            </a:xfrm>
          </p:grpSpPr>
          <p:pic>
            <p:nvPicPr>
              <p:cNvPr id="95" name="Bildobjekt 94">
                <a:extLst>
                  <a:ext uri="{FF2B5EF4-FFF2-40B4-BE49-F238E27FC236}">
                    <a16:creationId xmlns:a16="http://schemas.microsoft.com/office/drawing/2014/main" id="{C0AB4B47-B53C-A44E-A3BB-E0E9F7EEA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0892" y="2486732"/>
                <a:ext cx="844603" cy="231068"/>
              </a:xfrm>
              <a:prstGeom prst="rect">
                <a:avLst/>
              </a:prstGeom>
            </p:spPr>
          </p:pic>
          <p:sp>
            <p:nvSpPr>
              <p:cNvPr id="96" name="textruta 95">
                <a:extLst>
                  <a:ext uri="{FF2B5EF4-FFF2-40B4-BE49-F238E27FC236}">
                    <a16:creationId xmlns:a16="http://schemas.microsoft.com/office/drawing/2014/main" id="{519A0E08-049F-0C4E-B6A8-F4E10C8D986D}"/>
                  </a:ext>
                </a:extLst>
              </p:cNvPr>
              <p:cNvSpPr txBox="1"/>
              <p:nvPr/>
            </p:nvSpPr>
            <p:spPr>
              <a:xfrm>
                <a:off x="3631659" y="2427495"/>
                <a:ext cx="923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/>
                  <a:t>10-tal</a:t>
                </a:r>
              </a:p>
            </p:txBody>
          </p:sp>
        </p:grpSp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C69201E0-B5FD-7E41-A306-BB1BECB04839}"/>
                </a:ext>
              </a:extLst>
            </p:cNvPr>
            <p:cNvGrpSpPr/>
            <p:nvPr/>
          </p:nvGrpSpPr>
          <p:grpSpPr>
            <a:xfrm>
              <a:off x="6725020" y="1535625"/>
              <a:ext cx="923071" cy="369332"/>
              <a:chOff x="3869367" y="2427472"/>
              <a:chExt cx="923071" cy="369332"/>
            </a:xfrm>
          </p:grpSpPr>
          <p:pic>
            <p:nvPicPr>
              <p:cNvPr id="93" name="Bildobjekt 92">
                <a:extLst>
                  <a:ext uri="{FF2B5EF4-FFF2-40B4-BE49-F238E27FC236}">
                    <a16:creationId xmlns:a16="http://schemas.microsoft.com/office/drawing/2014/main" id="{B9D61D12-1F63-3B49-8236-EC1D6FBF9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8600" y="2509373"/>
                <a:ext cx="844603" cy="231068"/>
              </a:xfrm>
              <a:prstGeom prst="rect">
                <a:avLst/>
              </a:prstGeom>
            </p:spPr>
          </p:pic>
          <p:sp>
            <p:nvSpPr>
              <p:cNvPr id="94" name="textruta 93">
                <a:extLst>
                  <a:ext uri="{FF2B5EF4-FFF2-40B4-BE49-F238E27FC236}">
                    <a16:creationId xmlns:a16="http://schemas.microsoft.com/office/drawing/2014/main" id="{29EC3051-31AC-B340-8366-F6BFDE405FE2}"/>
                  </a:ext>
                </a:extLst>
              </p:cNvPr>
              <p:cNvSpPr txBox="1"/>
              <p:nvPr/>
            </p:nvSpPr>
            <p:spPr>
              <a:xfrm>
                <a:off x="3869367" y="2427472"/>
                <a:ext cx="923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/>
                  <a:t>1-tal</a:t>
                </a:r>
              </a:p>
            </p:txBody>
          </p: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8FC1B06B-E567-6A41-8BC8-E8D5930B5A5E}"/>
                </a:ext>
              </a:extLst>
            </p:cNvPr>
            <p:cNvGrpSpPr/>
            <p:nvPr/>
          </p:nvGrpSpPr>
          <p:grpSpPr>
            <a:xfrm>
              <a:off x="4678008" y="1877886"/>
              <a:ext cx="304762" cy="369332"/>
              <a:chOff x="3479554" y="2507147"/>
              <a:chExt cx="304762" cy="369332"/>
            </a:xfrm>
          </p:grpSpPr>
          <p:pic>
            <p:nvPicPr>
              <p:cNvPr id="91" name="Bildobjekt 90">
                <a:extLst>
                  <a:ext uri="{FF2B5EF4-FFF2-40B4-BE49-F238E27FC236}">
                    <a16:creationId xmlns:a16="http://schemas.microsoft.com/office/drawing/2014/main" id="{55C5C4BD-797E-0C4B-955F-FDE6BE349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9554" y="2566099"/>
                <a:ext cx="279224" cy="231068"/>
              </a:xfrm>
              <a:prstGeom prst="rect">
                <a:avLst/>
              </a:prstGeom>
            </p:spPr>
          </p:pic>
          <p:sp>
            <p:nvSpPr>
              <p:cNvPr id="92" name="textruta 91">
                <a:extLst>
                  <a:ext uri="{FF2B5EF4-FFF2-40B4-BE49-F238E27FC236}">
                    <a16:creationId xmlns:a16="http://schemas.microsoft.com/office/drawing/2014/main" id="{38AD8B71-30BC-294B-BD38-5103CA4354AE}"/>
                  </a:ext>
                </a:extLst>
              </p:cNvPr>
              <p:cNvSpPr txBox="1"/>
              <p:nvPr/>
            </p:nvSpPr>
            <p:spPr>
              <a:xfrm>
                <a:off x="3505092" y="2507147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</p:grp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58417831-5F08-F249-A4F9-851570F8D751}"/>
                </a:ext>
              </a:extLst>
            </p:cNvPr>
            <p:cNvGrpSpPr/>
            <p:nvPr/>
          </p:nvGrpSpPr>
          <p:grpSpPr>
            <a:xfrm>
              <a:off x="5859412" y="1857033"/>
              <a:ext cx="288278" cy="369332"/>
              <a:chOff x="3698280" y="2476584"/>
              <a:chExt cx="288278" cy="369332"/>
            </a:xfrm>
          </p:grpSpPr>
          <p:pic>
            <p:nvPicPr>
              <p:cNvPr id="89" name="Bildobjekt 88">
                <a:extLst>
                  <a:ext uri="{FF2B5EF4-FFF2-40B4-BE49-F238E27FC236}">
                    <a16:creationId xmlns:a16="http://schemas.microsoft.com/office/drawing/2014/main" id="{36CA0875-D95F-9F4E-8718-399943A1F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8280" y="2568340"/>
                <a:ext cx="279224" cy="231068"/>
              </a:xfrm>
              <a:prstGeom prst="rect">
                <a:avLst/>
              </a:prstGeom>
            </p:spPr>
          </p:pic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F345E444-0D82-EB4E-80AA-FDDDBE375F20}"/>
                  </a:ext>
                </a:extLst>
              </p:cNvPr>
              <p:cNvSpPr txBox="1"/>
              <p:nvPr/>
            </p:nvSpPr>
            <p:spPr>
              <a:xfrm>
                <a:off x="3707334" y="2476584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  <p:grpSp>
          <p:nvGrpSpPr>
            <p:cNvPr id="80" name="Grupp 79">
              <a:extLst>
                <a:ext uri="{FF2B5EF4-FFF2-40B4-BE49-F238E27FC236}">
                  <a16:creationId xmlns:a16="http://schemas.microsoft.com/office/drawing/2014/main" id="{B112EEF2-F520-DB4C-8092-6D85CE9CB721}"/>
                </a:ext>
              </a:extLst>
            </p:cNvPr>
            <p:cNvGrpSpPr/>
            <p:nvPr/>
          </p:nvGrpSpPr>
          <p:grpSpPr>
            <a:xfrm>
              <a:off x="7049870" y="1869447"/>
              <a:ext cx="279224" cy="369332"/>
              <a:chOff x="3911529" y="2488998"/>
              <a:chExt cx="279224" cy="369332"/>
            </a:xfrm>
          </p:grpSpPr>
          <p:pic>
            <p:nvPicPr>
              <p:cNvPr id="87" name="Bildobjekt 86">
                <a:extLst>
                  <a:ext uri="{FF2B5EF4-FFF2-40B4-BE49-F238E27FC236}">
                    <a16:creationId xmlns:a16="http://schemas.microsoft.com/office/drawing/2014/main" id="{F58771A5-B80B-1A4D-B2FF-E01C5B780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1529" y="2560017"/>
                <a:ext cx="279224" cy="231068"/>
              </a:xfrm>
              <a:prstGeom prst="rect">
                <a:avLst/>
              </a:prstGeom>
            </p:spPr>
          </p:pic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2B53BBAB-6883-E84C-A5EF-A5E5F136DD11}"/>
                  </a:ext>
                </a:extLst>
              </p:cNvPr>
              <p:cNvSpPr txBox="1"/>
              <p:nvPr/>
            </p:nvSpPr>
            <p:spPr>
              <a:xfrm>
                <a:off x="3911529" y="2488998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81" name="Grupp 80">
              <a:extLst>
                <a:ext uri="{FF2B5EF4-FFF2-40B4-BE49-F238E27FC236}">
                  <a16:creationId xmlns:a16="http://schemas.microsoft.com/office/drawing/2014/main" id="{F5AA838E-4619-864C-AE02-0638E16AAA26}"/>
                </a:ext>
              </a:extLst>
            </p:cNvPr>
            <p:cNvGrpSpPr/>
            <p:nvPr/>
          </p:nvGrpSpPr>
          <p:grpSpPr>
            <a:xfrm>
              <a:off x="1818275" y="1576993"/>
              <a:ext cx="1225823" cy="338554"/>
              <a:chOff x="3896973" y="3428697"/>
              <a:chExt cx="1225823" cy="338554"/>
            </a:xfrm>
          </p:grpSpPr>
          <p:pic>
            <p:nvPicPr>
              <p:cNvPr id="85" name="Bildobjekt 84">
                <a:extLst>
                  <a:ext uri="{FF2B5EF4-FFF2-40B4-BE49-F238E27FC236}">
                    <a16:creationId xmlns:a16="http://schemas.microsoft.com/office/drawing/2014/main" id="{A2F4C14A-5217-4E47-BA96-F03708CE1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1370" y="3506264"/>
                <a:ext cx="1074529" cy="199075"/>
              </a:xfrm>
              <a:prstGeom prst="rect">
                <a:avLst/>
              </a:prstGeom>
            </p:spPr>
          </p:pic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D01B5D90-33FF-5642-A2C3-4FB125D712FE}"/>
                  </a:ext>
                </a:extLst>
              </p:cNvPr>
              <p:cNvSpPr txBox="1"/>
              <p:nvPr/>
            </p:nvSpPr>
            <p:spPr>
              <a:xfrm>
                <a:off x="3896973" y="3428697"/>
                <a:ext cx="1225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Platsvärde</a:t>
                </a:r>
              </a:p>
            </p:txBody>
          </p:sp>
        </p:grp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D4B66064-09D7-C84F-BD2A-98679B6D1441}"/>
                </a:ext>
              </a:extLst>
            </p:cNvPr>
            <p:cNvGrpSpPr/>
            <p:nvPr/>
          </p:nvGrpSpPr>
          <p:grpSpPr>
            <a:xfrm>
              <a:off x="1811808" y="1896728"/>
              <a:ext cx="1043167" cy="338554"/>
              <a:chOff x="3897841" y="3487497"/>
              <a:chExt cx="1043167" cy="338554"/>
            </a:xfrm>
          </p:grpSpPr>
          <p:pic>
            <p:nvPicPr>
              <p:cNvPr id="83" name="Bildobjekt 82">
                <a:extLst>
                  <a:ext uri="{FF2B5EF4-FFF2-40B4-BE49-F238E27FC236}">
                    <a16:creationId xmlns:a16="http://schemas.microsoft.com/office/drawing/2014/main" id="{F1E5BE92-791F-364E-B99A-A022DCECF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2224" y="3551657"/>
                <a:ext cx="914400" cy="199507"/>
              </a:xfrm>
              <a:prstGeom prst="rect">
                <a:avLst/>
              </a:prstGeom>
            </p:spPr>
          </p:pic>
          <p:sp>
            <p:nvSpPr>
              <p:cNvPr id="84" name="textruta 83">
                <a:extLst>
                  <a:ext uri="{FF2B5EF4-FFF2-40B4-BE49-F238E27FC236}">
                    <a16:creationId xmlns:a16="http://schemas.microsoft.com/office/drawing/2014/main" id="{32C5A958-E3BD-4E4A-AAE1-2406E5304F77}"/>
                  </a:ext>
                </a:extLst>
              </p:cNvPr>
              <p:cNvSpPr txBox="1"/>
              <p:nvPr/>
            </p:nvSpPr>
            <p:spPr>
              <a:xfrm>
                <a:off x="3897841" y="3487497"/>
                <a:ext cx="1043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Antal</a:t>
                </a:r>
              </a:p>
            </p:txBody>
          </p:sp>
        </p:grp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7D3EBB45-A0A0-7542-B80F-1C15BD459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125" y="5463386"/>
            <a:ext cx="881506" cy="213147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EDFF0976-DE0E-A744-992C-4CE18A236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141" y="5465024"/>
            <a:ext cx="782708" cy="227252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A8CABA11-043A-E24C-A72C-24F5A421E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826" y="5823397"/>
            <a:ext cx="781770" cy="226979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6819005C-9125-9C44-BF56-0AED9581C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575" y="5801959"/>
            <a:ext cx="716511" cy="208032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1C74CF30-512C-E747-BC45-DDB86DF51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700" y="5471821"/>
            <a:ext cx="709429" cy="205976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6AE1887C-97A7-5F49-BFDB-5DD7A4FC0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325" y="5804311"/>
            <a:ext cx="700308" cy="203328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C4B3765D-3824-7C48-9846-184F2E25C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178" y="5447920"/>
            <a:ext cx="705737" cy="204904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A9CC9FB-61EE-084C-A6F3-7C05BCCB7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137" y="5836951"/>
            <a:ext cx="685017" cy="1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Bildobjekt 62">
            <a:extLst>
              <a:ext uri="{FF2B5EF4-FFF2-40B4-BE49-F238E27FC236}">
                <a16:creationId xmlns:a16="http://schemas.microsoft.com/office/drawing/2014/main" id="{6FACFF13-C9C3-D54E-AC64-D034E77E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20" y="78806"/>
            <a:ext cx="1161498" cy="384895"/>
          </a:xfrm>
          <a:prstGeom prst="rect">
            <a:avLst/>
          </a:prstGeom>
        </p:spPr>
      </p:pic>
      <p:sp>
        <p:nvSpPr>
          <p:cNvPr id="64" name="Rektangel 63">
            <a:extLst>
              <a:ext uri="{FF2B5EF4-FFF2-40B4-BE49-F238E27FC236}">
                <a16:creationId xmlns:a16="http://schemas.microsoft.com/office/drawing/2014/main" id="{0E2B485F-F103-DC42-AFAC-88279264E294}"/>
              </a:ext>
            </a:extLst>
          </p:cNvPr>
          <p:cNvSpPr/>
          <p:nvPr/>
        </p:nvSpPr>
        <p:spPr>
          <a:xfrm>
            <a:off x="3395627" y="275599"/>
            <a:ext cx="235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Binära talsystemet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323C0E3D-A342-0843-9729-13CC9308415F}"/>
              </a:ext>
            </a:extLst>
          </p:cNvPr>
          <p:cNvSpPr/>
          <p:nvPr/>
        </p:nvSpPr>
        <p:spPr>
          <a:xfrm>
            <a:off x="869244" y="887717"/>
            <a:ext cx="7228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datorer används ett talsystem där man bara använder två siffror, </a:t>
            </a:r>
            <a:r>
              <a:rPr lang="sv-SE" sz="2000" dirty="0">
                <a:solidFill>
                  <a:srgbClr val="C00000"/>
                </a:solidFill>
              </a:rPr>
              <a:t>0 </a:t>
            </a:r>
            <a:r>
              <a:rPr lang="sv-SE" dirty="0"/>
              <a:t>och </a:t>
            </a:r>
            <a:r>
              <a:rPr lang="sv-SE" sz="2000" dirty="0">
                <a:solidFill>
                  <a:srgbClr val="C00000"/>
                </a:solidFill>
              </a:rPr>
              <a:t>1</a:t>
            </a:r>
            <a:r>
              <a:rPr lang="sv-SE" dirty="0"/>
              <a:t>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0537293F-AEF9-2A48-AB84-7BFF9805AF41}"/>
              </a:ext>
            </a:extLst>
          </p:cNvPr>
          <p:cNvSpPr/>
          <p:nvPr/>
        </p:nvSpPr>
        <p:spPr>
          <a:xfrm>
            <a:off x="3289618" y="1330435"/>
            <a:ext cx="2917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>
                <a:solidFill>
                  <a:srgbClr val="C00000"/>
                </a:solidFill>
              </a:rPr>
              <a:t>talbasen</a:t>
            </a:r>
            <a:r>
              <a:rPr lang="sv-SE" i="1" dirty="0"/>
              <a:t> </a:t>
            </a:r>
            <a:r>
              <a:rPr lang="sv-SE" dirty="0"/>
              <a:t>är 2. 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B38CBC89-FF80-6B4E-AF7A-6F4EC76F227F}"/>
              </a:ext>
            </a:extLst>
          </p:cNvPr>
          <p:cNvSpPr/>
          <p:nvPr/>
        </p:nvSpPr>
        <p:spPr>
          <a:xfrm>
            <a:off x="2152762" y="1673032"/>
            <a:ext cx="442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Talsystemet kallas för det </a:t>
            </a:r>
            <a:r>
              <a:rPr lang="sv-SE" i="1" dirty="0">
                <a:solidFill>
                  <a:srgbClr val="C00000"/>
                </a:solidFill>
              </a:rPr>
              <a:t>binära talsystemet</a:t>
            </a:r>
            <a:r>
              <a:rPr lang="sv-SE" dirty="0"/>
              <a:t>. 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5B8D1E2-37AE-154B-AD35-0CF009A61252}"/>
              </a:ext>
            </a:extLst>
          </p:cNvPr>
          <p:cNvSpPr/>
          <p:nvPr/>
        </p:nvSpPr>
        <p:spPr>
          <a:xfrm>
            <a:off x="1092870" y="2151575"/>
            <a:ext cx="7136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Precis som i tiosystemet så beror en siffras värde på dess position i talet. 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427D2AD3-D74A-0849-82EB-4993BDCA71C1}"/>
              </a:ext>
            </a:extLst>
          </p:cNvPr>
          <p:cNvSpPr/>
          <p:nvPr/>
        </p:nvSpPr>
        <p:spPr>
          <a:xfrm>
            <a:off x="2276457" y="2454822"/>
            <a:ext cx="4591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Varje position åt vänster är </a:t>
            </a:r>
            <a:r>
              <a:rPr lang="sv-SE" dirty="0">
                <a:solidFill>
                  <a:srgbClr val="C00000"/>
                </a:solidFill>
              </a:rPr>
              <a:t>2 gånger </a:t>
            </a:r>
            <a:r>
              <a:rPr lang="sv-SE" dirty="0"/>
              <a:t>mer värd. 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4E42733-CE34-2547-9CA7-B6EC0178CE56}"/>
              </a:ext>
            </a:extLst>
          </p:cNvPr>
          <p:cNvSpPr/>
          <p:nvPr/>
        </p:nvSpPr>
        <p:spPr>
          <a:xfrm>
            <a:off x="1381217" y="3053842"/>
            <a:ext cx="671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”byggbitar” vi använder oss av när vi skriver </a:t>
            </a:r>
            <a:r>
              <a:rPr lang="sv-SE" i="1" dirty="0">
                <a:solidFill>
                  <a:srgbClr val="C00000"/>
                </a:solidFill>
              </a:rPr>
              <a:t>binära tal </a:t>
            </a:r>
            <a:r>
              <a:rPr lang="sv-SE" dirty="0"/>
              <a:t>är:  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9E8CD0E3-0D89-6B47-B603-F97A26C9FC05}"/>
              </a:ext>
            </a:extLst>
          </p:cNvPr>
          <p:cNvSpPr/>
          <p:nvPr/>
        </p:nvSpPr>
        <p:spPr>
          <a:xfrm>
            <a:off x="2645282" y="3473246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2BD5B415-7EBA-3145-9A2A-960B63F8234C}"/>
              </a:ext>
            </a:extLst>
          </p:cNvPr>
          <p:cNvSpPr/>
          <p:nvPr/>
        </p:nvSpPr>
        <p:spPr>
          <a:xfrm>
            <a:off x="3236383" y="3473245"/>
            <a:ext cx="566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2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9D1D73BD-FDA3-8543-976E-54C760B6E89A}"/>
              </a:ext>
            </a:extLst>
          </p:cNvPr>
          <p:cNvSpPr/>
          <p:nvPr/>
        </p:nvSpPr>
        <p:spPr>
          <a:xfrm>
            <a:off x="3892091" y="3480391"/>
            <a:ext cx="38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4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C9166105-8845-A24C-9FDF-819EF5572119}"/>
              </a:ext>
            </a:extLst>
          </p:cNvPr>
          <p:cNvSpPr/>
          <p:nvPr/>
        </p:nvSpPr>
        <p:spPr>
          <a:xfrm>
            <a:off x="4614371" y="3490605"/>
            <a:ext cx="43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8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762A52C1-34E9-5D42-869B-F280E94C46C6}"/>
              </a:ext>
            </a:extLst>
          </p:cNvPr>
          <p:cNvSpPr/>
          <p:nvPr/>
        </p:nvSpPr>
        <p:spPr>
          <a:xfrm>
            <a:off x="5227982" y="3473245"/>
            <a:ext cx="520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16 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32A50377-8FBD-414E-B6CD-A024A598E708}"/>
              </a:ext>
            </a:extLst>
          </p:cNvPr>
          <p:cNvSpPr/>
          <p:nvPr/>
        </p:nvSpPr>
        <p:spPr>
          <a:xfrm>
            <a:off x="5944366" y="3485876"/>
            <a:ext cx="345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… 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6F4DD43A-F710-3940-A0E6-8D8761C564AB}"/>
              </a:ext>
            </a:extLst>
          </p:cNvPr>
          <p:cNvSpPr/>
          <p:nvPr/>
        </p:nvSpPr>
        <p:spPr>
          <a:xfrm>
            <a:off x="1308980" y="4172139"/>
            <a:ext cx="6526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naturliga talet </a:t>
            </a:r>
            <a:r>
              <a:rPr lang="sv-SE" sz="2000" b="1" dirty="0"/>
              <a:t>7</a:t>
            </a:r>
            <a:r>
              <a:rPr lang="sv-SE" sz="2000" dirty="0">
                <a:solidFill>
                  <a:srgbClr val="0070C0"/>
                </a:solidFill>
              </a:rPr>
              <a:t> </a:t>
            </a:r>
            <a:r>
              <a:rPr lang="sv-SE" sz="2000" dirty="0"/>
              <a:t>=</a:t>
            </a:r>
            <a:r>
              <a:rPr lang="sv-SE" sz="2000" dirty="0">
                <a:solidFill>
                  <a:srgbClr val="0070C0"/>
                </a:solidFill>
              </a:rPr>
              <a:t> </a:t>
            </a:r>
            <a:r>
              <a:rPr lang="sv-SE" sz="2000" dirty="0"/>
              <a:t>4 + 2 + 1. I</a:t>
            </a:r>
            <a:r>
              <a:rPr lang="sv-SE" dirty="0"/>
              <a:t> </a:t>
            </a:r>
            <a:r>
              <a:rPr lang="sv-SE" i="1" dirty="0">
                <a:solidFill>
                  <a:srgbClr val="C00000"/>
                </a:solidFill>
              </a:rPr>
              <a:t>utvecklad form </a:t>
            </a:r>
            <a:r>
              <a:rPr lang="sv-SE" dirty="0"/>
              <a:t>skrivs det så här: 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FB62EE20-AA47-C14B-8E0C-E5B32EED5FBD}"/>
              </a:ext>
            </a:extLst>
          </p:cNvPr>
          <p:cNvSpPr/>
          <p:nvPr/>
        </p:nvSpPr>
        <p:spPr>
          <a:xfrm>
            <a:off x="2854877" y="4539077"/>
            <a:ext cx="72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1</a:t>
            </a:r>
            <a:r>
              <a:rPr lang="sv-SE" sz="2400" dirty="0">
                <a:solidFill>
                  <a:srgbClr val="0070C0"/>
                </a:solidFill>
              </a:rPr>
              <a:t> </a:t>
            </a:r>
            <a:r>
              <a:rPr lang="sv-SE" sz="2400" dirty="0"/>
              <a:t>· 4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C89C0358-6F39-E94E-8063-B0700E0B45E9}"/>
              </a:ext>
            </a:extLst>
          </p:cNvPr>
          <p:cNvSpPr/>
          <p:nvPr/>
        </p:nvSpPr>
        <p:spPr>
          <a:xfrm>
            <a:off x="3518608" y="4539078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8F2149B1-78FB-7449-9E75-5167EC0A7FBA}"/>
              </a:ext>
            </a:extLst>
          </p:cNvPr>
          <p:cNvSpPr/>
          <p:nvPr/>
        </p:nvSpPr>
        <p:spPr>
          <a:xfrm>
            <a:off x="3797225" y="4532061"/>
            <a:ext cx="72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1</a:t>
            </a:r>
            <a:r>
              <a:rPr lang="sv-SE" sz="2400" dirty="0"/>
              <a:t> · 2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115DEED0-5CAC-AE49-8938-981CFCCF21DF}"/>
              </a:ext>
            </a:extLst>
          </p:cNvPr>
          <p:cNvSpPr/>
          <p:nvPr/>
        </p:nvSpPr>
        <p:spPr>
          <a:xfrm>
            <a:off x="4462220" y="4539077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BC3F8F30-B877-4449-9E9E-9FCE0B8FFF0A}"/>
              </a:ext>
            </a:extLst>
          </p:cNvPr>
          <p:cNvSpPr/>
          <p:nvPr/>
        </p:nvSpPr>
        <p:spPr>
          <a:xfrm>
            <a:off x="4706458" y="4551056"/>
            <a:ext cx="72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1</a:t>
            </a:r>
            <a:r>
              <a:rPr lang="sv-SE" sz="2400" dirty="0"/>
              <a:t> · 1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EFC31F2D-67B6-004C-9FFD-B1115BD22121}"/>
              </a:ext>
            </a:extLst>
          </p:cNvPr>
          <p:cNvSpPr/>
          <p:nvPr/>
        </p:nvSpPr>
        <p:spPr>
          <a:xfrm>
            <a:off x="1575638" y="5244090"/>
            <a:ext cx="5992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Så här kan talet </a:t>
            </a:r>
            <a:r>
              <a:rPr lang="sv-SE" sz="2000" b="1" dirty="0"/>
              <a:t>7</a:t>
            </a:r>
            <a:r>
              <a:rPr lang="sv-SE" sz="2000" dirty="0">
                <a:solidFill>
                  <a:srgbClr val="0070C0"/>
                </a:solidFill>
              </a:rPr>
              <a:t> </a:t>
            </a:r>
            <a:r>
              <a:rPr lang="sv-SE" dirty="0"/>
              <a:t>beskrivas i en tabell för binära talsystemet:  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85588819-E297-1044-8D25-04D317C48213}"/>
              </a:ext>
            </a:extLst>
          </p:cNvPr>
          <p:cNvGrpSpPr/>
          <p:nvPr/>
        </p:nvGrpSpPr>
        <p:grpSpPr>
          <a:xfrm>
            <a:off x="1966282" y="5694271"/>
            <a:ext cx="4801621" cy="733932"/>
            <a:chOff x="1811808" y="1535625"/>
            <a:chExt cx="4801621" cy="733932"/>
          </a:xfrm>
        </p:grpSpPr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B92C7270-62E5-274C-8ADE-1B22408BA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9491"/>
            <a:stretch/>
          </p:blipFill>
          <p:spPr>
            <a:xfrm>
              <a:off x="1818290" y="1567091"/>
              <a:ext cx="4795139" cy="659274"/>
            </a:xfrm>
            <a:prstGeom prst="rect">
              <a:avLst/>
            </a:prstGeom>
          </p:spPr>
        </p:pic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F8D7AF8E-3C45-3E45-8CE9-E9E19611458B}"/>
                </a:ext>
              </a:extLst>
            </p:cNvPr>
            <p:cNvGrpSpPr/>
            <p:nvPr/>
          </p:nvGrpSpPr>
          <p:grpSpPr>
            <a:xfrm>
              <a:off x="3537320" y="1872584"/>
              <a:ext cx="284535" cy="369332"/>
              <a:chOff x="3336915" y="2492135"/>
              <a:chExt cx="284535" cy="369332"/>
            </a:xfrm>
          </p:grpSpPr>
          <p:pic>
            <p:nvPicPr>
              <p:cNvPr id="116" name="Bildobjekt 115">
                <a:extLst>
                  <a:ext uri="{FF2B5EF4-FFF2-40B4-BE49-F238E27FC236}">
                    <a16:creationId xmlns:a16="http://schemas.microsoft.com/office/drawing/2014/main" id="{1989E258-297C-C646-BBE7-D4234C4AA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6915" y="2564659"/>
                <a:ext cx="279224" cy="231068"/>
              </a:xfrm>
              <a:prstGeom prst="rect">
                <a:avLst/>
              </a:prstGeom>
            </p:spPr>
          </p:pic>
          <p:sp>
            <p:nvSpPr>
              <p:cNvPr id="117" name="textruta 116">
                <a:extLst>
                  <a:ext uri="{FF2B5EF4-FFF2-40B4-BE49-F238E27FC236}">
                    <a16:creationId xmlns:a16="http://schemas.microsoft.com/office/drawing/2014/main" id="{85F70FC1-0F5A-7646-8C91-8629BC20BB68}"/>
                  </a:ext>
                </a:extLst>
              </p:cNvPr>
              <p:cNvSpPr txBox="1"/>
              <p:nvPr/>
            </p:nvSpPr>
            <p:spPr>
              <a:xfrm>
                <a:off x="3342226" y="2492135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89" name="Grupp 88">
              <a:extLst>
                <a:ext uri="{FF2B5EF4-FFF2-40B4-BE49-F238E27FC236}">
                  <a16:creationId xmlns:a16="http://schemas.microsoft.com/office/drawing/2014/main" id="{712F8565-5D08-144C-B9B0-59204F530797}"/>
                </a:ext>
              </a:extLst>
            </p:cNvPr>
            <p:cNvGrpSpPr/>
            <p:nvPr/>
          </p:nvGrpSpPr>
          <p:grpSpPr>
            <a:xfrm>
              <a:off x="3251023" y="1547772"/>
              <a:ext cx="875193" cy="369332"/>
              <a:chOff x="3315172" y="2449398"/>
              <a:chExt cx="875193" cy="369332"/>
            </a:xfrm>
          </p:grpSpPr>
          <p:pic>
            <p:nvPicPr>
              <p:cNvPr id="114" name="Bildobjekt 113">
                <a:extLst>
                  <a:ext uri="{FF2B5EF4-FFF2-40B4-BE49-F238E27FC236}">
                    <a16:creationId xmlns:a16="http://schemas.microsoft.com/office/drawing/2014/main" id="{1940E915-4B30-DA4E-A77C-C2CC026D7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5172" y="2496488"/>
                <a:ext cx="844603" cy="231068"/>
              </a:xfrm>
              <a:prstGeom prst="rect">
                <a:avLst/>
              </a:prstGeom>
            </p:spPr>
          </p:pic>
          <p:sp>
            <p:nvSpPr>
              <p:cNvPr id="115" name="textruta 114">
                <a:extLst>
                  <a:ext uri="{FF2B5EF4-FFF2-40B4-BE49-F238E27FC236}">
                    <a16:creationId xmlns:a16="http://schemas.microsoft.com/office/drawing/2014/main" id="{CFB6B378-3205-8646-9225-B12BC4FB3FDC}"/>
                  </a:ext>
                </a:extLst>
              </p:cNvPr>
              <p:cNvSpPr txBox="1"/>
              <p:nvPr/>
            </p:nvSpPr>
            <p:spPr>
              <a:xfrm>
                <a:off x="3462297" y="2449398"/>
                <a:ext cx="728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4-tal</a:t>
                </a:r>
              </a:p>
            </p:txBody>
          </p:sp>
        </p:grpSp>
        <p:grpSp>
          <p:nvGrpSpPr>
            <p:cNvPr id="90" name="Grupp 89">
              <a:extLst>
                <a:ext uri="{FF2B5EF4-FFF2-40B4-BE49-F238E27FC236}">
                  <a16:creationId xmlns:a16="http://schemas.microsoft.com/office/drawing/2014/main" id="{BD598A16-8F45-4D42-B4C0-01CBD7B6896F}"/>
                </a:ext>
              </a:extLst>
            </p:cNvPr>
            <p:cNvGrpSpPr/>
            <p:nvPr/>
          </p:nvGrpSpPr>
          <p:grpSpPr>
            <a:xfrm>
              <a:off x="4437575" y="1554944"/>
              <a:ext cx="1127374" cy="369332"/>
              <a:chOff x="3475247" y="2443506"/>
              <a:chExt cx="1127374" cy="369332"/>
            </a:xfrm>
          </p:grpSpPr>
          <p:pic>
            <p:nvPicPr>
              <p:cNvPr id="112" name="Bildobjekt 111">
                <a:extLst>
                  <a:ext uri="{FF2B5EF4-FFF2-40B4-BE49-F238E27FC236}">
                    <a16:creationId xmlns:a16="http://schemas.microsoft.com/office/drawing/2014/main" id="{19E1D050-C378-FD49-95CB-896C5793E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5247" y="2503910"/>
                <a:ext cx="844603" cy="231068"/>
              </a:xfrm>
              <a:prstGeom prst="rect">
                <a:avLst/>
              </a:prstGeom>
            </p:spPr>
          </p:pic>
          <p:sp>
            <p:nvSpPr>
              <p:cNvPr id="113" name="textruta 112">
                <a:extLst>
                  <a:ext uri="{FF2B5EF4-FFF2-40B4-BE49-F238E27FC236}">
                    <a16:creationId xmlns:a16="http://schemas.microsoft.com/office/drawing/2014/main" id="{907E89D5-9D1D-6548-8BFC-F49AF148DCB8}"/>
                  </a:ext>
                </a:extLst>
              </p:cNvPr>
              <p:cNvSpPr txBox="1"/>
              <p:nvPr/>
            </p:nvSpPr>
            <p:spPr>
              <a:xfrm>
                <a:off x="3616969" y="2443506"/>
                <a:ext cx="985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2-tal</a:t>
                </a:r>
              </a:p>
            </p:txBody>
          </p:sp>
        </p:grp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5F2C35CE-0D1F-A44F-B5C5-D449CBE685FF}"/>
                </a:ext>
              </a:extLst>
            </p:cNvPr>
            <p:cNvGrpSpPr/>
            <p:nvPr/>
          </p:nvGrpSpPr>
          <p:grpSpPr>
            <a:xfrm>
              <a:off x="5555187" y="1535625"/>
              <a:ext cx="923071" cy="369332"/>
              <a:chOff x="3631659" y="2427495"/>
              <a:chExt cx="923071" cy="369332"/>
            </a:xfrm>
          </p:grpSpPr>
          <p:pic>
            <p:nvPicPr>
              <p:cNvPr id="110" name="Bildobjekt 109">
                <a:extLst>
                  <a:ext uri="{FF2B5EF4-FFF2-40B4-BE49-F238E27FC236}">
                    <a16:creationId xmlns:a16="http://schemas.microsoft.com/office/drawing/2014/main" id="{CE052B1C-875A-E240-BDC7-9C9493BD9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0892" y="2486732"/>
                <a:ext cx="844603" cy="231068"/>
              </a:xfrm>
              <a:prstGeom prst="rect">
                <a:avLst/>
              </a:prstGeom>
            </p:spPr>
          </p:pic>
          <p:sp>
            <p:nvSpPr>
              <p:cNvPr id="111" name="textruta 110">
                <a:extLst>
                  <a:ext uri="{FF2B5EF4-FFF2-40B4-BE49-F238E27FC236}">
                    <a16:creationId xmlns:a16="http://schemas.microsoft.com/office/drawing/2014/main" id="{445506E6-3845-1546-9702-5ECDA1A449B5}"/>
                  </a:ext>
                </a:extLst>
              </p:cNvPr>
              <p:cNvSpPr txBox="1"/>
              <p:nvPr/>
            </p:nvSpPr>
            <p:spPr>
              <a:xfrm>
                <a:off x="3631659" y="2427495"/>
                <a:ext cx="923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/>
                  <a:t>1-tal</a:t>
                </a:r>
              </a:p>
            </p:txBody>
          </p:sp>
        </p:grpSp>
        <p:grpSp>
          <p:nvGrpSpPr>
            <p:cNvPr id="93" name="Grupp 92">
              <a:extLst>
                <a:ext uri="{FF2B5EF4-FFF2-40B4-BE49-F238E27FC236}">
                  <a16:creationId xmlns:a16="http://schemas.microsoft.com/office/drawing/2014/main" id="{9ED287C8-9B6F-D940-9060-507E09BB8F56}"/>
                </a:ext>
              </a:extLst>
            </p:cNvPr>
            <p:cNvGrpSpPr/>
            <p:nvPr/>
          </p:nvGrpSpPr>
          <p:grpSpPr>
            <a:xfrm>
              <a:off x="4678008" y="1877886"/>
              <a:ext cx="304762" cy="369332"/>
              <a:chOff x="3479554" y="2507147"/>
              <a:chExt cx="304762" cy="369332"/>
            </a:xfrm>
          </p:grpSpPr>
          <p:pic>
            <p:nvPicPr>
              <p:cNvPr id="106" name="Bildobjekt 105">
                <a:extLst>
                  <a:ext uri="{FF2B5EF4-FFF2-40B4-BE49-F238E27FC236}">
                    <a16:creationId xmlns:a16="http://schemas.microsoft.com/office/drawing/2014/main" id="{799A0236-2E7A-7247-A5D1-B4CF2B335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9554" y="2566099"/>
                <a:ext cx="279224" cy="231068"/>
              </a:xfrm>
              <a:prstGeom prst="rect">
                <a:avLst/>
              </a:prstGeom>
            </p:spPr>
          </p:pic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B009F013-5875-2146-931E-5CA081B93FD3}"/>
                  </a:ext>
                </a:extLst>
              </p:cNvPr>
              <p:cNvSpPr txBox="1"/>
              <p:nvPr/>
            </p:nvSpPr>
            <p:spPr>
              <a:xfrm>
                <a:off x="3505092" y="2507147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94" name="Grupp 93">
              <a:extLst>
                <a:ext uri="{FF2B5EF4-FFF2-40B4-BE49-F238E27FC236}">
                  <a16:creationId xmlns:a16="http://schemas.microsoft.com/office/drawing/2014/main" id="{5B8FC5E0-95F8-F448-A26B-2D5CDEBC782A}"/>
                </a:ext>
              </a:extLst>
            </p:cNvPr>
            <p:cNvGrpSpPr/>
            <p:nvPr/>
          </p:nvGrpSpPr>
          <p:grpSpPr>
            <a:xfrm>
              <a:off x="5859412" y="1900225"/>
              <a:ext cx="288278" cy="369332"/>
              <a:chOff x="3698280" y="2519776"/>
              <a:chExt cx="288278" cy="369332"/>
            </a:xfrm>
          </p:grpSpPr>
          <p:pic>
            <p:nvPicPr>
              <p:cNvPr id="104" name="Bildobjekt 103">
                <a:extLst>
                  <a:ext uri="{FF2B5EF4-FFF2-40B4-BE49-F238E27FC236}">
                    <a16:creationId xmlns:a16="http://schemas.microsoft.com/office/drawing/2014/main" id="{0E51652B-E60E-A646-8E73-3A53EB486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8280" y="2568340"/>
                <a:ext cx="279224" cy="231068"/>
              </a:xfrm>
              <a:prstGeom prst="rect">
                <a:avLst/>
              </a:prstGeom>
            </p:spPr>
          </p:pic>
          <p:sp>
            <p:nvSpPr>
              <p:cNvPr id="105" name="textruta 104">
                <a:extLst>
                  <a:ext uri="{FF2B5EF4-FFF2-40B4-BE49-F238E27FC236}">
                    <a16:creationId xmlns:a16="http://schemas.microsoft.com/office/drawing/2014/main" id="{09CEDCDB-BE75-7647-BBCC-4E7FBAA6BEE6}"/>
                  </a:ext>
                </a:extLst>
              </p:cNvPr>
              <p:cNvSpPr txBox="1"/>
              <p:nvPr/>
            </p:nvSpPr>
            <p:spPr>
              <a:xfrm>
                <a:off x="3707334" y="2519776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CBDCE23C-F319-9541-9630-D6C416907345}"/>
                </a:ext>
              </a:extLst>
            </p:cNvPr>
            <p:cNvGrpSpPr/>
            <p:nvPr/>
          </p:nvGrpSpPr>
          <p:grpSpPr>
            <a:xfrm>
              <a:off x="1818275" y="1576993"/>
              <a:ext cx="1225823" cy="338554"/>
              <a:chOff x="3896973" y="3428697"/>
              <a:chExt cx="1225823" cy="338554"/>
            </a:xfrm>
          </p:grpSpPr>
          <p:pic>
            <p:nvPicPr>
              <p:cNvPr id="100" name="Bildobjekt 99">
                <a:extLst>
                  <a:ext uri="{FF2B5EF4-FFF2-40B4-BE49-F238E27FC236}">
                    <a16:creationId xmlns:a16="http://schemas.microsoft.com/office/drawing/2014/main" id="{4D165307-FB3C-1941-9122-DEE38E8D2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1370" y="3506264"/>
                <a:ext cx="1074529" cy="199075"/>
              </a:xfrm>
              <a:prstGeom prst="rect">
                <a:avLst/>
              </a:prstGeom>
            </p:spPr>
          </p:pic>
          <p:sp>
            <p:nvSpPr>
              <p:cNvPr id="101" name="textruta 100">
                <a:extLst>
                  <a:ext uri="{FF2B5EF4-FFF2-40B4-BE49-F238E27FC236}">
                    <a16:creationId xmlns:a16="http://schemas.microsoft.com/office/drawing/2014/main" id="{B304F987-E912-BD43-85AA-867A9C924A37}"/>
                  </a:ext>
                </a:extLst>
              </p:cNvPr>
              <p:cNvSpPr txBox="1"/>
              <p:nvPr/>
            </p:nvSpPr>
            <p:spPr>
              <a:xfrm>
                <a:off x="3896973" y="3428697"/>
                <a:ext cx="1225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Platsvärde</a:t>
                </a:r>
              </a:p>
            </p:txBody>
          </p:sp>
        </p:grpSp>
        <p:grpSp>
          <p:nvGrpSpPr>
            <p:cNvPr id="97" name="Grupp 96">
              <a:extLst>
                <a:ext uri="{FF2B5EF4-FFF2-40B4-BE49-F238E27FC236}">
                  <a16:creationId xmlns:a16="http://schemas.microsoft.com/office/drawing/2014/main" id="{1A088826-DBB7-AC48-8A6E-0216B09FF14D}"/>
                </a:ext>
              </a:extLst>
            </p:cNvPr>
            <p:cNvGrpSpPr/>
            <p:nvPr/>
          </p:nvGrpSpPr>
          <p:grpSpPr>
            <a:xfrm>
              <a:off x="1811808" y="1896728"/>
              <a:ext cx="1043167" cy="338554"/>
              <a:chOff x="3897841" y="3487497"/>
              <a:chExt cx="1043167" cy="338554"/>
            </a:xfrm>
          </p:grpSpPr>
          <p:pic>
            <p:nvPicPr>
              <p:cNvPr id="98" name="Bildobjekt 97">
                <a:extLst>
                  <a:ext uri="{FF2B5EF4-FFF2-40B4-BE49-F238E27FC236}">
                    <a16:creationId xmlns:a16="http://schemas.microsoft.com/office/drawing/2014/main" id="{4F99AC5D-7BC3-9E45-A017-369633F7D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2224" y="3551657"/>
                <a:ext cx="914400" cy="199507"/>
              </a:xfrm>
              <a:prstGeom prst="rect">
                <a:avLst/>
              </a:prstGeom>
            </p:spPr>
          </p:pic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B53071F5-4DCB-424A-98E6-729004880F8F}"/>
                  </a:ext>
                </a:extLst>
              </p:cNvPr>
              <p:cNvSpPr txBox="1"/>
              <p:nvPr/>
            </p:nvSpPr>
            <p:spPr>
              <a:xfrm>
                <a:off x="3897841" y="3487497"/>
                <a:ext cx="1043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Antal</a:t>
                </a:r>
              </a:p>
            </p:txBody>
          </p:sp>
        </p:grpSp>
      </p:grpSp>
      <p:pic>
        <p:nvPicPr>
          <p:cNvPr id="118" name="Bildobjekt 117">
            <a:extLst>
              <a:ext uri="{FF2B5EF4-FFF2-40B4-BE49-F238E27FC236}">
                <a16:creationId xmlns:a16="http://schemas.microsoft.com/office/drawing/2014/main" id="{D45A60A3-E2F0-5240-8D5F-635533098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335" y="5782954"/>
            <a:ext cx="881506" cy="213147"/>
          </a:xfrm>
          <a:prstGeom prst="rect">
            <a:avLst/>
          </a:prstGeom>
        </p:spPr>
      </p:pic>
      <p:pic>
        <p:nvPicPr>
          <p:cNvPr id="119" name="Bildobjekt 118">
            <a:extLst>
              <a:ext uri="{FF2B5EF4-FFF2-40B4-BE49-F238E27FC236}">
                <a16:creationId xmlns:a16="http://schemas.microsoft.com/office/drawing/2014/main" id="{99617AF8-041C-E84C-BED3-D1687886C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555" y="5772811"/>
            <a:ext cx="782708" cy="227252"/>
          </a:xfrm>
          <a:prstGeom prst="rect">
            <a:avLst/>
          </a:prstGeom>
        </p:spPr>
      </p:pic>
      <p:pic>
        <p:nvPicPr>
          <p:cNvPr id="120" name="Bildobjekt 119">
            <a:extLst>
              <a:ext uri="{FF2B5EF4-FFF2-40B4-BE49-F238E27FC236}">
                <a16:creationId xmlns:a16="http://schemas.microsoft.com/office/drawing/2014/main" id="{F3779E17-A5AC-D545-B8A7-21C0B0CA6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819" y="6104031"/>
            <a:ext cx="781770" cy="226979"/>
          </a:xfrm>
          <a:prstGeom prst="rect">
            <a:avLst/>
          </a:prstGeom>
        </p:spPr>
      </p:pic>
      <p:pic>
        <p:nvPicPr>
          <p:cNvPr id="121" name="Bildobjekt 120">
            <a:extLst>
              <a:ext uri="{FF2B5EF4-FFF2-40B4-BE49-F238E27FC236}">
                <a16:creationId xmlns:a16="http://schemas.microsoft.com/office/drawing/2014/main" id="{E288C9AD-7F0E-994E-BC41-CBDA601B5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703" y="6120635"/>
            <a:ext cx="716511" cy="208032"/>
          </a:xfrm>
          <a:prstGeom prst="rect">
            <a:avLst/>
          </a:prstGeom>
        </p:spPr>
      </p:pic>
      <p:pic>
        <p:nvPicPr>
          <p:cNvPr id="122" name="Bildobjekt 121">
            <a:extLst>
              <a:ext uri="{FF2B5EF4-FFF2-40B4-BE49-F238E27FC236}">
                <a16:creationId xmlns:a16="http://schemas.microsoft.com/office/drawing/2014/main" id="{22BC566D-56EF-0F44-80BC-4D9C7D472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967" y="5784326"/>
            <a:ext cx="709429" cy="205976"/>
          </a:xfrm>
          <a:prstGeom prst="rect">
            <a:avLst/>
          </a:prstGeom>
        </p:spPr>
      </p:pic>
      <p:pic>
        <p:nvPicPr>
          <p:cNvPr id="125" name="Bildobjekt 124">
            <a:extLst>
              <a:ext uri="{FF2B5EF4-FFF2-40B4-BE49-F238E27FC236}">
                <a16:creationId xmlns:a16="http://schemas.microsoft.com/office/drawing/2014/main" id="{36E0105B-7182-044D-909F-A696FD015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158" y="6111774"/>
            <a:ext cx="685017" cy="1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157EC6D-7962-A14D-9ADB-1EAEA99E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20" y="84632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C013882-4387-FB44-AACA-4FEEC5DFA050}"/>
              </a:ext>
            </a:extLst>
          </p:cNvPr>
          <p:cNvSpPr/>
          <p:nvPr/>
        </p:nvSpPr>
        <p:spPr>
          <a:xfrm>
            <a:off x="1900723" y="824472"/>
            <a:ext cx="6479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</a:t>
            </a:r>
            <a:r>
              <a:rPr lang="sv-SE" sz="2000" b="1" dirty="0"/>
              <a:t>7</a:t>
            </a:r>
            <a:r>
              <a:rPr lang="sv-SE" dirty="0"/>
              <a:t> skrivs alltså så här i det binära talsystemet: </a:t>
            </a:r>
            <a:r>
              <a:rPr lang="sv-SE" sz="2000" dirty="0">
                <a:solidFill>
                  <a:srgbClr val="FF0000"/>
                </a:solidFill>
              </a:rPr>
              <a:t>111</a:t>
            </a:r>
            <a:r>
              <a:rPr lang="sv-SE" sz="2000" baseline="-25000" dirty="0"/>
              <a:t>2</a:t>
            </a:r>
            <a:r>
              <a:rPr lang="sv-SE" dirty="0"/>
              <a:t>.</a:t>
            </a:r>
            <a:endParaRPr lang="sv-SE" baseline="-250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7F2371D-368E-914A-9D14-3F78495E7700}"/>
              </a:ext>
            </a:extLst>
          </p:cNvPr>
          <p:cNvSpPr/>
          <p:nvPr/>
        </p:nvSpPr>
        <p:spPr>
          <a:xfrm>
            <a:off x="2879804" y="1239775"/>
            <a:ext cx="3701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utläses ”ett, ett, ett, bas två".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EE651F9-4E9F-D742-9AA7-5CA538E43906}"/>
              </a:ext>
            </a:extLst>
          </p:cNvPr>
          <p:cNvSpPr/>
          <p:nvPr/>
        </p:nvSpPr>
        <p:spPr>
          <a:xfrm>
            <a:off x="2523934" y="1634370"/>
            <a:ext cx="4428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</a:t>
            </a:r>
            <a:r>
              <a:rPr lang="sv-SE" dirty="0">
                <a:solidFill>
                  <a:srgbClr val="C00000"/>
                </a:solidFill>
              </a:rPr>
              <a:t>lilla 2:an</a:t>
            </a:r>
            <a:r>
              <a:rPr lang="sv-SE" dirty="0"/>
              <a:t> talar om att talet är skrivet i det binära talsystemet, alltså att talbasen är 2.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9CC885D-E8F1-A944-A9A7-5E9DC9615979}"/>
              </a:ext>
            </a:extLst>
          </p:cNvPr>
          <p:cNvSpPr/>
          <p:nvPr/>
        </p:nvSpPr>
        <p:spPr>
          <a:xfrm>
            <a:off x="2750612" y="2496403"/>
            <a:ext cx="385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Talet </a:t>
            </a:r>
            <a:r>
              <a:rPr lang="sv-SE" sz="2000" b="1" dirty="0"/>
              <a:t>13</a:t>
            </a:r>
            <a:r>
              <a:rPr lang="sv-SE" sz="2000" dirty="0">
                <a:solidFill>
                  <a:srgbClr val="0070C0"/>
                </a:solidFill>
              </a:rPr>
              <a:t> </a:t>
            </a:r>
            <a:r>
              <a:rPr lang="sv-SE" dirty="0"/>
              <a:t>skrivs så här  utvecklad form :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A831209-6F91-AB4D-B842-B5D13A31A09E}"/>
              </a:ext>
            </a:extLst>
          </p:cNvPr>
          <p:cNvSpPr/>
          <p:nvPr/>
        </p:nvSpPr>
        <p:spPr>
          <a:xfrm>
            <a:off x="2872421" y="2923317"/>
            <a:ext cx="775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1 </a:t>
            </a:r>
            <a:r>
              <a:rPr lang="sv-SE" sz="2400" dirty="0"/>
              <a:t>· 8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224BF12-C1F7-B542-9D3D-8F87D543A4C7}"/>
              </a:ext>
            </a:extLst>
          </p:cNvPr>
          <p:cNvSpPr/>
          <p:nvPr/>
        </p:nvSpPr>
        <p:spPr>
          <a:xfrm>
            <a:off x="3515969" y="2935296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D445470-3D1E-4C43-BECF-28FDF6F78D40}"/>
              </a:ext>
            </a:extLst>
          </p:cNvPr>
          <p:cNvSpPr/>
          <p:nvPr/>
        </p:nvSpPr>
        <p:spPr>
          <a:xfrm>
            <a:off x="3864430" y="2937319"/>
            <a:ext cx="72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1</a:t>
            </a:r>
            <a:r>
              <a:rPr lang="sv-SE" sz="2400" dirty="0"/>
              <a:t> · 4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22741DB-FBC9-A54D-928E-3AEAF8ACC722}"/>
              </a:ext>
            </a:extLst>
          </p:cNvPr>
          <p:cNvSpPr/>
          <p:nvPr/>
        </p:nvSpPr>
        <p:spPr>
          <a:xfrm>
            <a:off x="4529425" y="2923317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2394DF-884E-854C-A987-2094840137A3}"/>
              </a:ext>
            </a:extLst>
          </p:cNvPr>
          <p:cNvSpPr/>
          <p:nvPr/>
        </p:nvSpPr>
        <p:spPr>
          <a:xfrm>
            <a:off x="4787079" y="2914400"/>
            <a:ext cx="72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0</a:t>
            </a:r>
            <a:r>
              <a:rPr lang="sv-SE" sz="2400" dirty="0"/>
              <a:t> · 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C65218E-C3E1-3B48-913D-B99919D99E84}"/>
              </a:ext>
            </a:extLst>
          </p:cNvPr>
          <p:cNvSpPr/>
          <p:nvPr/>
        </p:nvSpPr>
        <p:spPr>
          <a:xfrm>
            <a:off x="1832116" y="3761433"/>
            <a:ext cx="6548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Så här kan talet </a:t>
            </a:r>
            <a:r>
              <a:rPr lang="sv-SE" sz="2000" b="1" dirty="0"/>
              <a:t>13</a:t>
            </a:r>
            <a:r>
              <a:rPr lang="sv-SE" sz="2000" dirty="0">
                <a:solidFill>
                  <a:srgbClr val="0070C0"/>
                </a:solidFill>
              </a:rPr>
              <a:t> </a:t>
            </a:r>
            <a:r>
              <a:rPr lang="sv-SE" dirty="0"/>
              <a:t>beskrivas i en tabell för binära talsystemet: 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A15AF635-0537-894B-87FA-EF8CC07378F2}"/>
              </a:ext>
            </a:extLst>
          </p:cNvPr>
          <p:cNvSpPr/>
          <p:nvPr/>
        </p:nvSpPr>
        <p:spPr>
          <a:xfrm>
            <a:off x="5399000" y="2921786"/>
            <a:ext cx="37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+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8C2C8FF-4E30-FB44-A32A-12D409BAE37A}"/>
              </a:ext>
            </a:extLst>
          </p:cNvPr>
          <p:cNvSpPr/>
          <p:nvPr/>
        </p:nvSpPr>
        <p:spPr>
          <a:xfrm>
            <a:off x="5692899" y="2933579"/>
            <a:ext cx="72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1</a:t>
            </a:r>
            <a:r>
              <a:rPr lang="sv-SE" sz="2400" dirty="0"/>
              <a:t> · 1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FEEF46AE-4BA2-4547-8EBB-EAFF82014F5D}"/>
              </a:ext>
            </a:extLst>
          </p:cNvPr>
          <p:cNvGrpSpPr/>
          <p:nvPr/>
        </p:nvGrpSpPr>
        <p:grpSpPr>
          <a:xfrm>
            <a:off x="1832116" y="4309381"/>
            <a:ext cx="5962525" cy="717082"/>
            <a:chOff x="2234942" y="5258489"/>
            <a:chExt cx="5962525" cy="717082"/>
          </a:xfrm>
        </p:grpSpPr>
        <p:grpSp>
          <p:nvGrpSpPr>
            <p:cNvPr id="72" name="Grupp 71">
              <a:extLst>
                <a:ext uri="{FF2B5EF4-FFF2-40B4-BE49-F238E27FC236}">
                  <a16:creationId xmlns:a16="http://schemas.microsoft.com/office/drawing/2014/main" id="{57B0A427-FB9D-8043-81DF-DD223D640386}"/>
                </a:ext>
              </a:extLst>
            </p:cNvPr>
            <p:cNvGrpSpPr/>
            <p:nvPr/>
          </p:nvGrpSpPr>
          <p:grpSpPr>
            <a:xfrm>
              <a:off x="2234942" y="5258489"/>
              <a:ext cx="5962525" cy="717082"/>
              <a:chOff x="2234942" y="5258489"/>
              <a:chExt cx="5962525" cy="717082"/>
            </a:xfrm>
          </p:grpSpPr>
          <p:pic>
            <p:nvPicPr>
              <p:cNvPr id="75" name="Bildobjekt 74">
                <a:extLst>
                  <a:ext uri="{FF2B5EF4-FFF2-40B4-BE49-F238E27FC236}">
                    <a16:creationId xmlns:a16="http://schemas.microsoft.com/office/drawing/2014/main" id="{022A84AD-557E-9048-B3CB-A13D6BEAD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7151" y="5347077"/>
                <a:ext cx="844603" cy="231068"/>
              </a:xfrm>
              <a:prstGeom prst="rect">
                <a:avLst/>
              </a:prstGeom>
            </p:spPr>
          </p:pic>
          <p:grpSp>
            <p:nvGrpSpPr>
              <p:cNvPr id="76" name="Grupp 75">
                <a:extLst>
                  <a:ext uri="{FF2B5EF4-FFF2-40B4-BE49-F238E27FC236}">
                    <a16:creationId xmlns:a16="http://schemas.microsoft.com/office/drawing/2014/main" id="{49DD081E-4725-D84B-87DC-7080980D8EAC}"/>
                  </a:ext>
                </a:extLst>
              </p:cNvPr>
              <p:cNvGrpSpPr/>
              <p:nvPr/>
            </p:nvGrpSpPr>
            <p:grpSpPr>
              <a:xfrm>
                <a:off x="2234942" y="5258489"/>
                <a:ext cx="5962525" cy="717082"/>
                <a:chOff x="1811808" y="1536079"/>
                <a:chExt cx="5962525" cy="717082"/>
              </a:xfrm>
            </p:grpSpPr>
            <p:pic>
              <p:nvPicPr>
                <p:cNvPr id="81" name="Bildobjekt 80">
                  <a:extLst>
                    <a:ext uri="{FF2B5EF4-FFF2-40B4-BE49-F238E27FC236}">
                      <a16:creationId xmlns:a16="http://schemas.microsoft.com/office/drawing/2014/main" id="{86FA86D5-C349-D54B-99A2-BE2638CB11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/>
              </p:blipFill>
              <p:spPr>
                <a:xfrm>
                  <a:off x="1818290" y="1567091"/>
                  <a:ext cx="5956043" cy="659274"/>
                </a:xfrm>
                <a:prstGeom prst="rect">
                  <a:avLst/>
                </a:prstGeom>
              </p:spPr>
            </p:pic>
            <p:grpSp>
              <p:nvGrpSpPr>
                <p:cNvPr id="82" name="Grupp 81">
                  <a:extLst>
                    <a:ext uri="{FF2B5EF4-FFF2-40B4-BE49-F238E27FC236}">
                      <a16:creationId xmlns:a16="http://schemas.microsoft.com/office/drawing/2014/main" id="{CAEAB722-2335-8E4B-9620-FC64A38853D2}"/>
                    </a:ext>
                  </a:extLst>
                </p:cNvPr>
                <p:cNvGrpSpPr/>
                <p:nvPr/>
              </p:nvGrpSpPr>
              <p:grpSpPr>
                <a:xfrm>
                  <a:off x="4522417" y="1562593"/>
                  <a:ext cx="844603" cy="369332"/>
                  <a:chOff x="4586566" y="2464219"/>
                  <a:chExt cx="844603" cy="369332"/>
                </a:xfrm>
              </p:grpSpPr>
              <p:pic>
                <p:nvPicPr>
                  <p:cNvPr id="101" name="Bildobjekt 100">
                    <a:extLst>
                      <a:ext uri="{FF2B5EF4-FFF2-40B4-BE49-F238E27FC236}">
                        <a16:creationId xmlns:a16="http://schemas.microsoft.com/office/drawing/2014/main" id="{AE7D9A33-F298-0547-BC01-D62B29BDAB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586566" y="2519077"/>
                    <a:ext cx="844603" cy="231068"/>
                  </a:xfrm>
                  <a:prstGeom prst="rect">
                    <a:avLst/>
                  </a:prstGeom>
                </p:spPr>
              </p:pic>
              <p:sp>
                <p:nvSpPr>
                  <p:cNvPr id="102" name="textruta 101">
                    <a:extLst>
                      <a:ext uri="{FF2B5EF4-FFF2-40B4-BE49-F238E27FC236}">
                        <a16:creationId xmlns:a16="http://schemas.microsoft.com/office/drawing/2014/main" id="{391766B7-4C7D-7E42-8AF2-403DDC81A4AF}"/>
                      </a:ext>
                    </a:extLst>
                  </p:cNvPr>
                  <p:cNvSpPr txBox="1"/>
                  <p:nvPr/>
                </p:nvSpPr>
                <p:spPr>
                  <a:xfrm>
                    <a:off x="4614334" y="2464219"/>
                    <a:ext cx="7280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4-tal</a:t>
                    </a:r>
                  </a:p>
                </p:txBody>
              </p:sp>
            </p:grpSp>
            <p:grpSp>
              <p:nvGrpSpPr>
                <p:cNvPr id="83" name="Grupp 82">
                  <a:extLst>
                    <a:ext uri="{FF2B5EF4-FFF2-40B4-BE49-F238E27FC236}">
                      <a16:creationId xmlns:a16="http://schemas.microsoft.com/office/drawing/2014/main" id="{C5F06A9E-2520-A64F-83CF-03E0259C2FDF}"/>
                    </a:ext>
                  </a:extLst>
                </p:cNvPr>
                <p:cNvGrpSpPr/>
                <p:nvPr/>
              </p:nvGrpSpPr>
              <p:grpSpPr>
                <a:xfrm>
                  <a:off x="3260340" y="1542091"/>
                  <a:ext cx="1179964" cy="369332"/>
                  <a:chOff x="2298012" y="2430653"/>
                  <a:chExt cx="1179964" cy="369332"/>
                </a:xfrm>
              </p:grpSpPr>
              <p:pic>
                <p:nvPicPr>
                  <p:cNvPr id="99" name="Bildobjekt 98">
                    <a:extLst>
                      <a:ext uri="{FF2B5EF4-FFF2-40B4-BE49-F238E27FC236}">
                        <a16:creationId xmlns:a16="http://schemas.microsoft.com/office/drawing/2014/main" id="{17C774A6-A101-9044-AA8F-1DAA11FDDA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298012" y="2489246"/>
                    <a:ext cx="844603" cy="231068"/>
                  </a:xfrm>
                  <a:prstGeom prst="rect">
                    <a:avLst/>
                  </a:prstGeom>
                </p:spPr>
              </p:pic>
              <p:sp>
                <p:nvSpPr>
                  <p:cNvPr id="100" name="textruta 99">
                    <a:extLst>
                      <a:ext uri="{FF2B5EF4-FFF2-40B4-BE49-F238E27FC236}">
                        <a16:creationId xmlns:a16="http://schemas.microsoft.com/office/drawing/2014/main" id="{193E5266-38A7-F249-86CB-B2E91067B611}"/>
                      </a:ext>
                    </a:extLst>
                  </p:cNvPr>
                  <p:cNvSpPr txBox="1"/>
                  <p:nvPr/>
                </p:nvSpPr>
                <p:spPr>
                  <a:xfrm>
                    <a:off x="2492324" y="2430653"/>
                    <a:ext cx="9856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8-tal</a:t>
                    </a:r>
                  </a:p>
                </p:txBody>
              </p:sp>
            </p:grpSp>
            <p:grpSp>
              <p:nvGrpSpPr>
                <p:cNvPr id="84" name="Grupp 83">
                  <a:extLst>
                    <a:ext uri="{FF2B5EF4-FFF2-40B4-BE49-F238E27FC236}">
                      <a16:creationId xmlns:a16="http://schemas.microsoft.com/office/drawing/2014/main" id="{A4E12D6C-4F78-F94A-8160-27DEBA98559D}"/>
                    </a:ext>
                  </a:extLst>
                </p:cNvPr>
                <p:cNvGrpSpPr/>
                <p:nvPr/>
              </p:nvGrpSpPr>
              <p:grpSpPr>
                <a:xfrm>
                  <a:off x="6744769" y="1536079"/>
                  <a:ext cx="923071" cy="369332"/>
                  <a:chOff x="4821241" y="2427949"/>
                  <a:chExt cx="923071" cy="369332"/>
                </a:xfrm>
              </p:grpSpPr>
              <p:pic>
                <p:nvPicPr>
                  <p:cNvPr id="97" name="Bildobjekt 96">
                    <a:extLst>
                      <a:ext uri="{FF2B5EF4-FFF2-40B4-BE49-F238E27FC236}">
                        <a16:creationId xmlns:a16="http://schemas.microsoft.com/office/drawing/2014/main" id="{07B65E9A-B026-6145-8DCB-B9913D5264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837046" y="2497081"/>
                    <a:ext cx="844603" cy="231068"/>
                  </a:xfrm>
                  <a:prstGeom prst="rect">
                    <a:avLst/>
                  </a:prstGeom>
                </p:spPr>
              </p:pic>
              <p:sp>
                <p:nvSpPr>
                  <p:cNvPr id="98" name="textruta 97">
                    <a:extLst>
                      <a:ext uri="{FF2B5EF4-FFF2-40B4-BE49-F238E27FC236}">
                        <a16:creationId xmlns:a16="http://schemas.microsoft.com/office/drawing/2014/main" id="{3417B301-AF7A-4D44-9F6A-326EA8F68706}"/>
                      </a:ext>
                    </a:extLst>
                  </p:cNvPr>
                  <p:cNvSpPr txBox="1"/>
                  <p:nvPr/>
                </p:nvSpPr>
                <p:spPr>
                  <a:xfrm>
                    <a:off x="4821241" y="2427949"/>
                    <a:ext cx="9230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v-SE" dirty="0"/>
                      <a:t>1-tal</a:t>
                    </a:r>
                  </a:p>
                </p:txBody>
              </p:sp>
            </p:grpSp>
            <p:grpSp>
              <p:nvGrpSpPr>
                <p:cNvPr id="85" name="Grupp 84">
                  <a:extLst>
                    <a:ext uri="{FF2B5EF4-FFF2-40B4-BE49-F238E27FC236}">
                      <a16:creationId xmlns:a16="http://schemas.microsoft.com/office/drawing/2014/main" id="{4CF60C60-32B4-C04C-A92C-2CB89741773A}"/>
                    </a:ext>
                  </a:extLst>
                </p:cNvPr>
                <p:cNvGrpSpPr/>
                <p:nvPr/>
              </p:nvGrpSpPr>
              <p:grpSpPr>
                <a:xfrm>
                  <a:off x="4678008" y="1877886"/>
                  <a:ext cx="304762" cy="369332"/>
                  <a:chOff x="3479554" y="2507147"/>
                  <a:chExt cx="304762" cy="369332"/>
                </a:xfrm>
              </p:grpSpPr>
              <p:pic>
                <p:nvPicPr>
                  <p:cNvPr id="95" name="Bildobjekt 94">
                    <a:extLst>
                      <a:ext uri="{FF2B5EF4-FFF2-40B4-BE49-F238E27FC236}">
                        <a16:creationId xmlns:a16="http://schemas.microsoft.com/office/drawing/2014/main" id="{130935F2-190A-6549-98A3-6545180CA5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479554" y="2566099"/>
                    <a:ext cx="279224" cy="231068"/>
                  </a:xfrm>
                  <a:prstGeom prst="rect">
                    <a:avLst/>
                  </a:prstGeom>
                </p:spPr>
              </p:pic>
              <p:sp>
                <p:nvSpPr>
                  <p:cNvPr id="96" name="textruta 95">
                    <a:extLst>
                      <a:ext uri="{FF2B5EF4-FFF2-40B4-BE49-F238E27FC236}">
                        <a16:creationId xmlns:a16="http://schemas.microsoft.com/office/drawing/2014/main" id="{2ADAD7CE-0344-1E49-A29C-10A07D7D1AA6}"/>
                      </a:ext>
                    </a:extLst>
                  </p:cNvPr>
                  <p:cNvSpPr txBox="1"/>
                  <p:nvPr/>
                </p:nvSpPr>
                <p:spPr>
                  <a:xfrm>
                    <a:off x="3505092" y="2507147"/>
                    <a:ext cx="27922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86" name="Grupp 85">
                  <a:extLst>
                    <a:ext uri="{FF2B5EF4-FFF2-40B4-BE49-F238E27FC236}">
                      <a16:creationId xmlns:a16="http://schemas.microsoft.com/office/drawing/2014/main" id="{1920B984-7588-E947-9C2C-A0178A0ECAEB}"/>
                    </a:ext>
                  </a:extLst>
                </p:cNvPr>
                <p:cNvGrpSpPr/>
                <p:nvPr/>
              </p:nvGrpSpPr>
              <p:grpSpPr>
                <a:xfrm>
                  <a:off x="6997470" y="1883829"/>
                  <a:ext cx="307307" cy="369332"/>
                  <a:chOff x="4836338" y="2503380"/>
                  <a:chExt cx="307307" cy="369332"/>
                </a:xfrm>
              </p:grpSpPr>
              <p:pic>
                <p:nvPicPr>
                  <p:cNvPr id="93" name="Bildobjekt 92">
                    <a:extLst>
                      <a:ext uri="{FF2B5EF4-FFF2-40B4-BE49-F238E27FC236}">
                        <a16:creationId xmlns:a16="http://schemas.microsoft.com/office/drawing/2014/main" id="{9FA27016-C55B-8A42-B5A4-DC9E5D83C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836338" y="2571987"/>
                    <a:ext cx="307307" cy="254308"/>
                  </a:xfrm>
                  <a:prstGeom prst="rect">
                    <a:avLst/>
                  </a:prstGeom>
                </p:spPr>
              </p:pic>
              <p:sp>
                <p:nvSpPr>
                  <p:cNvPr id="94" name="textruta 93">
                    <a:extLst>
                      <a:ext uri="{FF2B5EF4-FFF2-40B4-BE49-F238E27FC236}">
                        <a16:creationId xmlns:a16="http://schemas.microsoft.com/office/drawing/2014/main" id="{6F7BBCBD-006A-144F-985A-BFDD6AC080C3}"/>
                      </a:ext>
                    </a:extLst>
                  </p:cNvPr>
                  <p:cNvSpPr txBox="1"/>
                  <p:nvPr/>
                </p:nvSpPr>
                <p:spPr>
                  <a:xfrm>
                    <a:off x="4836338" y="2503380"/>
                    <a:ext cx="27922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87" name="Grupp 86">
                  <a:extLst>
                    <a:ext uri="{FF2B5EF4-FFF2-40B4-BE49-F238E27FC236}">
                      <a16:creationId xmlns:a16="http://schemas.microsoft.com/office/drawing/2014/main" id="{B5B3428B-C52A-1145-AC64-536EB0D5FD15}"/>
                    </a:ext>
                  </a:extLst>
                </p:cNvPr>
                <p:cNvGrpSpPr/>
                <p:nvPr/>
              </p:nvGrpSpPr>
              <p:grpSpPr>
                <a:xfrm>
                  <a:off x="1818275" y="1576993"/>
                  <a:ext cx="1225823" cy="338554"/>
                  <a:chOff x="3896973" y="3428697"/>
                  <a:chExt cx="1225823" cy="338554"/>
                </a:xfrm>
              </p:grpSpPr>
              <p:pic>
                <p:nvPicPr>
                  <p:cNvPr id="91" name="Bildobjekt 90">
                    <a:extLst>
                      <a:ext uri="{FF2B5EF4-FFF2-40B4-BE49-F238E27FC236}">
                        <a16:creationId xmlns:a16="http://schemas.microsoft.com/office/drawing/2014/main" id="{8EDB7464-9C2D-BD43-956D-A552359967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961370" y="3506264"/>
                    <a:ext cx="1074529" cy="199075"/>
                  </a:xfrm>
                  <a:prstGeom prst="rect">
                    <a:avLst/>
                  </a:prstGeom>
                </p:spPr>
              </p:pic>
              <p:sp>
                <p:nvSpPr>
                  <p:cNvPr id="92" name="textruta 91">
                    <a:extLst>
                      <a:ext uri="{FF2B5EF4-FFF2-40B4-BE49-F238E27FC236}">
                        <a16:creationId xmlns:a16="http://schemas.microsoft.com/office/drawing/2014/main" id="{7A5611C9-74DD-A54F-853E-009EB40ED27D}"/>
                      </a:ext>
                    </a:extLst>
                  </p:cNvPr>
                  <p:cNvSpPr txBox="1"/>
                  <p:nvPr/>
                </p:nvSpPr>
                <p:spPr>
                  <a:xfrm>
                    <a:off x="3896973" y="3428697"/>
                    <a:ext cx="122582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Platsvärde</a:t>
                    </a:r>
                  </a:p>
                </p:txBody>
              </p:sp>
            </p:grpSp>
            <p:grpSp>
              <p:nvGrpSpPr>
                <p:cNvPr id="88" name="Grupp 87">
                  <a:extLst>
                    <a:ext uri="{FF2B5EF4-FFF2-40B4-BE49-F238E27FC236}">
                      <a16:creationId xmlns:a16="http://schemas.microsoft.com/office/drawing/2014/main" id="{1D09F8DE-00B7-0043-AF34-CC5D54054A50}"/>
                    </a:ext>
                  </a:extLst>
                </p:cNvPr>
                <p:cNvGrpSpPr/>
                <p:nvPr/>
              </p:nvGrpSpPr>
              <p:grpSpPr>
                <a:xfrm>
                  <a:off x="1811808" y="1896728"/>
                  <a:ext cx="1043167" cy="338554"/>
                  <a:chOff x="3897841" y="3487497"/>
                  <a:chExt cx="1043167" cy="338554"/>
                </a:xfrm>
              </p:grpSpPr>
              <p:pic>
                <p:nvPicPr>
                  <p:cNvPr id="89" name="Bildobjekt 88">
                    <a:extLst>
                      <a:ext uri="{FF2B5EF4-FFF2-40B4-BE49-F238E27FC236}">
                        <a16:creationId xmlns:a16="http://schemas.microsoft.com/office/drawing/2014/main" id="{86CB5345-77EA-8542-9AA3-73B3D3F69D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962224" y="3551657"/>
                    <a:ext cx="914400" cy="199507"/>
                  </a:xfrm>
                  <a:prstGeom prst="rect">
                    <a:avLst/>
                  </a:prstGeom>
                </p:spPr>
              </p:pic>
              <p:sp>
                <p:nvSpPr>
                  <p:cNvPr id="90" name="textruta 89">
                    <a:extLst>
                      <a:ext uri="{FF2B5EF4-FFF2-40B4-BE49-F238E27FC236}">
                        <a16:creationId xmlns:a16="http://schemas.microsoft.com/office/drawing/2014/main" id="{32801466-BEFE-2445-920A-4AB80B781ECE}"/>
                      </a:ext>
                    </a:extLst>
                  </p:cNvPr>
                  <p:cNvSpPr txBox="1"/>
                  <p:nvPr/>
                </p:nvSpPr>
                <p:spPr>
                  <a:xfrm>
                    <a:off x="3897841" y="3487497"/>
                    <a:ext cx="104316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Antal</a:t>
                    </a:r>
                  </a:p>
                </p:txBody>
              </p:sp>
            </p:grpSp>
          </p:grpSp>
          <p:pic>
            <p:nvPicPr>
              <p:cNvPr id="77" name="Bildobjekt 76">
                <a:extLst>
                  <a:ext uri="{FF2B5EF4-FFF2-40B4-BE49-F238E27FC236}">
                    <a16:creationId xmlns:a16="http://schemas.microsoft.com/office/drawing/2014/main" id="{98F2696B-A8AC-6040-ABF6-55CBEE054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4381" y="5654308"/>
                <a:ext cx="307307" cy="254308"/>
              </a:xfrm>
              <a:prstGeom prst="rect">
                <a:avLst/>
              </a:prstGeom>
            </p:spPr>
          </p:pic>
          <p:sp>
            <p:nvSpPr>
              <p:cNvPr id="78" name="textruta 77">
                <a:extLst>
                  <a:ext uri="{FF2B5EF4-FFF2-40B4-BE49-F238E27FC236}">
                    <a16:creationId xmlns:a16="http://schemas.microsoft.com/office/drawing/2014/main" id="{02B70C7F-786A-DD45-99B6-B7836BBE53A5}"/>
                  </a:ext>
                </a:extLst>
              </p:cNvPr>
              <p:cNvSpPr txBox="1"/>
              <p:nvPr/>
            </p:nvSpPr>
            <p:spPr>
              <a:xfrm>
                <a:off x="6308423" y="5592841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pic>
            <p:nvPicPr>
              <p:cNvPr id="79" name="Bildobjekt 78">
                <a:extLst>
                  <a:ext uri="{FF2B5EF4-FFF2-40B4-BE49-F238E27FC236}">
                    <a16:creationId xmlns:a16="http://schemas.microsoft.com/office/drawing/2014/main" id="{8BE1FB18-494C-8A48-A211-4C216F02F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7426" y="5654308"/>
                <a:ext cx="307307" cy="254308"/>
              </a:xfrm>
              <a:prstGeom prst="rect">
                <a:avLst/>
              </a:prstGeom>
            </p:spPr>
          </p:pic>
          <p:sp>
            <p:nvSpPr>
              <p:cNvPr id="80" name="textruta 79">
                <a:extLst>
                  <a:ext uri="{FF2B5EF4-FFF2-40B4-BE49-F238E27FC236}">
                    <a16:creationId xmlns:a16="http://schemas.microsoft.com/office/drawing/2014/main" id="{6F1BBC0F-EE9A-4F4C-88D6-17D263D962E9}"/>
                  </a:ext>
                </a:extLst>
              </p:cNvPr>
              <p:cNvSpPr txBox="1"/>
              <p:nvPr/>
            </p:nvSpPr>
            <p:spPr>
              <a:xfrm>
                <a:off x="3965509" y="5600296"/>
                <a:ext cx="27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BF7BA9B1-3E77-7F47-B135-9B7A2DC20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8106" y="5335386"/>
              <a:ext cx="844603" cy="231068"/>
            </a:xfrm>
            <a:prstGeom prst="rect">
              <a:avLst/>
            </a:prstGeom>
          </p:spPr>
        </p:pic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4287D99B-893A-864D-946B-6612F9883F7A}"/>
                </a:ext>
              </a:extLst>
            </p:cNvPr>
            <p:cNvSpPr txBox="1"/>
            <p:nvPr/>
          </p:nvSpPr>
          <p:spPr>
            <a:xfrm>
              <a:off x="6154706" y="5262990"/>
              <a:ext cx="7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2-tal</a:t>
              </a:r>
            </a:p>
          </p:txBody>
        </p:sp>
      </p:grpSp>
      <p:sp>
        <p:nvSpPr>
          <p:cNvPr id="103" name="Rektangel 102">
            <a:extLst>
              <a:ext uri="{FF2B5EF4-FFF2-40B4-BE49-F238E27FC236}">
                <a16:creationId xmlns:a16="http://schemas.microsoft.com/office/drawing/2014/main" id="{77A81B84-AE25-8E42-983B-F8AC31D27170}"/>
              </a:ext>
            </a:extLst>
          </p:cNvPr>
          <p:cNvSpPr/>
          <p:nvPr/>
        </p:nvSpPr>
        <p:spPr>
          <a:xfrm>
            <a:off x="1910439" y="5356100"/>
            <a:ext cx="6479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Talet </a:t>
            </a:r>
            <a:r>
              <a:rPr lang="sv-SE" sz="2000" b="1" dirty="0"/>
              <a:t>13</a:t>
            </a:r>
            <a:r>
              <a:rPr lang="sv-SE" dirty="0"/>
              <a:t> skrivs alltså så här i det binära talsystemet: </a:t>
            </a:r>
            <a:r>
              <a:rPr lang="sv-SE" sz="2000" dirty="0">
                <a:solidFill>
                  <a:srgbClr val="FF0000"/>
                </a:solidFill>
              </a:rPr>
              <a:t>1101</a:t>
            </a:r>
            <a:r>
              <a:rPr lang="sv-SE" sz="2000" baseline="-25000" dirty="0"/>
              <a:t>2</a:t>
            </a:r>
            <a:r>
              <a:rPr lang="sv-SE" dirty="0"/>
              <a:t>.</a:t>
            </a:r>
            <a:endParaRPr lang="sv-SE" baseline="-25000" dirty="0"/>
          </a:p>
        </p:txBody>
      </p:sp>
    </p:spTree>
    <p:extLst>
      <p:ext uri="{BB962C8B-B14F-4D97-AF65-F5344CB8AC3E}">
        <p14:creationId xmlns:p14="http://schemas.microsoft.com/office/powerpoint/2010/main" val="31962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2" grpId="0"/>
      <p:bldP spid="43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B0320C7-70C3-0048-95EC-37F33D1A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20" y="78806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A7A34B6-BDC4-C642-992D-EBC9314C94CC}"/>
              </a:ext>
            </a:extLst>
          </p:cNvPr>
          <p:cNvSpPr/>
          <p:nvPr/>
        </p:nvSpPr>
        <p:spPr>
          <a:xfrm>
            <a:off x="3049386" y="280583"/>
            <a:ext cx="3157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Från binära till naturliga tal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7B253A-B7FC-2C49-8D70-C4AADFE65656}"/>
              </a:ext>
            </a:extLst>
          </p:cNvPr>
          <p:cNvSpPr/>
          <p:nvPr/>
        </p:nvSpPr>
        <p:spPr>
          <a:xfrm>
            <a:off x="1900723" y="824472"/>
            <a:ext cx="6479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Vilket tal i tiosystemet skrivs </a:t>
            </a:r>
            <a:r>
              <a:rPr lang="sv-SE" sz="2000" dirty="0">
                <a:solidFill>
                  <a:srgbClr val="FF0000"/>
                </a:solidFill>
              </a:rPr>
              <a:t>11001</a:t>
            </a:r>
            <a:r>
              <a:rPr lang="sv-SE" sz="2000" baseline="-25000" dirty="0"/>
              <a:t>2</a:t>
            </a:r>
            <a:r>
              <a:rPr lang="sv-SE" dirty="0"/>
              <a:t> i det binära talsystemet?</a:t>
            </a:r>
            <a:endParaRPr lang="sv-SE" baseline="-25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32AD6D6-A146-4B4B-8C6A-643241883253}"/>
              </a:ext>
            </a:extLst>
          </p:cNvPr>
          <p:cNvSpPr/>
          <p:nvPr/>
        </p:nvSpPr>
        <p:spPr>
          <a:xfrm>
            <a:off x="2884395" y="1400687"/>
            <a:ext cx="4015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in talet i en tabell och får då: 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1016F30-B5A7-A24D-BF31-573291F43A39}"/>
              </a:ext>
            </a:extLst>
          </p:cNvPr>
          <p:cNvGrpSpPr/>
          <p:nvPr/>
        </p:nvGrpSpPr>
        <p:grpSpPr>
          <a:xfrm>
            <a:off x="1575436" y="1839705"/>
            <a:ext cx="7129983" cy="711540"/>
            <a:chOff x="1521888" y="3642626"/>
            <a:chExt cx="7129983" cy="711540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AC688824-676F-204F-AA5E-30C4E1631EB4}"/>
                </a:ext>
              </a:extLst>
            </p:cNvPr>
            <p:cNvGrpSpPr/>
            <p:nvPr/>
          </p:nvGrpSpPr>
          <p:grpSpPr>
            <a:xfrm>
              <a:off x="1521888" y="3642626"/>
              <a:ext cx="5962525" cy="711139"/>
              <a:chOff x="2234942" y="5258489"/>
              <a:chExt cx="5962525" cy="711139"/>
            </a:xfrm>
          </p:grpSpPr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EB43F6DF-7963-984D-9277-CCB31B92B77E}"/>
                  </a:ext>
                </a:extLst>
              </p:cNvPr>
              <p:cNvGrpSpPr/>
              <p:nvPr/>
            </p:nvGrpSpPr>
            <p:grpSpPr>
              <a:xfrm>
                <a:off x="2234942" y="5258489"/>
                <a:ext cx="5962525" cy="711139"/>
                <a:chOff x="2234942" y="5258489"/>
                <a:chExt cx="5962525" cy="711139"/>
              </a:xfrm>
            </p:grpSpPr>
            <p:pic>
              <p:nvPicPr>
                <p:cNvPr id="21" name="Bildobjekt 20">
                  <a:extLst>
                    <a:ext uri="{FF2B5EF4-FFF2-40B4-BE49-F238E27FC236}">
                      <a16:creationId xmlns:a16="http://schemas.microsoft.com/office/drawing/2014/main" id="{41A311FA-DC16-E142-95A0-E1075C723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7151" y="5347077"/>
                  <a:ext cx="844603" cy="231068"/>
                </a:xfrm>
                <a:prstGeom prst="rect">
                  <a:avLst/>
                </a:prstGeom>
              </p:spPr>
            </p:pic>
            <p:grpSp>
              <p:nvGrpSpPr>
                <p:cNvPr id="22" name="Grupp 21">
                  <a:extLst>
                    <a:ext uri="{FF2B5EF4-FFF2-40B4-BE49-F238E27FC236}">
                      <a16:creationId xmlns:a16="http://schemas.microsoft.com/office/drawing/2014/main" id="{785F245E-DAE4-AA44-83F8-69FDA17B965A}"/>
                    </a:ext>
                  </a:extLst>
                </p:cNvPr>
                <p:cNvGrpSpPr/>
                <p:nvPr/>
              </p:nvGrpSpPr>
              <p:grpSpPr>
                <a:xfrm>
                  <a:off x="2234942" y="5258489"/>
                  <a:ext cx="5962525" cy="711139"/>
                  <a:chOff x="1811808" y="1536079"/>
                  <a:chExt cx="5962525" cy="711139"/>
                </a:xfrm>
              </p:grpSpPr>
              <p:pic>
                <p:nvPicPr>
                  <p:cNvPr id="27" name="Bildobjekt 26">
                    <a:extLst>
                      <a:ext uri="{FF2B5EF4-FFF2-40B4-BE49-F238E27FC236}">
                        <a16:creationId xmlns:a16="http://schemas.microsoft.com/office/drawing/2014/main" id="{DC8E4F63-CF1A-FF4D-898D-F2E07C868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/>
                  <a:stretch/>
                </p:blipFill>
                <p:spPr>
                  <a:xfrm>
                    <a:off x="1818290" y="1567091"/>
                    <a:ext cx="5956043" cy="659274"/>
                  </a:xfrm>
                  <a:prstGeom prst="rect">
                    <a:avLst/>
                  </a:prstGeom>
                </p:spPr>
              </p:pic>
              <p:grpSp>
                <p:nvGrpSpPr>
                  <p:cNvPr id="28" name="Grupp 27">
                    <a:extLst>
                      <a:ext uri="{FF2B5EF4-FFF2-40B4-BE49-F238E27FC236}">
                        <a16:creationId xmlns:a16="http://schemas.microsoft.com/office/drawing/2014/main" id="{E5F2D1C6-DCF8-3A41-B706-EEAB793403E1}"/>
                      </a:ext>
                    </a:extLst>
                  </p:cNvPr>
                  <p:cNvGrpSpPr/>
                  <p:nvPr/>
                </p:nvGrpSpPr>
                <p:grpSpPr>
                  <a:xfrm>
                    <a:off x="4522417" y="1562593"/>
                    <a:ext cx="844603" cy="369332"/>
                    <a:chOff x="4586566" y="2464219"/>
                    <a:chExt cx="844603" cy="369332"/>
                  </a:xfrm>
                </p:grpSpPr>
                <p:pic>
                  <p:nvPicPr>
                    <p:cNvPr id="47" name="Bildobjekt 46">
                      <a:extLst>
                        <a:ext uri="{FF2B5EF4-FFF2-40B4-BE49-F238E27FC236}">
                          <a16:creationId xmlns:a16="http://schemas.microsoft.com/office/drawing/2014/main" id="{6DBF652B-AFE2-7A4D-BF42-6993016D62D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586566" y="2519077"/>
                      <a:ext cx="844603" cy="2310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8" name="textruta 47">
                      <a:extLst>
                        <a:ext uri="{FF2B5EF4-FFF2-40B4-BE49-F238E27FC236}">
                          <a16:creationId xmlns:a16="http://schemas.microsoft.com/office/drawing/2014/main" id="{39EB15C1-7EC0-0644-854E-F2DA84D36B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4334" y="2464219"/>
                      <a:ext cx="72806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/>
                        <a:t>8-tal</a:t>
                      </a:r>
                    </a:p>
                  </p:txBody>
                </p:sp>
              </p:grpSp>
              <p:grpSp>
                <p:nvGrpSpPr>
                  <p:cNvPr id="29" name="Grupp 28">
                    <a:extLst>
                      <a:ext uri="{FF2B5EF4-FFF2-40B4-BE49-F238E27FC236}">
                        <a16:creationId xmlns:a16="http://schemas.microsoft.com/office/drawing/2014/main" id="{C92ACC19-BBDC-AF4E-8D04-F8D42553081C}"/>
                      </a:ext>
                    </a:extLst>
                  </p:cNvPr>
                  <p:cNvGrpSpPr/>
                  <p:nvPr/>
                </p:nvGrpSpPr>
                <p:grpSpPr>
                  <a:xfrm>
                    <a:off x="3260340" y="1562593"/>
                    <a:ext cx="1129283" cy="369332"/>
                    <a:chOff x="2298012" y="2451155"/>
                    <a:chExt cx="1129283" cy="369332"/>
                  </a:xfrm>
                </p:grpSpPr>
                <p:pic>
                  <p:nvPicPr>
                    <p:cNvPr id="45" name="Bildobjekt 44">
                      <a:extLst>
                        <a:ext uri="{FF2B5EF4-FFF2-40B4-BE49-F238E27FC236}">
                          <a16:creationId xmlns:a16="http://schemas.microsoft.com/office/drawing/2014/main" id="{59B379BF-0B91-404D-B4A7-503E955A4A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298012" y="2489246"/>
                      <a:ext cx="844603" cy="2310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6" name="textruta 45">
                      <a:extLst>
                        <a:ext uri="{FF2B5EF4-FFF2-40B4-BE49-F238E27FC236}">
                          <a16:creationId xmlns:a16="http://schemas.microsoft.com/office/drawing/2014/main" id="{8CD6761D-F7F2-9749-93AE-1A4569E0F7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41643" y="2451155"/>
                      <a:ext cx="9856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/>
                        <a:t>16-tal</a:t>
                      </a:r>
                    </a:p>
                  </p:txBody>
                </p:sp>
              </p:grpSp>
              <p:grpSp>
                <p:nvGrpSpPr>
                  <p:cNvPr id="30" name="Grupp 29">
                    <a:extLst>
                      <a:ext uri="{FF2B5EF4-FFF2-40B4-BE49-F238E27FC236}">
                        <a16:creationId xmlns:a16="http://schemas.microsoft.com/office/drawing/2014/main" id="{4E36EA1E-BFB5-A04C-BD2F-72693375DE11}"/>
                      </a:ext>
                    </a:extLst>
                  </p:cNvPr>
                  <p:cNvGrpSpPr/>
                  <p:nvPr/>
                </p:nvGrpSpPr>
                <p:grpSpPr>
                  <a:xfrm>
                    <a:off x="6744769" y="1536079"/>
                    <a:ext cx="923071" cy="369332"/>
                    <a:chOff x="4821241" y="2427949"/>
                    <a:chExt cx="923071" cy="369332"/>
                  </a:xfrm>
                </p:grpSpPr>
                <p:pic>
                  <p:nvPicPr>
                    <p:cNvPr id="43" name="Bildobjekt 42">
                      <a:extLst>
                        <a:ext uri="{FF2B5EF4-FFF2-40B4-BE49-F238E27FC236}">
                          <a16:creationId xmlns:a16="http://schemas.microsoft.com/office/drawing/2014/main" id="{A682761B-A42B-3E40-8646-C3EDFEF49A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837046" y="2497081"/>
                      <a:ext cx="844603" cy="2310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4" name="textruta 43">
                      <a:extLst>
                        <a:ext uri="{FF2B5EF4-FFF2-40B4-BE49-F238E27FC236}">
                          <a16:creationId xmlns:a16="http://schemas.microsoft.com/office/drawing/2014/main" id="{F624D150-8366-CC49-B65E-4201F30F50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21241" y="2427949"/>
                      <a:ext cx="92307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v-SE" dirty="0"/>
                        <a:t>2-tal</a:t>
                      </a:r>
                    </a:p>
                  </p:txBody>
                </p:sp>
              </p:grpSp>
              <p:grpSp>
                <p:nvGrpSpPr>
                  <p:cNvPr id="31" name="Grupp 30">
                    <a:extLst>
                      <a:ext uri="{FF2B5EF4-FFF2-40B4-BE49-F238E27FC236}">
                        <a16:creationId xmlns:a16="http://schemas.microsoft.com/office/drawing/2014/main" id="{1922BE89-2531-8745-BAD3-C40FA0F52BD7}"/>
                      </a:ext>
                    </a:extLst>
                  </p:cNvPr>
                  <p:cNvGrpSpPr/>
                  <p:nvPr/>
                </p:nvGrpSpPr>
                <p:grpSpPr>
                  <a:xfrm>
                    <a:off x="4678008" y="1877886"/>
                    <a:ext cx="304762" cy="369332"/>
                    <a:chOff x="3479554" y="2507147"/>
                    <a:chExt cx="304762" cy="369332"/>
                  </a:xfrm>
                </p:grpSpPr>
                <p:pic>
                  <p:nvPicPr>
                    <p:cNvPr id="41" name="Bildobjekt 40">
                      <a:extLst>
                        <a:ext uri="{FF2B5EF4-FFF2-40B4-BE49-F238E27FC236}">
                          <a16:creationId xmlns:a16="http://schemas.microsoft.com/office/drawing/2014/main" id="{33154548-D0FF-8847-9BAE-838D0A5A7BA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479554" y="2566099"/>
                      <a:ext cx="279224" cy="2310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2" name="textruta 41">
                      <a:extLst>
                        <a:ext uri="{FF2B5EF4-FFF2-40B4-BE49-F238E27FC236}">
                          <a16:creationId xmlns:a16="http://schemas.microsoft.com/office/drawing/2014/main" id="{F4A7A285-DD86-564B-8C49-595A8CEA01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05092" y="2507147"/>
                      <a:ext cx="2792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32" name="Grupp 31">
                    <a:extLst>
                      <a:ext uri="{FF2B5EF4-FFF2-40B4-BE49-F238E27FC236}">
                        <a16:creationId xmlns:a16="http://schemas.microsoft.com/office/drawing/2014/main" id="{52B89712-D866-BD4B-BAEB-AA1408B6A153}"/>
                      </a:ext>
                    </a:extLst>
                  </p:cNvPr>
                  <p:cNvGrpSpPr/>
                  <p:nvPr/>
                </p:nvGrpSpPr>
                <p:grpSpPr>
                  <a:xfrm>
                    <a:off x="6997470" y="1876187"/>
                    <a:ext cx="334388" cy="369332"/>
                    <a:chOff x="4836338" y="2495738"/>
                    <a:chExt cx="334388" cy="369332"/>
                  </a:xfrm>
                </p:grpSpPr>
                <p:pic>
                  <p:nvPicPr>
                    <p:cNvPr id="39" name="Bildobjekt 38">
                      <a:extLst>
                        <a:ext uri="{FF2B5EF4-FFF2-40B4-BE49-F238E27FC236}">
                          <a16:creationId xmlns:a16="http://schemas.microsoft.com/office/drawing/2014/main" id="{FAF63F01-27D1-DF47-837E-023FD89DC0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4836338" y="2571987"/>
                      <a:ext cx="307307" cy="2543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0" name="textruta 39">
                      <a:extLst>
                        <a:ext uri="{FF2B5EF4-FFF2-40B4-BE49-F238E27FC236}">
                          <a16:creationId xmlns:a16="http://schemas.microsoft.com/office/drawing/2014/main" id="{D57C6BFD-2986-6244-BFD4-2CC19FB599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91502" y="2495738"/>
                      <a:ext cx="27922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p:txBody>
                </p:sp>
              </p:grpSp>
              <p:grpSp>
                <p:nvGrpSpPr>
                  <p:cNvPr id="33" name="Grupp 32">
                    <a:extLst>
                      <a:ext uri="{FF2B5EF4-FFF2-40B4-BE49-F238E27FC236}">
                        <a16:creationId xmlns:a16="http://schemas.microsoft.com/office/drawing/2014/main" id="{D0381BA5-F159-3C4D-89EC-40305168B32B}"/>
                      </a:ext>
                    </a:extLst>
                  </p:cNvPr>
                  <p:cNvGrpSpPr/>
                  <p:nvPr/>
                </p:nvGrpSpPr>
                <p:grpSpPr>
                  <a:xfrm>
                    <a:off x="1818275" y="1576993"/>
                    <a:ext cx="1225823" cy="338554"/>
                    <a:chOff x="3896973" y="3428697"/>
                    <a:chExt cx="1225823" cy="338554"/>
                  </a:xfrm>
                </p:grpSpPr>
                <p:pic>
                  <p:nvPicPr>
                    <p:cNvPr id="37" name="Bildobjekt 36">
                      <a:extLst>
                        <a:ext uri="{FF2B5EF4-FFF2-40B4-BE49-F238E27FC236}">
                          <a16:creationId xmlns:a16="http://schemas.microsoft.com/office/drawing/2014/main" id="{AEA7536F-BD1C-9745-BBF6-3B3B3F4844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961370" y="3506264"/>
                      <a:ext cx="1074529" cy="19907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8" name="textruta 37">
                      <a:extLst>
                        <a:ext uri="{FF2B5EF4-FFF2-40B4-BE49-F238E27FC236}">
                          <a16:creationId xmlns:a16="http://schemas.microsoft.com/office/drawing/2014/main" id="{87B66100-8A07-264E-85EE-CCE77B30C6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96973" y="3428697"/>
                      <a:ext cx="122582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Platsvärde</a:t>
                      </a:r>
                    </a:p>
                  </p:txBody>
                </p:sp>
              </p:grpSp>
              <p:grpSp>
                <p:nvGrpSpPr>
                  <p:cNvPr id="34" name="Grupp 33">
                    <a:extLst>
                      <a:ext uri="{FF2B5EF4-FFF2-40B4-BE49-F238E27FC236}">
                        <a16:creationId xmlns:a16="http://schemas.microsoft.com/office/drawing/2014/main" id="{F9B2595C-63F7-724D-987F-8EAAFB7830CF}"/>
                      </a:ext>
                    </a:extLst>
                  </p:cNvPr>
                  <p:cNvGrpSpPr/>
                  <p:nvPr/>
                </p:nvGrpSpPr>
                <p:grpSpPr>
                  <a:xfrm>
                    <a:off x="1811808" y="1896728"/>
                    <a:ext cx="1043167" cy="338554"/>
                    <a:chOff x="3897841" y="3487497"/>
                    <a:chExt cx="1043167" cy="338554"/>
                  </a:xfrm>
                </p:grpSpPr>
                <p:pic>
                  <p:nvPicPr>
                    <p:cNvPr id="35" name="Bildobjekt 34">
                      <a:extLst>
                        <a:ext uri="{FF2B5EF4-FFF2-40B4-BE49-F238E27FC236}">
                          <a16:creationId xmlns:a16="http://schemas.microsoft.com/office/drawing/2014/main" id="{447C8467-B5A2-0A40-9629-FA4A5B4E1E8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962224" y="3551657"/>
                      <a:ext cx="914400" cy="19950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textruta 35">
                      <a:extLst>
                        <a:ext uri="{FF2B5EF4-FFF2-40B4-BE49-F238E27FC236}">
                          <a16:creationId xmlns:a16="http://schemas.microsoft.com/office/drawing/2014/main" id="{3222A21C-5F60-0E41-ADE8-49994613FD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97841" y="3487497"/>
                      <a:ext cx="104316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Antal</a:t>
                      </a:r>
                    </a:p>
                  </p:txBody>
                </p:sp>
              </p:grpSp>
            </p:grpSp>
            <p:pic>
              <p:nvPicPr>
                <p:cNvPr id="23" name="Bildobjekt 22">
                  <a:extLst>
                    <a:ext uri="{FF2B5EF4-FFF2-40B4-BE49-F238E27FC236}">
                      <a16:creationId xmlns:a16="http://schemas.microsoft.com/office/drawing/2014/main" id="{676C75C6-B567-0B47-9AAA-9745C283FF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94381" y="5654308"/>
                  <a:ext cx="307307" cy="254308"/>
                </a:xfrm>
                <a:prstGeom prst="rect">
                  <a:avLst/>
                </a:prstGeom>
              </p:spPr>
            </p:pic>
            <p:sp>
              <p:nvSpPr>
                <p:cNvPr id="24" name="textruta 23">
                  <a:extLst>
                    <a:ext uri="{FF2B5EF4-FFF2-40B4-BE49-F238E27FC236}">
                      <a16:creationId xmlns:a16="http://schemas.microsoft.com/office/drawing/2014/main" id="{422C9538-85F2-D841-8550-4FAEAC5126C1}"/>
                    </a:ext>
                  </a:extLst>
                </p:cNvPr>
                <p:cNvSpPr txBox="1"/>
                <p:nvPr/>
              </p:nvSpPr>
              <p:spPr>
                <a:xfrm>
                  <a:off x="6308423" y="5592841"/>
                  <a:ext cx="279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solidFill>
                        <a:srgbClr val="FF0000"/>
                      </a:solidFill>
                    </a:rPr>
                    <a:t>0</a:t>
                  </a:r>
                </a:p>
              </p:txBody>
            </p:sp>
            <p:pic>
              <p:nvPicPr>
                <p:cNvPr id="25" name="Bildobjekt 24">
                  <a:extLst>
                    <a:ext uri="{FF2B5EF4-FFF2-40B4-BE49-F238E27FC236}">
                      <a16:creationId xmlns:a16="http://schemas.microsoft.com/office/drawing/2014/main" id="{B3477C66-FF0A-504B-9D19-71B021767A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7426" y="5654308"/>
                  <a:ext cx="307307" cy="254308"/>
                </a:xfrm>
                <a:prstGeom prst="rect">
                  <a:avLst/>
                </a:prstGeom>
              </p:spPr>
            </p:pic>
            <p:sp>
              <p:nvSpPr>
                <p:cNvPr id="26" name="textruta 25">
                  <a:extLst>
                    <a:ext uri="{FF2B5EF4-FFF2-40B4-BE49-F238E27FC236}">
                      <a16:creationId xmlns:a16="http://schemas.microsoft.com/office/drawing/2014/main" id="{6AE81B20-6269-DD4C-86D0-539DBBC2A297}"/>
                    </a:ext>
                  </a:extLst>
                </p:cNvPr>
                <p:cNvSpPr txBox="1"/>
                <p:nvPr/>
              </p:nvSpPr>
              <p:spPr>
                <a:xfrm>
                  <a:off x="3965509" y="5600296"/>
                  <a:ext cx="279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3EACCC47-92B8-F247-8407-8260F15C0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8106" y="5335386"/>
                <a:ext cx="844603" cy="231068"/>
              </a:xfrm>
              <a:prstGeom prst="rect">
                <a:avLst/>
              </a:prstGeom>
            </p:spPr>
          </p:pic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2AF8C680-F155-9E40-A50F-CB5DAF43BD1F}"/>
                  </a:ext>
                </a:extLst>
              </p:cNvPr>
              <p:cNvSpPr txBox="1"/>
              <p:nvPr/>
            </p:nvSpPr>
            <p:spPr>
              <a:xfrm>
                <a:off x="6154706" y="5262990"/>
                <a:ext cx="728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4-tal</a:t>
                </a:r>
              </a:p>
            </p:txBody>
          </p:sp>
        </p:grp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B462F5EC-963E-6A4D-AAAA-E9A9873B85B8}"/>
                </a:ext>
              </a:extLst>
            </p:cNvPr>
            <p:cNvGrpSpPr/>
            <p:nvPr/>
          </p:nvGrpSpPr>
          <p:grpSpPr>
            <a:xfrm>
              <a:off x="7490895" y="3647127"/>
              <a:ext cx="1160976" cy="707039"/>
              <a:chOff x="7910040" y="511740"/>
              <a:chExt cx="1160976" cy="707039"/>
            </a:xfrm>
          </p:grpSpPr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F2130AC7-6B27-634D-81DC-1C52DA1DD9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0508"/>
              <a:stretch/>
            </p:blipFill>
            <p:spPr>
              <a:xfrm>
                <a:off x="7910040" y="538251"/>
                <a:ext cx="1160976" cy="659274"/>
              </a:xfrm>
              <a:prstGeom prst="rect">
                <a:avLst/>
              </a:prstGeom>
            </p:spPr>
          </p:pic>
          <p:grpSp>
            <p:nvGrpSpPr>
              <p:cNvPr id="12" name="Grupp 11">
                <a:extLst>
                  <a:ext uri="{FF2B5EF4-FFF2-40B4-BE49-F238E27FC236}">
                    <a16:creationId xmlns:a16="http://schemas.microsoft.com/office/drawing/2014/main" id="{045EFE49-0844-B24E-BD90-E6EC90F68785}"/>
                  </a:ext>
                </a:extLst>
              </p:cNvPr>
              <p:cNvGrpSpPr/>
              <p:nvPr/>
            </p:nvGrpSpPr>
            <p:grpSpPr>
              <a:xfrm>
                <a:off x="8013214" y="511740"/>
                <a:ext cx="923071" cy="369332"/>
                <a:chOff x="6089686" y="1403610"/>
                <a:chExt cx="923071" cy="369332"/>
              </a:xfrm>
            </p:grpSpPr>
            <p:pic>
              <p:nvPicPr>
                <p:cNvPr id="16" name="Bildobjekt 15">
                  <a:extLst>
                    <a:ext uri="{FF2B5EF4-FFF2-40B4-BE49-F238E27FC236}">
                      <a16:creationId xmlns:a16="http://schemas.microsoft.com/office/drawing/2014/main" id="{926F42A9-E0B1-414D-96DA-3B2AFA7049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9686" y="1494755"/>
                  <a:ext cx="844603" cy="231068"/>
                </a:xfrm>
                <a:prstGeom prst="rect">
                  <a:avLst/>
                </a:prstGeom>
              </p:spPr>
            </p:pic>
            <p:sp>
              <p:nvSpPr>
                <p:cNvPr id="17" name="textruta 16">
                  <a:extLst>
                    <a:ext uri="{FF2B5EF4-FFF2-40B4-BE49-F238E27FC236}">
                      <a16:creationId xmlns:a16="http://schemas.microsoft.com/office/drawing/2014/main" id="{7FB69B35-33FE-D64D-BF4B-617607AAD621}"/>
                    </a:ext>
                  </a:extLst>
                </p:cNvPr>
                <p:cNvSpPr txBox="1"/>
                <p:nvPr/>
              </p:nvSpPr>
              <p:spPr>
                <a:xfrm>
                  <a:off x="6089686" y="1403610"/>
                  <a:ext cx="9230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dirty="0"/>
                    <a:t>1-tal</a:t>
                  </a:r>
                </a:p>
              </p:txBody>
            </p:sp>
          </p:grpSp>
          <p:grpSp>
            <p:nvGrpSpPr>
              <p:cNvPr id="13" name="Grupp 12">
                <a:extLst>
                  <a:ext uri="{FF2B5EF4-FFF2-40B4-BE49-F238E27FC236}">
                    <a16:creationId xmlns:a16="http://schemas.microsoft.com/office/drawing/2014/main" id="{5F9EF70C-2663-1745-BB87-73CCD9BD2F74}"/>
                  </a:ext>
                </a:extLst>
              </p:cNvPr>
              <p:cNvGrpSpPr/>
              <p:nvPr/>
            </p:nvGrpSpPr>
            <p:grpSpPr>
              <a:xfrm>
                <a:off x="8322479" y="849447"/>
                <a:ext cx="341788" cy="369332"/>
                <a:chOff x="6161347" y="1468998"/>
                <a:chExt cx="341788" cy="369332"/>
              </a:xfrm>
            </p:grpSpPr>
            <p:pic>
              <p:nvPicPr>
                <p:cNvPr id="14" name="Bildobjekt 13">
                  <a:extLst>
                    <a:ext uri="{FF2B5EF4-FFF2-40B4-BE49-F238E27FC236}">
                      <a16:creationId xmlns:a16="http://schemas.microsoft.com/office/drawing/2014/main" id="{BD265103-678A-B94E-8DAF-276A9679A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95828" y="1521440"/>
                  <a:ext cx="307307" cy="254308"/>
                </a:xfrm>
                <a:prstGeom prst="rect">
                  <a:avLst/>
                </a:prstGeom>
              </p:spPr>
            </p:pic>
            <p:sp>
              <p:nvSpPr>
                <p:cNvPr id="15" name="textruta 14">
                  <a:extLst>
                    <a:ext uri="{FF2B5EF4-FFF2-40B4-BE49-F238E27FC236}">
                      <a16:creationId xmlns:a16="http://schemas.microsoft.com/office/drawing/2014/main" id="{EDA7932A-583D-CD49-A74B-9669DA4307DB}"/>
                    </a:ext>
                  </a:extLst>
                </p:cNvPr>
                <p:cNvSpPr txBox="1"/>
                <p:nvPr/>
              </p:nvSpPr>
              <p:spPr>
                <a:xfrm>
                  <a:off x="6161347" y="1468998"/>
                  <a:ext cx="279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</p:grpSp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C01BF00F-186A-8741-9A42-69A9E1860FD4}"/>
              </a:ext>
            </a:extLst>
          </p:cNvPr>
          <p:cNvSpPr/>
          <p:nvPr/>
        </p:nvSpPr>
        <p:spPr>
          <a:xfrm>
            <a:off x="2279481" y="3063981"/>
            <a:ext cx="335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</a:t>
            </a:r>
            <a:r>
              <a:rPr lang="sv-SE" dirty="0"/>
              <a:t> ∙ 16 + </a:t>
            </a:r>
            <a:r>
              <a:rPr lang="sv-SE" dirty="0">
                <a:solidFill>
                  <a:srgbClr val="FF0000"/>
                </a:solidFill>
              </a:rPr>
              <a:t>1</a:t>
            </a:r>
            <a:r>
              <a:rPr lang="sv-SE" dirty="0"/>
              <a:t> · 8 + </a:t>
            </a:r>
            <a:r>
              <a:rPr lang="sv-SE" dirty="0">
                <a:solidFill>
                  <a:srgbClr val="FF0000"/>
                </a:solidFill>
              </a:rPr>
              <a:t>0</a:t>
            </a:r>
            <a:r>
              <a:rPr lang="sv-SE" dirty="0"/>
              <a:t> · 4 + </a:t>
            </a:r>
            <a:r>
              <a:rPr lang="sv-SE" dirty="0">
                <a:solidFill>
                  <a:srgbClr val="FF0000"/>
                </a:solidFill>
              </a:rPr>
              <a:t>0</a:t>
            </a:r>
            <a:r>
              <a:rPr lang="sv-SE" dirty="0"/>
              <a:t> · 2 + </a:t>
            </a:r>
            <a:r>
              <a:rPr lang="sv-SE" dirty="0">
                <a:solidFill>
                  <a:srgbClr val="FF0000"/>
                </a:solidFill>
              </a:rPr>
              <a:t>1</a:t>
            </a:r>
            <a:r>
              <a:rPr lang="sv-SE" dirty="0"/>
              <a:t> · 1 =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F9BC6579-44D7-9442-BFA5-EF0E18F1875A}"/>
              </a:ext>
            </a:extLst>
          </p:cNvPr>
          <p:cNvSpPr/>
          <p:nvPr/>
        </p:nvSpPr>
        <p:spPr>
          <a:xfrm>
            <a:off x="5497715" y="3059668"/>
            <a:ext cx="1589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16 + 8 + 1 = 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9D542D94-90B8-8442-94DA-0C54828FB73B}"/>
              </a:ext>
            </a:extLst>
          </p:cNvPr>
          <p:cNvSpPr/>
          <p:nvPr/>
        </p:nvSpPr>
        <p:spPr>
          <a:xfrm>
            <a:off x="6623938" y="3059668"/>
            <a:ext cx="47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25</a:t>
            </a:r>
            <a:r>
              <a:rPr lang="sv-SE" dirty="0"/>
              <a:t> 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1721519-1DFB-6844-BAB8-1EFA44ED6A58}"/>
              </a:ext>
            </a:extLst>
          </p:cNvPr>
          <p:cNvSpPr/>
          <p:nvPr/>
        </p:nvSpPr>
        <p:spPr>
          <a:xfrm>
            <a:off x="1787746" y="3762935"/>
            <a:ext cx="6479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binära talet </a:t>
            </a:r>
            <a:r>
              <a:rPr lang="sv-SE" sz="2000" dirty="0">
                <a:solidFill>
                  <a:srgbClr val="FF0000"/>
                </a:solidFill>
              </a:rPr>
              <a:t>11001</a:t>
            </a:r>
            <a:r>
              <a:rPr lang="sv-SE" sz="2000" baseline="-25000" dirty="0"/>
              <a:t>2</a:t>
            </a:r>
            <a:r>
              <a:rPr lang="sv-SE" dirty="0"/>
              <a:t> motsvarar alltså talet </a:t>
            </a:r>
            <a:r>
              <a:rPr lang="sv-SE" sz="2000" b="1" dirty="0"/>
              <a:t>25</a:t>
            </a:r>
            <a:r>
              <a:rPr lang="sv-SE" dirty="0"/>
              <a:t> i tiosystemet.</a:t>
            </a:r>
            <a:endParaRPr lang="sv-SE" baseline="-25000" dirty="0"/>
          </a:p>
        </p:txBody>
      </p:sp>
    </p:spTree>
    <p:extLst>
      <p:ext uri="{BB962C8B-B14F-4D97-AF65-F5344CB8AC3E}">
        <p14:creationId xmlns:p14="http://schemas.microsoft.com/office/powerpoint/2010/main" val="9069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77D0E5-3BF5-5146-A8A5-89987B2196FE}"/>
              </a:ext>
            </a:extLst>
          </p:cNvPr>
          <p:cNvSpPr/>
          <p:nvPr/>
        </p:nvSpPr>
        <p:spPr>
          <a:xfrm>
            <a:off x="388651" y="2851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4A6D32-E678-024F-BCB6-98EA0FF5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51" y="30038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439AE1E-092A-0F4E-B660-118B6DC62472}"/>
              </a:ext>
            </a:extLst>
          </p:cNvPr>
          <p:cNvSpPr/>
          <p:nvPr/>
        </p:nvSpPr>
        <p:spPr>
          <a:xfrm>
            <a:off x="388651" y="923986"/>
            <a:ext cx="3153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utvecklad form.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072BB2-627F-BC43-9C43-6E2A968EE39F}"/>
              </a:ext>
            </a:extLst>
          </p:cNvPr>
          <p:cNvSpPr/>
          <p:nvPr/>
        </p:nvSpPr>
        <p:spPr>
          <a:xfrm>
            <a:off x="4019908" y="923986"/>
            <a:ext cx="1266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a)  7 543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510CC8-671E-5B42-B416-D2897B4E7D06}"/>
              </a:ext>
            </a:extLst>
          </p:cNvPr>
          <p:cNvSpPr/>
          <p:nvPr/>
        </p:nvSpPr>
        <p:spPr>
          <a:xfrm>
            <a:off x="5633246" y="923986"/>
            <a:ext cx="1266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b)  1011</a:t>
            </a:r>
            <a:r>
              <a:rPr lang="sv-SE" sz="2000" baseline="-25000" dirty="0">
                <a:latin typeface="+mn-lt"/>
              </a:rPr>
              <a:t>2</a:t>
            </a:r>
            <a:endParaRPr lang="sv-SE" sz="200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F9A7E42-4B26-4C45-92EE-3482D3D2AF20}"/>
              </a:ext>
            </a:extLst>
          </p:cNvPr>
          <p:cNvSpPr/>
          <p:nvPr/>
        </p:nvSpPr>
        <p:spPr>
          <a:xfrm>
            <a:off x="882453" y="2330591"/>
            <a:ext cx="36799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här talet är skrivet i tiosystemet och uppbyggt av </a:t>
            </a:r>
            <a:r>
              <a:rPr lang="sv-SE" sz="1400" dirty="0">
                <a:solidFill>
                  <a:schemeClr val="tx1"/>
                </a:solidFill>
              </a:rPr>
              <a:t>1 000-tal</a:t>
            </a:r>
            <a:r>
              <a:rPr lang="sv-SE" sz="1400" dirty="0"/>
              <a:t>, 100-tal, 10-tal och 1-tal.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192DAA-6127-5A4A-9B81-9E159F221DB0}"/>
              </a:ext>
            </a:extLst>
          </p:cNvPr>
          <p:cNvSpPr/>
          <p:nvPr/>
        </p:nvSpPr>
        <p:spPr>
          <a:xfrm>
            <a:off x="388651" y="172731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A41A2A0-9415-3A47-A811-87F564C440F1}"/>
              </a:ext>
            </a:extLst>
          </p:cNvPr>
          <p:cNvSpPr/>
          <p:nvPr/>
        </p:nvSpPr>
        <p:spPr>
          <a:xfrm>
            <a:off x="951305" y="1727317"/>
            <a:ext cx="136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7 543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A294A7A-5487-B54D-8BFF-F93D1D762770}"/>
              </a:ext>
            </a:extLst>
          </p:cNvPr>
          <p:cNvSpPr/>
          <p:nvPr/>
        </p:nvSpPr>
        <p:spPr>
          <a:xfrm>
            <a:off x="2175641" y="1727317"/>
            <a:ext cx="1681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7</a:t>
            </a:r>
            <a:r>
              <a:rPr lang="sv-SE" sz="2400" dirty="0">
                <a:latin typeface="Bradley Hand" pitchFamily="2" charset="77"/>
              </a:rPr>
              <a:t> · 1 000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1D6B188-9D80-1E49-BDDE-1CB5CC1FEFCD}"/>
              </a:ext>
            </a:extLst>
          </p:cNvPr>
          <p:cNvSpPr/>
          <p:nvPr/>
        </p:nvSpPr>
        <p:spPr>
          <a:xfrm>
            <a:off x="3731380" y="1727316"/>
            <a:ext cx="1681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5</a:t>
            </a:r>
            <a:r>
              <a:rPr lang="sv-SE" sz="2400" dirty="0">
                <a:latin typeface="Bradley Hand" pitchFamily="2" charset="77"/>
              </a:rPr>
              <a:t> · 100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10DE47-300A-AC44-9C15-9CD7F35FF064}"/>
              </a:ext>
            </a:extLst>
          </p:cNvPr>
          <p:cNvSpPr/>
          <p:nvPr/>
        </p:nvSpPr>
        <p:spPr>
          <a:xfrm>
            <a:off x="5026097" y="1727315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4</a:t>
            </a:r>
            <a:r>
              <a:rPr lang="sv-SE" sz="2400" dirty="0">
                <a:latin typeface="Bradley Hand" pitchFamily="2" charset="77"/>
              </a:rPr>
              <a:t> · 10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7106AB8-40BF-A84C-A52B-714C0EB33F60}"/>
              </a:ext>
            </a:extLst>
          </p:cNvPr>
          <p:cNvSpPr/>
          <p:nvPr/>
        </p:nvSpPr>
        <p:spPr>
          <a:xfrm>
            <a:off x="6193278" y="1727314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3</a:t>
            </a:r>
            <a:r>
              <a:rPr lang="sv-SE" sz="2400" dirty="0">
                <a:latin typeface="Bradley Hand" pitchFamily="2" charset="77"/>
              </a:rPr>
              <a:t> · 1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4D89618-E250-D144-8D27-8E3ACDD9F28E}"/>
              </a:ext>
            </a:extLst>
          </p:cNvPr>
          <p:cNvSpPr/>
          <p:nvPr/>
        </p:nvSpPr>
        <p:spPr>
          <a:xfrm>
            <a:off x="951305" y="4145799"/>
            <a:ext cx="36799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här talet är skrivet i det binära talsystemet och är uppbyggt av 8-tal, 4-tal, 2-tal och 1-tal.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168A8C0-CA6E-874B-83B7-DDFA4730EC39}"/>
              </a:ext>
            </a:extLst>
          </p:cNvPr>
          <p:cNvSpPr/>
          <p:nvPr/>
        </p:nvSpPr>
        <p:spPr>
          <a:xfrm>
            <a:off x="457503" y="354252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24558ED-99FD-244E-B535-109484F92E9C}"/>
              </a:ext>
            </a:extLst>
          </p:cNvPr>
          <p:cNvSpPr/>
          <p:nvPr/>
        </p:nvSpPr>
        <p:spPr>
          <a:xfrm>
            <a:off x="1020157" y="3542525"/>
            <a:ext cx="136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1011</a:t>
            </a:r>
            <a:r>
              <a:rPr lang="sv-SE" sz="2400" baseline="-25000" dirty="0">
                <a:latin typeface="Bradley Hand" pitchFamily="2" charset="77"/>
              </a:rPr>
              <a:t>2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9CE1102-BA5C-BA44-805D-90CB015EA9B4}"/>
              </a:ext>
            </a:extLst>
          </p:cNvPr>
          <p:cNvSpPr/>
          <p:nvPr/>
        </p:nvSpPr>
        <p:spPr>
          <a:xfrm>
            <a:off x="2244493" y="3542525"/>
            <a:ext cx="109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8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8CE08AE-2A8C-704E-9DA1-9BFC54998824}"/>
              </a:ext>
            </a:extLst>
          </p:cNvPr>
          <p:cNvSpPr/>
          <p:nvPr/>
        </p:nvSpPr>
        <p:spPr>
          <a:xfrm>
            <a:off x="3120970" y="3542522"/>
            <a:ext cx="109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0</a:t>
            </a:r>
            <a:r>
              <a:rPr lang="sv-SE" sz="2400" dirty="0">
                <a:latin typeface="Bradley Hand" pitchFamily="2" charset="77"/>
              </a:rPr>
              <a:t> · 4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B0C5BD4-BBFC-3349-945A-B58FF873B798}"/>
              </a:ext>
            </a:extLst>
          </p:cNvPr>
          <p:cNvSpPr/>
          <p:nvPr/>
        </p:nvSpPr>
        <p:spPr>
          <a:xfrm>
            <a:off x="4019908" y="3542522"/>
            <a:ext cx="109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2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E9B46D5-7ADA-0542-84B6-67344D8D5C6B}"/>
              </a:ext>
            </a:extLst>
          </p:cNvPr>
          <p:cNvSpPr/>
          <p:nvPr/>
        </p:nvSpPr>
        <p:spPr>
          <a:xfrm>
            <a:off x="4989753" y="3542522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1</a:t>
            </a:r>
          </a:p>
        </p:txBody>
      </p:sp>
    </p:spTree>
    <p:extLst>
      <p:ext uri="{BB962C8B-B14F-4D97-AF65-F5344CB8AC3E}">
        <p14:creationId xmlns:p14="http://schemas.microsoft.com/office/powerpoint/2010/main" val="19373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77D0E5-3BF5-5146-A8A5-89987B2196FE}"/>
              </a:ext>
            </a:extLst>
          </p:cNvPr>
          <p:cNvSpPr/>
          <p:nvPr/>
        </p:nvSpPr>
        <p:spPr>
          <a:xfrm>
            <a:off x="388651" y="28517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4A6D32-E678-024F-BCB6-98EA0FF5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51" y="30038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439AE1E-092A-0F4E-B660-118B6DC62472}"/>
              </a:ext>
            </a:extLst>
          </p:cNvPr>
          <p:cNvSpPr/>
          <p:nvPr/>
        </p:nvSpPr>
        <p:spPr>
          <a:xfrm>
            <a:off x="388651" y="931164"/>
            <a:ext cx="3973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det binära talsystemet.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072BB2-627F-BC43-9C43-6E2A968EE39F}"/>
              </a:ext>
            </a:extLst>
          </p:cNvPr>
          <p:cNvSpPr/>
          <p:nvPr/>
        </p:nvSpPr>
        <p:spPr>
          <a:xfrm>
            <a:off x="4568806" y="931164"/>
            <a:ext cx="709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a)  9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3510CC8-671E-5B42-B416-D2897B4E7D06}"/>
              </a:ext>
            </a:extLst>
          </p:cNvPr>
          <p:cNvSpPr/>
          <p:nvPr/>
        </p:nvSpPr>
        <p:spPr>
          <a:xfrm>
            <a:off x="5633245" y="931164"/>
            <a:ext cx="1266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b)  21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F9A7E42-4B26-4C45-92EE-3482D3D2AF20}"/>
              </a:ext>
            </a:extLst>
          </p:cNvPr>
          <p:cNvSpPr/>
          <p:nvPr/>
        </p:nvSpPr>
        <p:spPr>
          <a:xfrm>
            <a:off x="635552" y="2197777"/>
            <a:ext cx="453016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skriver 9 som en summa av ett 8-tal och ett 1-tal.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192DAA-6127-5A4A-9B81-9E159F221DB0}"/>
              </a:ext>
            </a:extLst>
          </p:cNvPr>
          <p:cNvSpPr/>
          <p:nvPr/>
        </p:nvSpPr>
        <p:spPr>
          <a:xfrm>
            <a:off x="388651" y="1727317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A41A2A0-9415-3A47-A811-87F564C440F1}"/>
              </a:ext>
            </a:extLst>
          </p:cNvPr>
          <p:cNvSpPr/>
          <p:nvPr/>
        </p:nvSpPr>
        <p:spPr>
          <a:xfrm>
            <a:off x="951305" y="1727317"/>
            <a:ext cx="711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A294A7A-5487-B54D-8BFF-F93D1D762770}"/>
              </a:ext>
            </a:extLst>
          </p:cNvPr>
          <p:cNvSpPr/>
          <p:nvPr/>
        </p:nvSpPr>
        <p:spPr>
          <a:xfrm>
            <a:off x="1534602" y="1700120"/>
            <a:ext cx="1177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 </a:t>
            </a:r>
            <a:r>
              <a:rPr lang="sv-SE" sz="2400" dirty="0">
                <a:latin typeface="+mn-lt"/>
              </a:rPr>
              <a:t>+ </a:t>
            </a:r>
            <a:r>
              <a:rPr lang="sv-SE" sz="2400" dirty="0">
                <a:latin typeface="Bradley Hand" pitchFamily="2" charset="77"/>
              </a:rPr>
              <a:t>1</a:t>
            </a:r>
            <a:r>
              <a:rPr lang="sv-SE" sz="2400" dirty="0">
                <a:latin typeface="+mn-lt"/>
              </a:rPr>
              <a:t> 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1D6B188-9D80-1E49-BDDE-1CB5CC1FEFCD}"/>
              </a:ext>
            </a:extLst>
          </p:cNvPr>
          <p:cNvSpPr/>
          <p:nvPr/>
        </p:nvSpPr>
        <p:spPr>
          <a:xfrm>
            <a:off x="2537529" y="1697375"/>
            <a:ext cx="109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8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F10DE47-300A-AC44-9C15-9CD7F35FF064}"/>
              </a:ext>
            </a:extLst>
          </p:cNvPr>
          <p:cNvSpPr/>
          <p:nvPr/>
        </p:nvSpPr>
        <p:spPr>
          <a:xfrm>
            <a:off x="3440404" y="1679182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0</a:t>
            </a:r>
            <a:r>
              <a:rPr lang="sv-SE" sz="2400" dirty="0">
                <a:latin typeface="Bradley Hand" pitchFamily="2" charset="77"/>
              </a:rPr>
              <a:t> · 4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7106AB8-40BF-A84C-A52B-714C0EB33F60}"/>
              </a:ext>
            </a:extLst>
          </p:cNvPr>
          <p:cNvSpPr/>
          <p:nvPr/>
        </p:nvSpPr>
        <p:spPr>
          <a:xfrm>
            <a:off x="4356355" y="1673461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0</a:t>
            </a:r>
            <a:r>
              <a:rPr lang="sv-SE" sz="2400" dirty="0">
                <a:latin typeface="Bradley Hand" pitchFamily="2" charset="77"/>
              </a:rPr>
              <a:t> · 2 </a:t>
            </a:r>
            <a:r>
              <a:rPr lang="sv-SE" sz="2400" dirty="0"/>
              <a:t>+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4D89618-E250-D144-8D27-8E3ACDD9F28E}"/>
              </a:ext>
            </a:extLst>
          </p:cNvPr>
          <p:cNvSpPr/>
          <p:nvPr/>
        </p:nvSpPr>
        <p:spPr>
          <a:xfrm>
            <a:off x="704404" y="4683281"/>
            <a:ext cx="29900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För att skriva 21 använder vi ett 16-tal, ett 4-tal och ett 1-tal (16 + 4 + 1 = 21).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168A8C0-CA6E-874B-83B7-DDFA4730EC39}"/>
              </a:ext>
            </a:extLst>
          </p:cNvPr>
          <p:cNvSpPr/>
          <p:nvPr/>
        </p:nvSpPr>
        <p:spPr>
          <a:xfrm>
            <a:off x="457503" y="354252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24558ED-99FD-244E-B535-109484F92E9C}"/>
              </a:ext>
            </a:extLst>
          </p:cNvPr>
          <p:cNvSpPr/>
          <p:nvPr/>
        </p:nvSpPr>
        <p:spPr>
          <a:xfrm>
            <a:off x="3134237" y="4011815"/>
            <a:ext cx="1730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10101</a:t>
            </a:r>
            <a:r>
              <a:rPr lang="sv-SE" sz="2400" baseline="-25000" dirty="0">
                <a:latin typeface="Bradley Hand" pitchFamily="2" charset="77"/>
              </a:rPr>
              <a:t>2</a:t>
            </a:r>
            <a:r>
              <a:rPr lang="sv-SE" sz="2400" dirty="0">
                <a:latin typeface="Bradley Hand" pitchFamily="2" charset="77"/>
              </a:rPr>
              <a:t> 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9CE1102-BA5C-BA44-805D-90CB015EA9B4}"/>
              </a:ext>
            </a:extLst>
          </p:cNvPr>
          <p:cNvSpPr/>
          <p:nvPr/>
        </p:nvSpPr>
        <p:spPr>
          <a:xfrm>
            <a:off x="1728275" y="3557776"/>
            <a:ext cx="1933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16</a:t>
            </a:r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 </a:t>
            </a:r>
            <a:r>
              <a:rPr lang="sv-SE" sz="2400" dirty="0">
                <a:latin typeface="+mn-lt"/>
              </a:rPr>
              <a:t>+ </a:t>
            </a:r>
            <a:r>
              <a:rPr lang="sv-SE" sz="2400" dirty="0">
                <a:latin typeface="Bradley Hand" pitchFamily="2" charset="77"/>
              </a:rPr>
              <a:t>4 </a:t>
            </a:r>
            <a:r>
              <a:rPr lang="sv-SE" sz="2400" dirty="0"/>
              <a:t>+ </a:t>
            </a:r>
            <a:r>
              <a:rPr lang="sv-SE" sz="2400" dirty="0">
                <a:latin typeface="Bradley Hand" pitchFamily="2" charset="77"/>
              </a:rPr>
              <a:t>1 </a:t>
            </a:r>
            <a:r>
              <a:rPr lang="sv-SE" sz="2400" dirty="0"/>
              <a:t>= 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8CE08AE-2A8C-704E-9DA1-9BFC54998824}"/>
              </a:ext>
            </a:extLst>
          </p:cNvPr>
          <p:cNvSpPr/>
          <p:nvPr/>
        </p:nvSpPr>
        <p:spPr>
          <a:xfrm>
            <a:off x="5396944" y="3557249"/>
            <a:ext cx="109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4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B0C5BD4-BBFC-3349-945A-B58FF873B798}"/>
              </a:ext>
            </a:extLst>
          </p:cNvPr>
          <p:cNvSpPr/>
          <p:nvPr/>
        </p:nvSpPr>
        <p:spPr>
          <a:xfrm>
            <a:off x="3388593" y="3552008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16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E9B46D5-7ADA-0542-84B6-67344D8D5C6B}"/>
              </a:ext>
            </a:extLst>
          </p:cNvPr>
          <p:cNvSpPr/>
          <p:nvPr/>
        </p:nvSpPr>
        <p:spPr>
          <a:xfrm>
            <a:off x="4460020" y="3548871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0</a:t>
            </a:r>
            <a:r>
              <a:rPr lang="sv-SE" sz="2400" dirty="0">
                <a:latin typeface="Bradley Hand" pitchFamily="2" charset="77"/>
              </a:rPr>
              <a:t> · 8 </a:t>
            </a:r>
            <a:r>
              <a:rPr lang="sv-SE" sz="2400" dirty="0"/>
              <a:t>+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179109E-6323-F942-BACD-1A07A67014B5}"/>
              </a:ext>
            </a:extLst>
          </p:cNvPr>
          <p:cNvSpPr/>
          <p:nvPr/>
        </p:nvSpPr>
        <p:spPr>
          <a:xfrm>
            <a:off x="635552" y="2604141"/>
            <a:ext cx="45301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Positionerna 4-tal och 2-tal är tomma. Det är viktigt att skriva ut de nollor som talar om att positionerna är tomma.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A6D67EA-C6AA-F242-B8F0-73E06604C7C0}"/>
              </a:ext>
            </a:extLst>
          </p:cNvPr>
          <p:cNvSpPr/>
          <p:nvPr/>
        </p:nvSpPr>
        <p:spPr>
          <a:xfrm>
            <a:off x="5307397" y="1679182"/>
            <a:ext cx="127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1</a:t>
            </a:r>
            <a:r>
              <a:rPr lang="sv-SE" sz="2400" dirty="0"/>
              <a:t> 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DE850F8-B973-DC4E-B836-3B013351FE10}"/>
              </a:ext>
            </a:extLst>
          </p:cNvPr>
          <p:cNvSpPr/>
          <p:nvPr/>
        </p:nvSpPr>
        <p:spPr>
          <a:xfrm>
            <a:off x="6212718" y="1673460"/>
            <a:ext cx="136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1001</a:t>
            </a:r>
            <a:r>
              <a:rPr lang="sv-SE" sz="2400" baseline="-25000" dirty="0">
                <a:latin typeface="Bradley Hand" pitchFamily="2" charset="77"/>
              </a:rPr>
              <a:t>2</a:t>
            </a:r>
            <a:r>
              <a:rPr lang="sv-SE" sz="2400" dirty="0">
                <a:latin typeface="Bradley Hand" pitchFamily="2" charset="77"/>
              </a:rPr>
              <a:t> 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D094AD2-F472-A849-B4D8-53E3C8D94BD6}"/>
              </a:ext>
            </a:extLst>
          </p:cNvPr>
          <p:cNvSpPr/>
          <p:nvPr/>
        </p:nvSpPr>
        <p:spPr>
          <a:xfrm>
            <a:off x="1041805" y="3550150"/>
            <a:ext cx="136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21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FA1DF89-A8B4-4749-9C2A-8C124155B924}"/>
              </a:ext>
            </a:extLst>
          </p:cNvPr>
          <p:cNvSpPr/>
          <p:nvPr/>
        </p:nvSpPr>
        <p:spPr>
          <a:xfrm>
            <a:off x="6347787" y="3556722"/>
            <a:ext cx="109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0</a:t>
            </a:r>
            <a:r>
              <a:rPr lang="sv-SE" sz="2400" dirty="0">
                <a:latin typeface="Bradley Hand" pitchFamily="2" charset="77"/>
              </a:rPr>
              <a:t> · 2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2D16A0A-60E1-F94B-A6AE-B914D1439A0A}"/>
              </a:ext>
            </a:extLst>
          </p:cNvPr>
          <p:cNvSpPr/>
          <p:nvPr/>
        </p:nvSpPr>
        <p:spPr>
          <a:xfrm>
            <a:off x="7331181" y="3552007"/>
            <a:ext cx="109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Bradley Hand" pitchFamily="2" charset="77"/>
              </a:rPr>
              <a:t>1</a:t>
            </a:r>
            <a:r>
              <a:rPr lang="sv-SE" sz="2400" dirty="0">
                <a:latin typeface="Bradley Hand" pitchFamily="2" charset="77"/>
              </a:rPr>
              <a:t> · 1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78C0DFF-D659-CF4A-9942-521B1876F8BD}"/>
              </a:ext>
            </a:extLst>
          </p:cNvPr>
          <p:cNvSpPr/>
          <p:nvPr/>
        </p:nvSpPr>
        <p:spPr>
          <a:xfrm>
            <a:off x="693395" y="5347121"/>
            <a:ext cx="45301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Positionerna 8-tal och 2-tal är tomma. Det är viktigt att skriva ut de nollor som talar om att positionerna är tomma. </a:t>
            </a:r>
          </a:p>
        </p:txBody>
      </p:sp>
    </p:spTree>
    <p:extLst>
      <p:ext uri="{BB962C8B-B14F-4D97-AF65-F5344CB8AC3E}">
        <p14:creationId xmlns:p14="http://schemas.microsoft.com/office/powerpoint/2010/main" val="20515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/>
      <p:bldP spid="26" grpId="0"/>
      <p:bldP spid="27" grpId="0"/>
      <p:bldP spid="28" grpId="0"/>
      <p:bldP spid="29" grpId="0"/>
      <p:bldP spid="3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44573</TotalTime>
  <Words>867</Words>
  <Application>Microsoft Macintosh PowerPoint</Application>
  <PresentationFormat>Bildspel på skärmen (4:3)</PresentationFormat>
  <Paragraphs>167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381</cp:revision>
  <dcterms:created xsi:type="dcterms:W3CDTF">2017-04-10T07:17:33Z</dcterms:created>
  <dcterms:modified xsi:type="dcterms:W3CDTF">2021-07-17T14:21:02Z</dcterms:modified>
</cp:coreProperties>
</file>