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82" r:id="rId2"/>
    <p:sldId id="280" r:id="rId3"/>
    <p:sldId id="383" r:id="rId4"/>
    <p:sldId id="271" r:id="rId5"/>
    <p:sldId id="272" r:id="rId6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4"/>
    <p:restoredTop sz="99543" autoAdjust="0"/>
  </p:normalViewPr>
  <p:slideViewPr>
    <p:cSldViewPr snapToGrid="0" snapToObjects="1">
      <p:cViewPr>
        <p:scale>
          <a:sx n="111" d="100"/>
          <a:sy n="111" d="100"/>
        </p:scale>
        <p:origin x="37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459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35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44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219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7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51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751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46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023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09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2021-10-08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37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9CE5C-5EEE-0B4F-A290-7E6C8B589B13}" type="datetimeFigureOut">
              <a:rPr lang="sv-SE" smtClean="0"/>
              <a:t>2021-10-08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342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4.tiff"/><Relationship Id="rId7" Type="http://schemas.openxmlformats.org/officeDocument/2006/relationships/image" Target="../media/image7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.tiff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53DBC91-AC18-7A41-8941-030617AE215A}"/>
              </a:ext>
            </a:extLst>
          </p:cNvPr>
          <p:cNvSpPr/>
          <p:nvPr/>
        </p:nvSpPr>
        <p:spPr>
          <a:xfrm>
            <a:off x="320900" y="125844"/>
            <a:ext cx="8823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4.5				            		       Omkrets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1283951-F111-CD46-A993-61B6BA3B1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911" y="164228"/>
            <a:ext cx="1161498" cy="384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58DA70B4-8F5F-314B-9399-A3D7C84944A4}"/>
              </a:ext>
            </a:extLst>
          </p:cNvPr>
          <p:cNvSpPr/>
          <p:nvPr/>
        </p:nvSpPr>
        <p:spPr>
          <a:xfrm>
            <a:off x="4023516" y="1100521"/>
            <a:ext cx="1096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Omkrets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96A7574-FBFA-9443-8572-62A0200F2F5D}"/>
              </a:ext>
            </a:extLst>
          </p:cNvPr>
          <p:cNvSpPr/>
          <p:nvPr/>
        </p:nvSpPr>
        <p:spPr>
          <a:xfrm>
            <a:off x="1948553" y="1591784"/>
            <a:ext cx="558435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Med </a:t>
            </a:r>
            <a:r>
              <a:rPr lang="sv-SE" i="1" dirty="0">
                <a:solidFill>
                  <a:srgbClr val="C00000"/>
                </a:solidFill>
              </a:rPr>
              <a:t>omkrets</a:t>
            </a:r>
            <a:r>
              <a:rPr lang="sv-SE" dirty="0"/>
              <a:t> menas hur långt det är </a:t>
            </a:r>
            <a:r>
              <a:rPr lang="sv-SE" dirty="0">
                <a:solidFill>
                  <a:srgbClr val="C00000"/>
                </a:solidFill>
              </a:rPr>
              <a:t>runt om </a:t>
            </a:r>
            <a:r>
              <a:rPr lang="sv-SE" dirty="0"/>
              <a:t>ett område.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9C13F75-4A3C-CC47-9EB4-6C608F283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955" y="2813864"/>
            <a:ext cx="3506756" cy="177700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759FB18E-ACFF-5044-ABD2-F7B00A86E00E}"/>
              </a:ext>
            </a:extLst>
          </p:cNvPr>
          <p:cNvSpPr/>
          <p:nvPr/>
        </p:nvSpPr>
        <p:spPr>
          <a:xfrm>
            <a:off x="1461064" y="3105834"/>
            <a:ext cx="3267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området är en månghörning så adderas sidornas längder.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EF5EE6F-01E8-8544-942D-0B2878A6AFF9}"/>
              </a:ext>
            </a:extLst>
          </p:cNvPr>
          <p:cNvSpPr/>
          <p:nvPr/>
        </p:nvSpPr>
        <p:spPr>
          <a:xfrm>
            <a:off x="1678868" y="4048840"/>
            <a:ext cx="2500904" cy="523220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800" dirty="0"/>
              <a:t>O = </a:t>
            </a:r>
            <a:r>
              <a:rPr lang="sv-SE" sz="2800" i="1" dirty="0"/>
              <a:t>a</a:t>
            </a:r>
            <a:r>
              <a:rPr lang="sv-SE" sz="2800" dirty="0"/>
              <a:t> + </a:t>
            </a:r>
            <a:r>
              <a:rPr lang="sv-SE" sz="2800" i="1" dirty="0"/>
              <a:t>b</a:t>
            </a:r>
            <a:r>
              <a:rPr lang="sv-SE" sz="2800" dirty="0"/>
              <a:t> + </a:t>
            </a:r>
            <a:r>
              <a:rPr lang="sv-SE" sz="2800" i="1" dirty="0"/>
              <a:t>c</a:t>
            </a:r>
            <a:r>
              <a:rPr lang="sv-SE" sz="2800" dirty="0"/>
              <a:t> + </a:t>
            </a:r>
            <a:r>
              <a:rPr lang="sv-SE" sz="2800" i="1" dirty="0"/>
              <a:t>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615E51-D721-654A-9896-8DB149C1B1DF}"/>
              </a:ext>
            </a:extLst>
          </p:cNvPr>
          <p:cNvSpPr/>
          <p:nvPr/>
        </p:nvSpPr>
        <p:spPr>
          <a:xfrm>
            <a:off x="1936547" y="2007283"/>
            <a:ext cx="558435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Är området en månghörning så adderas sidornas längder. Omkrets tecknas ofta med bokstaven</a:t>
            </a:r>
            <a:r>
              <a:rPr lang="sv-SE" dirty="0">
                <a:solidFill>
                  <a:srgbClr val="C00000"/>
                </a:solidFill>
              </a:rPr>
              <a:t> </a:t>
            </a:r>
            <a:r>
              <a:rPr lang="sv-SE" i="1" dirty="0">
                <a:solidFill>
                  <a:srgbClr val="C00000"/>
                </a:solidFill>
              </a:rPr>
              <a:t>O</a:t>
            </a:r>
            <a:r>
              <a:rPr lang="sv-SE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77161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7A59557-163D-2648-A2E0-AFDC719ED1A8}"/>
              </a:ext>
            </a:extLst>
          </p:cNvPr>
          <p:cNvSpPr/>
          <p:nvPr/>
        </p:nvSpPr>
        <p:spPr>
          <a:xfrm>
            <a:off x="3338661" y="326900"/>
            <a:ext cx="26129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Cirklars omkrets</a:t>
            </a:r>
            <a:endParaRPr lang="sv-SE" sz="2400" b="1" dirty="0">
              <a:solidFill>
                <a:srgbClr val="800000"/>
              </a:solidFill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D70B157C-93A8-C041-8FE8-4D227C47415F}"/>
              </a:ext>
            </a:extLst>
          </p:cNvPr>
          <p:cNvSpPr txBox="1"/>
          <p:nvPr/>
        </p:nvSpPr>
        <p:spPr>
          <a:xfrm>
            <a:off x="264052" y="1058685"/>
            <a:ext cx="3606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Sträckan från </a:t>
            </a:r>
            <a:r>
              <a:rPr lang="sv-SE" i="1" dirty="0">
                <a:solidFill>
                  <a:srgbClr val="C00000"/>
                </a:solidFill>
              </a:rPr>
              <a:t>medelpunkten</a:t>
            </a:r>
            <a:r>
              <a:rPr lang="sv-SE" i="1" dirty="0"/>
              <a:t> </a:t>
            </a:r>
            <a:r>
              <a:rPr lang="sv-SE" dirty="0"/>
              <a:t>till en punkt på </a:t>
            </a:r>
            <a:r>
              <a:rPr lang="sv-SE" i="1" dirty="0">
                <a:solidFill>
                  <a:srgbClr val="C00000"/>
                </a:solidFill>
              </a:rPr>
              <a:t>cirkeln </a:t>
            </a:r>
            <a:r>
              <a:rPr lang="sv-SE" dirty="0"/>
              <a:t>kallas</a:t>
            </a:r>
            <a:r>
              <a:rPr lang="sv-SE" dirty="0">
                <a:solidFill>
                  <a:srgbClr val="C00000"/>
                </a:solidFill>
              </a:rPr>
              <a:t> </a:t>
            </a:r>
            <a:r>
              <a:rPr lang="sv-SE" i="1" dirty="0">
                <a:solidFill>
                  <a:srgbClr val="C00000"/>
                </a:solidFill>
              </a:rPr>
              <a:t>radie</a:t>
            </a:r>
            <a:r>
              <a:rPr lang="sv-SE" i="1" dirty="0"/>
              <a:t>. </a:t>
            </a:r>
            <a:r>
              <a:rPr lang="sv-SE" dirty="0"/>
              <a:t>Sträckan tvärs över cirkeln genom medelpunkten kallas </a:t>
            </a:r>
            <a:r>
              <a:rPr lang="sv-SE" i="1" dirty="0">
                <a:solidFill>
                  <a:srgbClr val="C00000"/>
                </a:solidFill>
              </a:rPr>
              <a:t>diameter</a:t>
            </a:r>
            <a:r>
              <a:rPr lang="sv-SE" dirty="0"/>
              <a:t>. </a:t>
            </a: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8F05CCA8-7C04-F44D-BD8B-7F35EDE1D2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60" t="14119" r="12011" b="13012"/>
          <a:stretch/>
        </p:blipFill>
        <p:spPr>
          <a:xfrm>
            <a:off x="6726793" y="1182533"/>
            <a:ext cx="1755824" cy="66045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4ADB2F16-5D17-3C46-9B75-C19F6447F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402" y="700774"/>
            <a:ext cx="2093375" cy="202166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28747E07-FCF5-5F4D-AB7A-D342AB8D8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276" y="1729233"/>
            <a:ext cx="1026215" cy="218501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42B06246-ABC0-1046-B908-B3EEB4196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568840">
            <a:off x="5515946" y="1378671"/>
            <a:ext cx="555860" cy="151614"/>
          </a:xfrm>
          <a:prstGeom prst="rect">
            <a:avLst/>
          </a:prstGeom>
        </p:spPr>
      </p:pic>
      <p:grpSp>
        <p:nvGrpSpPr>
          <p:cNvPr id="21" name="Grupp 20">
            <a:extLst>
              <a:ext uri="{FF2B5EF4-FFF2-40B4-BE49-F238E27FC236}">
                <a16:creationId xmlns:a16="http://schemas.microsoft.com/office/drawing/2014/main" id="{E8211418-BBEC-0A4D-842C-042AF1793CEF}"/>
              </a:ext>
            </a:extLst>
          </p:cNvPr>
          <p:cNvGrpSpPr/>
          <p:nvPr/>
        </p:nvGrpSpPr>
        <p:grpSpPr>
          <a:xfrm>
            <a:off x="4495057" y="1265479"/>
            <a:ext cx="1083007" cy="366068"/>
            <a:chOff x="3223065" y="1972045"/>
            <a:chExt cx="1083007" cy="366068"/>
          </a:xfrm>
        </p:grpSpPr>
        <p:pic>
          <p:nvPicPr>
            <p:cNvPr id="30" name="Bildobjekt 29">
              <a:extLst>
                <a:ext uri="{FF2B5EF4-FFF2-40B4-BE49-F238E27FC236}">
                  <a16:creationId xmlns:a16="http://schemas.microsoft.com/office/drawing/2014/main" id="{ECF31902-E05E-034B-BE1A-349E498F5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23065" y="1972045"/>
              <a:ext cx="1083007" cy="175823"/>
            </a:xfrm>
            <a:prstGeom prst="rect">
              <a:avLst/>
            </a:prstGeom>
          </p:spPr>
        </p:pic>
        <p:pic>
          <p:nvPicPr>
            <p:cNvPr id="32" name="Bildobjekt 31">
              <a:extLst>
                <a:ext uri="{FF2B5EF4-FFF2-40B4-BE49-F238E27FC236}">
                  <a16:creationId xmlns:a16="http://schemas.microsoft.com/office/drawing/2014/main" id="{38A4910E-B2BD-C94C-9146-4724FABC9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55919">
              <a:off x="3776106" y="2084048"/>
              <a:ext cx="242522" cy="254065"/>
            </a:xfrm>
            <a:prstGeom prst="rect">
              <a:avLst/>
            </a:prstGeom>
          </p:spPr>
        </p:pic>
      </p:grpSp>
      <p:pic>
        <p:nvPicPr>
          <p:cNvPr id="33" name="Bildobjekt 32">
            <a:extLst>
              <a:ext uri="{FF2B5EF4-FFF2-40B4-BE49-F238E27FC236}">
                <a16:creationId xmlns:a16="http://schemas.microsoft.com/office/drawing/2014/main" id="{A5B09119-2DCE-E848-B07C-9187859FD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2911" y="164228"/>
            <a:ext cx="1161498" cy="384895"/>
          </a:xfrm>
          <a:prstGeom prst="rect">
            <a:avLst/>
          </a:prstGeom>
        </p:spPr>
      </p:pic>
      <p:sp>
        <p:nvSpPr>
          <p:cNvPr id="34" name="textruta 33">
            <a:extLst>
              <a:ext uri="{FF2B5EF4-FFF2-40B4-BE49-F238E27FC236}">
                <a16:creationId xmlns:a16="http://schemas.microsoft.com/office/drawing/2014/main" id="{1B1D9B64-2A48-894B-98A5-74B7D0102B17}"/>
              </a:ext>
            </a:extLst>
          </p:cNvPr>
          <p:cNvSpPr txBox="1"/>
          <p:nvPr/>
        </p:nvSpPr>
        <p:spPr>
          <a:xfrm>
            <a:off x="1102288" y="2738626"/>
            <a:ext cx="676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Omkretsen av en tiokrona är 6,6 cm. Tiokronans diameter är 2,1 cm. </a:t>
            </a:r>
          </a:p>
        </p:txBody>
      </p:sp>
      <p:pic>
        <p:nvPicPr>
          <p:cNvPr id="2052" name="Picture 4" descr="10-krona | Sveriges Riksbank">
            <a:extLst>
              <a:ext uri="{FF2B5EF4-FFF2-40B4-BE49-F238E27FC236}">
                <a16:creationId xmlns:a16="http://schemas.microsoft.com/office/drawing/2014/main" id="{8A745A27-B2B6-BE4E-9A7F-328A1BA958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0"/>
          <a:stretch/>
        </p:blipFill>
        <p:spPr bwMode="auto">
          <a:xfrm>
            <a:off x="7865555" y="2423527"/>
            <a:ext cx="955742" cy="99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upp 36">
            <a:extLst>
              <a:ext uri="{FF2B5EF4-FFF2-40B4-BE49-F238E27FC236}">
                <a16:creationId xmlns:a16="http://schemas.microsoft.com/office/drawing/2014/main" id="{8428CA66-4FC8-4340-BE13-DFC1382179F1}"/>
              </a:ext>
            </a:extLst>
          </p:cNvPr>
          <p:cNvGrpSpPr/>
          <p:nvPr/>
        </p:nvGrpSpPr>
        <p:grpSpPr>
          <a:xfrm>
            <a:off x="1496098" y="3070085"/>
            <a:ext cx="5596568" cy="631959"/>
            <a:chOff x="-3230574" y="4124690"/>
            <a:chExt cx="5596568" cy="631959"/>
          </a:xfrm>
        </p:grpSpPr>
        <p:grpSp>
          <p:nvGrpSpPr>
            <p:cNvPr id="38" name="Grupp 37">
              <a:extLst>
                <a:ext uri="{FF2B5EF4-FFF2-40B4-BE49-F238E27FC236}">
                  <a16:creationId xmlns:a16="http://schemas.microsoft.com/office/drawing/2014/main" id="{8EB604EB-DA9B-AD46-97AB-5C98418EC378}"/>
                </a:ext>
              </a:extLst>
            </p:cNvPr>
            <p:cNvGrpSpPr/>
            <p:nvPr/>
          </p:nvGrpSpPr>
          <p:grpSpPr>
            <a:xfrm>
              <a:off x="1119446" y="4124690"/>
              <a:ext cx="814030" cy="631959"/>
              <a:chOff x="4231461" y="3108629"/>
              <a:chExt cx="814030" cy="631959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54800A1A-9306-F148-84C2-9101C16F00C2}"/>
                  </a:ext>
                </a:extLst>
              </p:cNvPr>
              <p:cNvSpPr/>
              <p:nvPr/>
            </p:nvSpPr>
            <p:spPr>
              <a:xfrm>
                <a:off x="4231461" y="3108629"/>
                <a:ext cx="81403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6,6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BA2CCC1A-A73D-D34D-B025-DE598A56DA51}"/>
                  </a:ext>
                </a:extLst>
              </p:cNvPr>
              <p:cNvSpPr/>
              <p:nvPr/>
            </p:nvSpPr>
            <p:spPr>
              <a:xfrm>
                <a:off x="4231461" y="3371256"/>
                <a:ext cx="57754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2,1</a:t>
                </a:r>
              </a:p>
            </p:txBody>
          </p:sp>
          <p:cxnSp>
            <p:nvCxnSpPr>
              <p:cNvPr id="42" name="Rak 41">
                <a:extLst>
                  <a:ext uri="{FF2B5EF4-FFF2-40B4-BE49-F238E27FC236}">
                    <a16:creationId xmlns:a16="http://schemas.microsoft.com/office/drawing/2014/main" id="{EE960F2F-C560-8348-8638-8A1B797E69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32914" y="3442424"/>
                <a:ext cx="427590" cy="0"/>
              </a:xfrm>
              <a:prstGeom prst="line">
                <a:avLst/>
              </a:prstGeom>
              <a:ln w="158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ruta 38">
              <a:extLst>
                <a:ext uri="{FF2B5EF4-FFF2-40B4-BE49-F238E27FC236}">
                  <a16:creationId xmlns:a16="http://schemas.microsoft.com/office/drawing/2014/main" id="{4A713CC7-21F1-5D4F-824C-0B3D84C25F6E}"/>
                </a:ext>
              </a:extLst>
            </p:cNvPr>
            <p:cNvSpPr txBox="1"/>
            <p:nvPr/>
          </p:nvSpPr>
          <p:spPr>
            <a:xfrm>
              <a:off x="-3230574" y="4236284"/>
              <a:ext cx="5596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Dividerar vi omkretsen med  diametern får vi:          ≈ 3,14 </a:t>
              </a:r>
            </a:p>
          </p:txBody>
        </p:sp>
      </p:grpSp>
      <p:sp>
        <p:nvSpPr>
          <p:cNvPr id="43" name="textruta 42">
            <a:extLst>
              <a:ext uri="{FF2B5EF4-FFF2-40B4-BE49-F238E27FC236}">
                <a16:creationId xmlns:a16="http://schemas.microsoft.com/office/drawing/2014/main" id="{16CB1DE3-BA7F-4745-81A7-929A1114308A}"/>
              </a:ext>
            </a:extLst>
          </p:cNvPr>
          <p:cNvSpPr txBox="1"/>
          <p:nvPr/>
        </p:nvSpPr>
        <p:spPr>
          <a:xfrm>
            <a:off x="1282094" y="3779991"/>
            <a:ext cx="7303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För alla </a:t>
            </a:r>
            <a:r>
              <a:rPr lang="sv-SE" dirty="0">
                <a:solidFill>
                  <a:srgbClr val="C00000"/>
                </a:solidFill>
              </a:rPr>
              <a:t>cirklar är kvoten 3,14 </a:t>
            </a:r>
            <a:r>
              <a:rPr lang="sv-SE" dirty="0"/>
              <a:t>när vi dividerar omkretsen med diametern. Men talet 3,14 är ett </a:t>
            </a:r>
            <a:r>
              <a:rPr lang="sv-SE" i="1" dirty="0">
                <a:solidFill>
                  <a:srgbClr val="C00000"/>
                </a:solidFill>
              </a:rPr>
              <a:t>närmevärde</a:t>
            </a:r>
            <a:r>
              <a:rPr lang="sv-SE" dirty="0"/>
              <a:t>, det vill säga ett ungefärligt värde. </a:t>
            </a:r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37304DEE-BAC9-CD4F-A480-2A1B0B110E74}"/>
              </a:ext>
            </a:extLst>
          </p:cNvPr>
          <p:cNvSpPr txBox="1"/>
          <p:nvPr/>
        </p:nvSpPr>
        <p:spPr>
          <a:xfrm>
            <a:off x="920042" y="4601519"/>
            <a:ext cx="73039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Kvoten kan inte skrivas exakt med siffror. Vi använder därför den grekiska bokstaven</a:t>
            </a:r>
            <a:r>
              <a:rPr lang="sv-SE" sz="2400" b="1" dirty="0">
                <a:solidFill>
                  <a:srgbClr val="C00000"/>
                </a:solidFill>
              </a:rPr>
              <a:t> </a:t>
            </a:r>
            <a:r>
              <a:rPr lang="el-GR" sz="2400" b="1" dirty="0">
                <a:solidFill>
                  <a:srgbClr val="C00000"/>
                </a:solidFill>
              </a:rPr>
              <a:t>π </a:t>
            </a:r>
            <a:r>
              <a:rPr lang="sv-SE" dirty="0"/>
              <a:t>för att beskriva kvoten. Den bokstaven uttalas ”</a:t>
            </a:r>
            <a:r>
              <a:rPr lang="sv-SE" dirty="0">
                <a:solidFill>
                  <a:srgbClr val="C00000"/>
                </a:solidFill>
              </a:rPr>
              <a:t>pi</a:t>
            </a:r>
            <a:r>
              <a:rPr lang="sv-SE" dirty="0"/>
              <a:t>”. </a:t>
            </a:r>
          </a:p>
        </p:txBody>
      </p:sp>
      <p:pic>
        <p:nvPicPr>
          <p:cNvPr id="36" name="Bildobjekt 35">
            <a:extLst>
              <a:ext uri="{FF2B5EF4-FFF2-40B4-BE49-F238E27FC236}">
                <a16:creationId xmlns:a16="http://schemas.microsoft.com/office/drawing/2014/main" id="{601C53F6-A0FF-5F47-A680-7A797A25AE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4964" y="6180979"/>
            <a:ext cx="4288747" cy="590141"/>
          </a:xfrm>
          <a:prstGeom prst="rect">
            <a:avLst/>
          </a:prstGeom>
        </p:spPr>
      </p:pic>
      <p:sp>
        <p:nvSpPr>
          <p:cNvPr id="47" name="textruta 46">
            <a:extLst>
              <a:ext uri="{FF2B5EF4-FFF2-40B4-BE49-F238E27FC236}">
                <a16:creationId xmlns:a16="http://schemas.microsoft.com/office/drawing/2014/main" id="{8FC08575-FE55-B841-B7DC-A971302FE3DD}"/>
              </a:ext>
            </a:extLst>
          </p:cNvPr>
          <p:cNvSpPr txBox="1"/>
          <p:nvPr/>
        </p:nvSpPr>
        <p:spPr>
          <a:xfrm>
            <a:off x="3870912" y="5552056"/>
            <a:ext cx="333931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π = 3,141 592 653 589… ≈ 3,14 </a:t>
            </a:r>
          </a:p>
        </p:txBody>
      </p:sp>
      <p:grpSp>
        <p:nvGrpSpPr>
          <p:cNvPr id="51" name="Grupp 50">
            <a:extLst>
              <a:ext uri="{FF2B5EF4-FFF2-40B4-BE49-F238E27FC236}">
                <a16:creationId xmlns:a16="http://schemas.microsoft.com/office/drawing/2014/main" id="{C06FACE0-EA7E-F145-BC62-1A4F192CC876}"/>
              </a:ext>
            </a:extLst>
          </p:cNvPr>
          <p:cNvGrpSpPr/>
          <p:nvPr/>
        </p:nvGrpSpPr>
        <p:grpSpPr>
          <a:xfrm>
            <a:off x="1933771" y="5330721"/>
            <a:ext cx="1597217" cy="738664"/>
            <a:chOff x="1933771" y="5330721"/>
            <a:chExt cx="1597217" cy="738664"/>
          </a:xfrm>
        </p:grpSpPr>
        <p:pic>
          <p:nvPicPr>
            <p:cNvPr id="35" name="Bildobjekt 34">
              <a:extLst>
                <a:ext uri="{FF2B5EF4-FFF2-40B4-BE49-F238E27FC236}">
                  <a16:creationId xmlns:a16="http://schemas.microsoft.com/office/drawing/2014/main" id="{7F6A78F2-30A6-0644-A009-10F4ECA5C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33771" y="5330721"/>
              <a:ext cx="1597217" cy="738664"/>
            </a:xfrm>
            <a:prstGeom prst="rect">
              <a:avLst/>
            </a:prstGeom>
          </p:spPr>
        </p:pic>
        <p:cxnSp>
          <p:nvCxnSpPr>
            <p:cNvPr id="46" name="Rak 45">
              <a:extLst>
                <a:ext uri="{FF2B5EF4-FFF2-40B4-BE49-F238E27FC236}">
                  <a16:creationId xmlns:a16="http://schemas.microsoft.com/office/drawing/2014/main" id="{3A19FBB0-56C6-B447-93F6-8CAB0452FF3C}"/>
                </a:ext>
              </a:extLst>
            </p:cNvPr>
            <p:cNvCxnSpPr>
              <a:cxnSpLocks/>
            </p:cNvCxnSpPr>
            <p:nvPr/>
          </p:nvCxnSpPr>
          <p:spPr>
            <a:xfrm>
              <a:off x="2057957" y="5736722"/>
              <a:ext cx="983693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716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4" grpId="0"/>
      <p:bldP spid="43" grpId="0"/>
      <p:bldP spid="44" grpId="0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66C1B4BA-F87A-AE4D-8FB7-2A7330ADE3BC}"/>
              </a:ext>
            </a:extLst>
          </p:cNvPr>
          <p:cNvSpPr/>
          <p:nvPr/>
        </p:nvSpPr>
        <p:spPr>
          <a:xfrm>
            <a:off x="2469435" y="1816799"/>
            <a:ext cx="107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O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π </a:t>
            </a:r>
            <a:r>
              <a:rPr lang="fi-FI" dirty="0"/>
              <a:t>∙  </a:t>
            </a:r>
            <a:r>
              <a:rPr lang="fi-FI" dirty="0">
                <a:latin typeface="Bradley Hand Bold"/>
                <a:cs typeface="Bradley Hand Bold"/>
              </a:rPr>
              <a:t>d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4D8DA7D-D85C-7C4C-B1BC-C707001F5B52}"/>
              </a:ext>
            </a:extLst>
          </p:cNvPr>
          <p:cNvSpPr/>
          <p:nvPr/>
        </p:nvSpPr>
        <p:spPr>
          <a:xfrm>
            <a:off x="2456319" y="2228506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latin typeface="Bradley Hand Bold"/>
                <a:cs typeface="Bradley Hand Bold"/>
              </a:rPr>
              <a:t>d </a:t>
            </a:r>
            <a:r>
              <a:rPr lang="sv-SE" dirty="0">
                <a:cs typeface="Bradley Hand Bold"/>
              </a:rPr>
              <a:t>=</a:t>
            </a:r>
            <a:r>
              <a:rPr lang="fi-FI" dirty="0">
                <a:latin typeface="Bradley Hand Bold"/>
                <a:cs typeface="Bradley Hand Bold"/>
              </a:rPr>
              <a:t> 12 cm 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17277D7-EAC6-474B-B7BF-499265F23AD5}"/>
              </a:ext>
            </a:extLst>
          </p:cNvPr>
          <p:cNvSpPr txBox="1"/>
          <p:nvPr/>
        </p:nvSpPr>
        <p:spPr>
          <a:xfrm>
            <a:off x="1674513" y="2884880"/>
            <a:ext cx="169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Omkretsen :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4D0A72A2-6CF6-AD45-862F-B1FB35697EEA}"/>
              </a:ext>
            </a:extLst>
          </p:cNvPr>
          <p:cNvSpPr txBox="1"/>
          <p:nvPr/>
        </p:nvSpPr>
        <p:spPr>
          <a:xfrm>
            <a:off x="3008576" y="2884880"/>
            <a:ext cx="132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Bradley Hand Bold"/>
                <a:cs typeface="Bradley Hand Bold"/>
              </a:rPr>
              <a:t>π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is-IS" dirty="0">
                <a:latin typeface="Bradley Hand Bold"/>
                <a:cs typeface="Bradley Hand Bold"/>
              </a:rPr>
              <a:t>∙ </a:t>
            </a:r>
            <a:r>
              <a:rPr lang="sv-SE" dirty="0">
                <a:latin typeface="Bradley Hand Bold"/>
                <a:cs typeface="Bradley Hand Bold"/>
              </a:rPr>
              <a:t>12 cm </a:t>
            </a:r>
            <a:r>
              <a:rPr lang="sv-SE" dirty="0"/>
              <a:t>≈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3C725A1A-8C67-1548-B484-C4CA225A2294}"/>
              </a:ext>
            </a:extLst>
          </p:cNvPr>
          <p:cNvSpPr txBox="1"/>
          <p:nvPr/>
        </p:nvSpPr>
        <p:spPr>
          <a:xfrm>
            <a:off x="4260688" y="2881714"/>
            <a:ext cx="1704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3,14 · 12 cm </a:t>
            </a:r>
            <a:r>
              <a:rPr lang="is-IS" dirty="0">
                <a:cs typeface="Bradley Hand Bold"/>
              </a:rPr>
              <a:t>≈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E058C7C9-C6EC-8846-A37C-38313F576DAB}"/>
              </a:ext>
            </a:extLst>
          </p:cNvPr>
          <p:cNvSpPr/>
          <p:nvPr/>
        </p:nvSpPr>
        <p:spPr>
          <a:xfrm>
            <a:off x="5801666" y="2887954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38 cm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82287AE1-2390-DC41-B44E-A17A9500CB2D}"/>
              </a:ext>
            </a:extLst>
          </p:cNvPr>
          <p:cNvSpPr txBox="1"/>
          <p:nvPr/>
        </p:nvSpPr>
        <p:spPr>
          <a:xfrm>
            <a:off x="2393801" y="4235279"/>
            <a:ext cx="435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>
                <a:latin typeface="Bradley Hand Bold"/>
                <a:cs typeface="Bradley Hand Bold"/>
              </a:rPr>
              <a:t>:  Omkretsen </a:t>
            </a:r>
            <a:r>
              <a:rPr lang="sv-SE" dirty="0">
                <a:latin typeface="Bradley Hand Bold"/>
                <a:cs typeface="Bradley Hand Bold"/>
              </a:rPr>
              <a:t>är 38 cm.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68F8E32-042E-F14B-9866-3714D1DCBA1F}"/>
              </a:ext>
            </a:extLst>
          </p:cNvPr>
          <p:cNvSpPr/>
          <p:nvPr/>
        </p:nvSpPr>
        <p:spPr>
          <a:xfrm>
            <a:off x="193775" y="266164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  <a:endParaRPr lang="sv-SE" sz="2400" b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CBB9B9B4-C899-D84C-AD27-3887EF3BB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911" y="305607"/>
            <a:ext cx="1161498" cy="384895"/>
          </a:xfrm>
          <a:prstGeom prst="rect">
            <a:avLst/>
          </a:prstGeom>
        </p:spPr>
      </p:pic>
      <p:sp>
        <p:nvSpPr>
          <p:cNvPr id="23" name="Rektangel 22">
            <a:extLst>
              <a:ext uri="{FF2B5EF4-FFF2-40B4-BE49-F238E27FC236}">
                <a16:creationId xmlns:a16="http://schemas.microsoft.com/office/drawing/2014/main" id="{5377EED4-E744-4343-9C4A-D08B596F587C}"/>
              </a:ext>
            </a:extLst>
          </p:cNvPr>
          <p:cNvSpPr/>
          <p:nvPr/>
        </p:nvSpPr>
        <p:spPr>
          <a:xfrm>
            <a:off x="3036208" y="3377593"/>
            <a:ext cx="3071583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Gör en uppställning eller använd miniräknare.</a:t>
            </a:r>
            <a:r>
              <a:rPr lang="sv-SE" sz="600" dirty="0"/>
              <a:t>  </a:t>
            </a:r>
          </a:p>
        </p:txBody>
      </p:sp>
      <p:grpSp>
        <p:nvGrpSpPr>
          <p:cNvPr id="26" name="Grupp 25">
            <a:extLst>
              <a:ext uri="{FF2B5EF4-FFF2-40B4-BE49-F238E27FC236}">
                <a16:creationId xmlns:a16="http://schemas.microsoft.com/office/drawing/2014/main" id="{9C90392D-75CC-8445-BFA6-4B313EFCB693}"/>
              </a:ext>
            </a:extLst>
          </p:cNvPr>
          <p:cNvGrpSpPr/>
          <p:nvPr/>
        </p:nvGrpSpPr>
        <p:grpSpPr>
          <a:xfrm>
            <a:off x="1553484" y="597942"/>
            <a:ext cx="5667663" cy="646331"/>
            <a:chOff x="1553484" y="597942"/>
            <a:chExt cx="5667663" cy="646331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DB231CB0-8867-024A-8719-74E9E0B2D622}"/>
                </a:ext>
              </a:extLst>
            </p:cNvPr>
            <p:cNvSpPr/>
            <p:nvPr/>
          </p:nvSpPr>
          <p:spPr>
            <a:xfrm>
              <a:off x="1922853" y="597942"/>
              <a:ext cx="52982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Hur lång omkrets har en spegel med diametern 12 cm? Avrunda till hela centimeter. </a:t>
              </a:r>
            </a:p>
          </p:txBody>
        </p:sp>
        <p:pic>
          <p:nvPicPr>
            <p:cNvPr id="25" name="Bildobjekt 24">
              <a:extLst>
                <a:ext uri="{FF2B5EF4-FFF2-40B4-BE49-F238E27FC236}">
                  <a16:creationId xmlns:a16="http://schemas.microsoft.com/office/drawing/2014/main" id="{7A1D0E42-3F7A-E343-9F4C-3EDC3C33F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3484" y="690502"/>
              <a:ext cx="300083" cy="4001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871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1" grpId="0"/>
      <p:bldP spid="17" grpId="0"/>
      <p:bldP spid="18" grpId="0"/>
      <p:bldP spid="19" grpId="0"/>
      <p:bldP spid="20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2309121" y="824527"/>
            <a:ext cx="31362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gräsmatta är en rektangel med sidorna 40 m och 25 m.</a:t>
            </a:r>
          </a:p>
          <a:p>
            <a:r>
              <a:rPr lang="sv-SE" dirty="0"/>
              <a:t>Beräkna gräsmattans omkrets.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2006646" y="3849727"/>
            <a:ext cx="169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Omkretsen : </a:t>
            </a:r>
          </a:p>
        </p:txBody>
      </p:sp>
      <p:grpSp>
        <p:nvGrpSpPr>
          <p:cNvPr id="11" name="Grupp 10"/>
          <p:cNvGrpSpPr/>
          <p:nvPr/>
        </p:nvGrpSpPr>
        <p:grpSpPr>
          <a:xfrm>
            <a:off x="2090382" y="2215473"/>
            <a:ext cx="2342180" cy="1350118"/>
            <a:chOff x="2905237" y="951103"/>
            <a:chExt cx="2342180" cy="1350118"/>
          </a:xfrm>
        </p:grpSpPr>
        <p:sp>
          <p:nvSpPr>
            <p:cNvPr id="6" name="Rektangel 5"/>
            <p:cNvSpPr/>
            <p:nvPr/>
          </p:nvSpPr>
          <p:spPr>
            <a:xfrm>
              <a:off x="2905237" y="1121401"/>
              <a:ext cx="1709931" cy="826042"/>
            </a:xfrm>
            <a:prstGeom prst="rect">
              <a:avLst/>
            </a:prstGeom>
            <a:ln w="952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Rektangel 6"/>
            <p:cNvSpPr/>
            <p:nvPr/>
          </p:nvSpPr>
          <p:spPr>
            <a:xfrm>
              <a:off x="3602921" y="1931889"/>
              <a:ext cx="4554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40</a:t>
              </a:r>
            </a:p>
          </p:txBody>
        </p:sp>
        <p:sp>
          <p:nvSpPr>
            <p:cNvPr id="8" name="Rektangel 7"/>
            <p:cNvSpPr/>
            <p:nvPr/>
          </p:nvSpPr>
          <p:spPr>
            <a:xfrm>
              <a:off x="4615168" y="1324832"/>
              <a:ext cx="4924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25</a:t>
              </a:r>
            </a:p>
          </p:txBody>
        </p:sp>
        <p:sp>
          <p:nvSpPr>
            <p:cNvPr id="10" name="Rektangel 9"/>
            <p:cNvSpPr/>
            <p:nvPr/>
          </p:nvSpPr>
          <p:spPr>
            <a:xfrm>
              <a:off x="4661799" y="951103"/>
              <a:ext cx="585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(m)</a:t>
              </a:r>
            </a:p>
          </p:txBody>
        </p:sp>
      </p:grpSp>
      <p:sp>
        <p:nvSpPr>
          <p:cNvPr id="12" name="Rektangel 11"/>
          <p:cNvSpPr/>
          <p:nvPr/>
        </p:nvSpPr>
        <p:spPr>
          <a:xfrm>
            <a:off x="3315277" y="3849727"/>
            <a:ext cx="2311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(2 </a:t>
            </a:r>
            <a:r>
              <a:rPr lang="is-IS" dirty="0">
                <a:latin typeface="Bradley Hand Bold"/>
                <a:cs typeface="Bradley Hand Bold"/>
              </a:rPr>
              <a:t>∙ </a:t>
            </a:r>
            <a:r>
              <a:rPr lang="sv-SE" dirty="0">
                <a:latin typeface="Bradley Hand Bold"/>
                <a:cs typeface="Bradley Hand Bold"/>
              </a:rPr>
              <a:t>40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2 </a:t>
            </a:r>
            <a:r>
              <a:rPr lang="is-IS" dirty="0">
                <a:latin typeface="Bradley Hand Bold"/>
                <a:cs typeface="Bradley Hand Bold"/>
              </a:rPr>
              <a:t>∙ 2</a:t>
            </a:r>
            <a:r>
              <a:rPr lang="sv-SE" dirty="0">
                <a:latin typeface="Bradley Hand Bold"/>
                <a:cs typeface="Bradley Hand Bold"/>
              </a:rPr>
              <a:t>5) m </a:t>
            </a:r>
            <a:r>
              <a:rPr lang="is-IS" dirty="0">
                <a:cs typeface="Bradley Hand Bold"/>
              </a:rPr>
              <a:t>=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3" name="Rektangel 12"/>
          <p:cNvSpPr/>
          <p:nvPr/>
        </p:nvSpPr>
        <p:spPr>
          <a:xfrm>
            <a:off x="5445388" y="3849727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(80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50) m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r>
              <a:rPr lang="is-IS" dirty="0">
                <a:cs typeface="Bradley Hand Bold"/>
              </a:rPr>
              <a:t>=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4" name="Rektangel 13"/>
          <p:cNvSpPr/>
          <p:nvPr/>
        </p:nvSpPr>
        <p:spPr>
          <a:xfrm>
            <a:off x="6935759" y="3849727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130 m</a:t>
            </a:r>
          </a:p>
        </p:txBody>
      </p:sp>
      <p:sp>
        <p:nvSpPr>
          <p:cNvPr id="36" name="textruta 35"/>
          <p:cNvSpPr txBox="1"/>
          <p:nvPr/>
        </p:nvSpPr>
        <p:spPr>
          <a:xfrm>
            <a:off x="2254364" y="5096830"/>
            <a:ext cx="435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Gräsmattans omkrets är 130 m.</a:t>
            </a:r>
          </a:p>
        </p:txBody>
      </p:sp>
      <p:sp>
        <p:nvSpPr>
          <p:cNvPr id="38" name="Rektangel 37"/>
          <p:cNvSpPr/>
          <p:nvPr/>
        </p:nvSpPr>
        <p:spPr>
          <a:xfrm>
            <a:off x="4776861" y="2721467"/>
            <a:ext cx="1874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O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2 </a:t>
            </a:r>
            <a:r>
              <a:rPr lang="fi-FI" dirty="0"/>
              <a:t>∙</a:t>
            </a:r>
            <a:r>
              <a:rPr lang="fi-FI" dirty="0">
                <a:latin typeface="Bradley Hand Bold"/>
                <a:cs typeface="Bradley Hand Bold"/>
              </a:rPr>
              <a:t> b </a:t>
            </a:r>
            <a:r>
              <a:rPr lang="fi-FI" dirty="0">
                <a:cs typeface="Bradley Hand Bold"/>
              </a:rPr>
              <a:t>+</a:t>
            </a:r>
            <a:r>
              <a:rPr lang="fi-FI" dirty="0">
                <a:latin typeface="Bradley Hand Bold"/>
                <a:cs typeface="Bradley Hand Bold"/>
              </a:rPr>
              <a:t> </a:t>
            </a:r>
            <a:r>
              <a:rPr lang="sv-SE" dirty="0">
                <a:latin typeface="Bradley Hand Bold"/>
                <a:cs typeface="Bradley Hand Bold"/>
              </a:rPr>
              <a:t>2 </a:t>
            </a:r>
            <a:r>
              <a:rPr lang="fi-FI" dirty="0"/>
              <a:t>∙</a:t>
            </a:r>
            <a:r>
              <a:rPr lang="fi-FI" dirty="0">
                <a:latin typeface="Bradley Hand Bold"/>
                <a:cs typeface="Bradley Hand Bold"/>
              </a:rPr>
              <a:t> h   </a:t>
            </a:r>
            <a:endParaRPr lang="sv-SE" dirty="0">
              <a:latin typeface="Bradley Hand Bold"/>
              <a:cs typeface="Bradley Hand Bold"/>
            </a:endParaRPr>
          </a:p>
        </p:txBody>
      </p:sp>
      <p:pic>
        <p:nvPicPr>
          <p:cNvPr id="1026" name="Picture 2" descr="Tips för enkel skötsel av gräsmattan | Wexthuset">
            <a:extLst>
              <a:ext uri="{FF2B5EF4-FFF2-40B4-BE49-F238E27FC236}">
                <a16:creationId xmlns:a16="http://schemas.microsoft.com/office/drawing/2014/main" id="{974D6835-FE91-3C40-9DC2-2F8DA93AB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856" y="821048"/>
            <a:ext cx="1825809" cy="136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064E8BE4-BEFB-824F-BE43-80823AD5047C}"/>
              </a:ext>
            </a:extLst>
          </p:cNvPr>
          <p:cNvSpPr/>
          <p:nvPr/>
        </p:nvSpPr>
        <p:spPr>
          <a:xfrm>
            <a:off x="193775" y="266164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  <a:endParaRPr lang="sv-SE" sz="2400" b="1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05B484E1-328D-674B-ADF7-C8B1C1586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911" y="305607"/>
            <a:ext cx="1161498" cy="384895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8EA5A58F-06EE-7343-B641-B909935ED986}"/>
              </a:ext>
            </a:extLst>
          </p:cNvPr>
          <p:cNvSpPr/>
          <p:nvPr/>
        </p:nvSpPr>
        <p:spPr>
          <a:xfrm>
            <a:off x="3033384" y="4244127"/>
            <a:ext cx="287563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Om du sätter en parantes runt beräkningen så behöver du bara skriva enhet en gång.</a:t>
            </a:r>
            <a:endParaRPr lang="sv-SE" sz="600" dirty="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EA59D625-017A-FE4D-9053-BCEA78EE500E}"/>
              </a:ext>
            </a:extLst>
          </p:cNvPr>
          <p:cNvSpPr/>
          <p:nvPr/>
        </p:nvSpPr>
        <p:spPr>
          <a:xfrm>
            <a:off x="6935759" y="2773868"/>
            <a:ext cx="1896280" cy="280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Börja med att rita en figur.</a:t>
            </a:r>
            <a:endParaRPr lang="sv-SE" sz="600" dirty="0"/>
          </a:p>
        </p:txBody>
      </p:sp>
    </p:spTree>
    <p:extLst>
      <p:ext uri="{BB962C8B-B14F-4D97-AF65-F5344CB8AC3E}">
        <p14:creationId xmlns:p14="http://schemas.microsoft.com/office/powerpoint/2010/main" val="165565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  <p:bldP spid="13" grpId="0"/>
      <p:bldP spid="14" grpId="0"/>
      <p:bldP spid="36" grpId="0"/>
      <p:bldP spid="38" grpId="0"/>
      <p:bldP spid="15" grpId="0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2144439" y="996794"/>
            <a:ext cx="42061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skolgård är en kvadrat med sidan 80 m. Vad kostar det att sätta ett staket runt skolgården, om priset är 65 kr per meter?</a:t>
            </a:r>
          </a:p>
        </p:txBody>
      </p:sp>
      <p:grpSp>
        <p:nvGrpSpPr>
          <p:cNvPr id="34" name="Grupp 33"/>
          <p:cNvGrpSpPr/>
          <p:nvPr/>
        </p:nvGrpSpPr>
        <p:grpSpPr>
          <a:xfrm>
            <a:off x="1137149" y="2095563"/>
            <a:ext cx="1295236" cy="1333437"/>
            <a:chOff x="2905238" y="936735"/>
            <a:chExt cx="1295236" cy="1333437"/>
          </a:xfrm>
        </p:grpSpPr>
        <p:sp>
          <p:nvSpPr>
            <p:cNvPr id="35" name="Rektangel 34"/>
            <p:cNvSpPr/>
            <p:nvPr/>
          </p:nvSpPr>
          <p:spPr>
            <a:xfrm>
              <a:off x="2905238" y="1121401"/>
              <a:ext cx="772030" cy="810488"/>
            </a:xfrm>
            <a:prstGeom prst="rect">
              <a:avLst/>
            </a:prstGeom>
            <a:ln w="63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6" name="Rektangel 35"/>
            <p:cNvSpPr/>
            <p:nvPr/>
          </p:nvSpPr>
          <p:spPr>
            <a:xfrm>
              <a:off x="3063538" y="1900840"/>
              <a:ext cx="4554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80</a:t>
              </a:r>
            </a:p>
          </p:txBody>
        </p:sp>
        <p:sp>
          <p:nvSpPr>
            <p:cNvPr id="37" name="Rektangel 36"/>
            <p:cNvSpPr/>
            <p:nvPr/>
          </p:nvSpPr>
          <p:spPr>
            <a:xfrm>
              <a:off x="3721593" y="1377891"/>
              <a:ext cx="4408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80</a:t>
              </a:r>
            </a:p>
          </p:txBody>
        </p:sp>
        <p:sp>
          <p:nvSpPr>
            <p:cNvPr id="38" name="Rektangel 37"/>
            <p:cNvSpPr/>
            <p:nvPr/>
          </p:nvSpPr>
          <p:spPr>
            <a:xfrm>
              <a:off x="3614856" y="936735"/>
              <a:ext cx="585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(m)</a:t>
              </a:r>
            </a:p>
          </p:txBody>
        </p:sp>
      </p:grpSp>
      <p:sp>
        <p:nvSpPr>
          <p:cNvPr id="39" name="textruta 38"/>
          <p:cNvSpPr txBox="1"/>
          <p:nvPr/>
        </p:nvSpPr>
        <p:spPr>
          <a:xfrm>
            <a:off x="3264882" y="2312557"/>
            <a:ext cx="1777676" cy="366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Omkretsen : </a:t>
            </a:r>
          </a:p>
        </p:txBody>
      </p:sp>
      <p:sp>
        <p:nvSpPr>
          <p:cNvPr id="40" name="Rektangel 39"/>
          <p:cNvSpPr/>
          <p:nvPr/>
        </p:nvSpPr>
        <p:spPr>
          <a:xfrm>
            <a:off x="4541914" y="2309678"/>
            <a:ext cx="1340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 </a:t>
            </a:r>
            <a:r>
              <a:rPr lang="is-IS" dirty="0">
                <a:latin typeface="Bradley Hand Bold"/>
                <a:cs typeface="Bradley Hand Bold"/>
              </a:rPr>
              <a:t>∙ </a:t>
            </a:r>
            <a:r>
              <a:rPr lang="sv-SE" dirty="0">
                <a:latin typeface="Bradley Hand Bold"/>
                <a:cs typeface="Bradley Hand Bold"/>
              </a:rPr>
              <a:t>80  m </a:t>
            </a:r>
            <a:r>
              <a:rPr lang="is-IS" dirty="0">
                <a:cs typeface="Bradley Hand Bold"/>
              </a:rPr>
              <a:t>=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41" name="Rektangel 40"/>
          <p:cNvSpPr/>
          <p:nvPr/>
        </p:nvSpPr>
        <p:spPr>
          <a:xfrm>
            <a:off x="5672838" y="2311726"/>
            <a:ext cx="860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320 m</a:t>
            </a:r>
          </a:p>
        </p:txBody>
      </p:sp>
      <p:sp>
        <p:nvSpPr>
          <p:cNvPr id="42" name="textruta 41"/>
          <p:cNvSpPr txBox="1"/>
          <p:nvPr/>
        </p:nvSpPr>
        <p:spPr>
          <a:xfrm>
            <a:off x="3657431" y="2721385"/>
            <a:ext cx="231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Pris/m : 65 kr/m</a:t>
            </a:r>
          </a:p>
        </p:txBody>
      </p:sp>
      <p:sp>
        <p:nvSpPr>
          <p:cNvPr id="43" name="textruta 42"/>
          <p:cNvSpPr txBox="1"/>
          <p:nvPr/>
        </p:nvSpPr>
        <p:spPr>
          <a:xfrm>
            <a:off x="3310661" y="3452851"/>
            <a:ext cx="134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Pris totalt :</a:t>
            </a:r>
          </a:p>
        </p:txBody>
      </p:sp>
      <p:sp>
        <p:nvSpPr>
          <p:cNvPr id="44" name="textruta 43"/>
          <p:cNvSpPr txBox="1"/>
          <p:nvPr/>
        </p:nvSpPr>
        <p:spPr>
          <a:xfrm>
            <a:off x="4576486" y="3461158"/>
            <a:ext cx="163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65 ∙ 320 kr </a:t>
            </a:r>
            <a:r>
              <a:rPr lang="is-IS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45" name="Rektangel 44"/>
          <p:cNvSpPr/>
          <p:nvPr/>
        </p:nvSpPr>
        <p:spPr>
          <a:xfrm>
            <a:off x="5971259" y="3462779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20 800 kr</a:t>
            </a:r>
          </a:p>
        </p:txBody>
      </p:sp>
      <p:sp>
        <p:nvSpPr>
          <p:cNvPr id="46" name="textruta 45"/>
          <p:cNvSpPr txBox="1"/>
          <p:nvPr/>
        </p:nvSpPr>
        <p:spPr>
          <a:xfrm>
            <a:off x="2477663" y="4811082"/>
            <a:ext cx="435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Staketet skulle kosta 20 800 kr.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75E25804-D58D-C14A-8B33-DFB4CCCA05E1}"/>
              </a:ext>
            </a:extLst>
          </p:cNvPr>
          <p:cNvSpPr/>
          <p:nvPr/>
        </p:nvSpPr>
        <p:spPr>
          <a:xfrm>
            <a:off x="640678" y="971983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dirty="0">
              <a:solidFill>
                <a:srgbClr val="8E2503"/>
              </a:solidFill>
              <a:effectLst/>
              <a:latin typeface="+mj-lt"/>
            </a:endParaRPr>
          </a:p>
        </p:txBody>
      </p:sp>
      <p:pic>
        <p:nvPicPr>
          <p:cNvPr id="2050" name="Picture 2" descr="Därför bör du inte korsa en skolgård – i onödan – Västerviks-Tidningen">
            <a:extLst>
              <a:ext uri="{FF2B5EF4-FFF2-40B4-BE49-F238E27FC236}">
                <a16:creationId xmlns:a16="http://schemas.microsoft.com/office/drawing/2014/main" id="{D1596738-7049-1842-AC9C-B02799EC0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617" y="996794"/>
            <a:ext cx="1923081" cy="128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E70357F5-5EFC-7C47-97F0-B358E9375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911" y="305607"/>
            <a:ext cx="1161498" cy="384895"/>
          </a:xfrm>
          <a:prstGeom prst="rect">
            <a:avLst/>
          </a:prstGeom>
        </p:spPr>
      </p:pic>
      <p:sp>
        <p:nvSpPr>
          <p:cNvPr id="19" name="Rektangel 18">
            <a:extLst>
              <a:ext uri="{FF2B5EF4-FFF2-40B4-BE49-F238E27FC236}">
                <a16:creationId xmlns:a16="http://schemas.microsoft.com/office/drawing/2014/main" id="{4834FE2E-7A2F-6140-868D-A8D4BBB2B25C}"/>
              </a:ext>
            </a:extLst>
          </p:cNvPr>
          <p:cNvSpPr/>
          <p:nvPr/>
        </p:nvSpPr>
        <p:spPr>
          <a:xfrm>
            <a:off x="716995" y="3690047"/>
            <a:ext cx="1896280" cy="280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Börja med att rita en figur.</a:t>
            </a:r>
            <a:endParaRPr lang="sv-SE" sz="600" dirty="0"/>
          </a:p>
        </p:txBody>
      </p:sp>
    </p:spTree>
    <p:extLst>
      <p:ext uri="{BB962C8B-B14F-4D97-AF65-F5344CB8AC3E}">
        <p14:creationId xmlns:p14="http://schemas.microsoft.com/office/powerpoint/2010/main" val="397634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/>
      <p:bldP spid="19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4338</TotalTime>
  <Words>386</Words>
  <Application>Microsoft Macintosh PowerPoint</Application>
  <PresentationFormat>Bildspel på skärmen (4:3)</PresentationFormat>
  <Paragraphs>53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Arial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35</cp:revision>
  <dcterms:created xsi:type="dcterms:W3CDTF">2017-04-14T14:34:39Z</dcterms:created>
  <dcterms:modified xsi:type="dcterms:W3CDTF">2021-10-09T07:56:31Z</dcterms:modified>
</cp:coreProperties>
</file>