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82" r:id="rId2"/>
    <p:sldId id="383" r:id="rId3"/>
    <p:sldId id="381" r:id="rId4"/>
    <p:sldId id="388" r:id="rId5"/>
    <p:sldId id="276" r:id="rId6"/>
    <p:sldId id="385" r:id="rId7"/>
    <p:sldId id="386" r:id="rId8"/>
    <p:sldId id="274" r:id="rId9"/>
    <p:sldId id="387" r:id="rId10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96"/>
    <p:restoredTop sz="99543" autoAdjust="0"/>
  </p:normalViewPr>
  <p:slideViewPr>
    <p:cSldViewPr snapToGrid="0" snapToObjects="1">
      <p:cViewPr>
        <p:scale>
          <a:sx n="105" d="100"/>
          <a:sy n="105" d="100"/>
        </p:scale>
        <p:origin x="1008" y="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2021-10-08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459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2021-10-08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535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2021-10-08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444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2021-10-08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219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2021-10-08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7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2021-10-08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51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2021-10-08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751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2021-10-08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46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2021-10-08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023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2021-10-08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209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CE5C-5EEE-0B4F-A290-7E6C8B589B13}" type="datetimeFigureOut">
              <a:rPr lang="sv-SE" smtClean="0"/>
              <a:t>2021-10-08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937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9CE5C-5EEE-0B4F-A290-7E6C8B589B13}" type="datetimeFigureOut">
              <a:rPr lang="sv-SE" smtClean="0"/>
              <a:t>2021-10-08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070A8-17C8-5E46-925F-57C561212AF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342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4.tiff"/><Relationship Id="rId7" Type="http://schemas.openxmlformats.org/officeDocument/2006/relationships/image" Target="../media/image17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.tiff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9149988-CA3B-5242-A62F-59E1A0AF1FD7}"/>
              </a:ext>
            </a:extLst>
          </p:cNvPr>
          <p:cNvSpPr/>
          <p:nvPr/>
        </p:nvSpPr>
        <p:spPr>
          <a:xfrm>
            <a:off x="197001" y="117122"/>
            <a:ext cx="8801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4.6						      	    Area och volym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5C94A15-0EFA-D14F-97D5-0689C5E36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1" y="164228"/>
            <a:ext cx="1161498" cy="38489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73D4C65-DDB3-8F41-898E-F79BA556AFB2}"/>
              </a:ext>
            </a:extLst>
          </p:cNvPr>
          <p:cNvSpPr/>
          <p:nvPr/>
        </p:nvSpPr>
        <p:spPr>
          <a:xfrm>
            <a:off x="4377956" y="1104421"/>
            <a:ext cx="8885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Area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EC48C5F-99BF-E242-9D38-C67DE819934B}"/>
              </a:ext>
            </a:extLst>
          </p:cNvPr>
          <p:cNvSpPr txBox="1"/>
          <p:nvPr/>
        </p:nvSpPr>
        <p:spPr>
          <a:xfrm>
            <a:off x="3193000" y="1622341"/>
            <a:ext cx="437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Area</a:t>
            </a:r>
            <a:r>
              <a:rPr lang="sv-SE" i="1" dirty="0"/>
              <a:t> </a:t>
            </a:r>
            <a:r>
              <a:rPr lang="sv-SE" dirty="0"/>
              <a:t>är ett mått på hur stor en yta är.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1F4BD86-D10A-6249-979B-383FF7D2E466}"/>
              </a:ext>
            </a:extLst>
          </p:cNvPr>
          <p:cNvSpPr txBox="1"/>
          <p:nvPr/>
        </p:nvSpPr>
        <p:spPr>
          <a:xfrm>
            <a:off x="2348911" y="1998625"/>
            <a:ext cx="531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Area kan till exempel mätas i </a:t>
            </a:r>
            <a:r>
              <a:rPr lang="sv-SE" dirty="0">
                <a:solidFill>
                  <a:srgbClr val="C00000"/>
                </a:solidFill>
              </a:rPr>
              <a:t>kvadratcentimeter</a:t>
            </a:r>
            <a:r>
              <a:rPr lang="sv-SE" dirty="0"/>
              <a:t> (</a:t>
            </a:r>
            <a:r>
              <a:rPr lang="sv-SE" dirty="0">
                <a:solidFill>
                  <a:srgbClr val="C00000"/>
                </a:solidFill>
              </a:rPr>
              <a:t>cm</a:t>
            </a:r>
            <a:r>
              <a:rPr lang="sv-SE" baseline="30000" dirty="0">
                <a:solidFill>
                  <a:srgbClr val="C00000"/>
                </a:solidFill>
              </a:rPr>
              <a:t>2</a:t>
            </a:r>
            <a:r>
              <a:rPr lang="sv-SE" dirty="0"/>
              <a:t>). 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1A6A754-9BB2-7843-8C1E-007F4E1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324" y="3596177"/>
            <a:ext cx="2766916" cy="1607674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B9910AF-BFDA-8E4E-B73D-B293F87C8656}"/>
              </a:ext>
            </a:extLst>
          </p:cNvPr>
          <p:cNvSpPr txBox="1"/>
          <p:nvPr/>
        </p:nvSpPr>
        <p:spPr>
          <a:xfrm>
            <a:off x="2880785" y="2511827"/>
            <a:ext cx="212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 cm</a:t>
            </a:r>
            <a:r>
              <a:rPr lang="sv-SE" baseline="30000" dirty="0"/>
              <a:t>2</a:t>
            </a:r>
            <a:r>
              <a:rPr lang="sv-SE" dirty="0"/>
              <a:t> är så här stor: 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A24E6A3F-4AE8-EC40-AD5A-716F63355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282" y="2479666"/>
            <a:ext cx="747930" cy="571532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0C47953B-ADD6-3849-9245-E6248B61418C}"/>
              </a:ext>
            </a:extLst>
          </p:cNvPr>
          <p:cNvSpPr txBox="1"/>
          <p:nvPr/>
        </p:nvSpPr>
        <p:spPr>
          <a:xfrm>
            <a:off x="2880785" y="5425664"/>
            <a:ext cx="4249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vi räknar rutor så kan vi se att figuren i rutnätet har en area på ungefär 15 cm</a:t>
            </a:r>
            <a:r>
              <a:rPr lang="sv-SE" baseline="30000" dirty="0"/>
              <a:t>2</a:t>
            </a:r>
            <a:r>
              <a:rPr lang="sv-SE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86086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1A442C6-6EC2-2048-9E62-3EB776A2D7FE}"/>
              </a:ext>
            </a:extLst>
          </p:cNvPr>
          <p:cNvSpPr/>
          <p:nvPr/>
        </p:nvSpPr>
        <p:spPr>
          <a:xfrm>
            <a:off x="3150945" y="623089"/>
            <a:ext cx="3150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Arean av parallellogrammer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07BB64B-E037-0245-86DD-C5E89648F1C9}"/>
              </a:ext>
            </a:extLst>
          </p:cNvPr>
          <p:cNvSpPr txBox="1"/>
          <p:nvPr/>
        </p:nvSpPr>
        <p:spPr>
          <a:xfrm>
            <a:off x="989348" y="1584644"/>
            <a:ext cx="400085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Bilden visar en </a:t>
            </a:r>
            <a:r>
              <a:rPr lang="sv-SE" i="1" dirty="0">
                <a:solidFill>
                  <a:srgbClr val="C00000"/>
                </a:solidFill>
              </a:rPr>
              <a:t>parallellogram</a:t>
            </a:r>
            <a:r>
              <a:rPr lang="sv-SE" dirty="0"/>
              <a:t>. </a:t>
            </a:r>
          </a:p>
          <a:p>
            <a:endParaRPr lang="sv-SE" sz="900" dirty="0"/>
          </a:p>
          <a:p>
            <a:r>
              <a:rPr lang="sv-SE" dirty="0"/>
              <a:t>Höjden (</a:t>
            </a:r>
            <a:r>
              <a:rPr lang="sv-SE" i="1" dirty="0">
                <a:solidFill>
                  <a:srgbClr val="C00000"/>
                </a:solidFill>
              </a:rPr>
              <a:t>h</a:t>
            </a:r>
            <a:r>
              <a:rPr lang="sv-SE" dirty="0"/>
              <a:t>) i en parallellogram är det </a:t>
            </a:r>
            <a:r>
              <a:rPr lang="sv-SE" i="1" dirty="0">
                <a:solidFill>
                  <a:srgbClr val="C00000"/>
                </a:solidFill>
              </a:rPr>
              <a:t>vinkelräta avståndet</a:t>
            </a:r>
            <a:r>
              <a:rPr lang="sv-SE" i="1" dirty="0"/>
              <a:t> </a:t>
            </a:r>
            <a:r>
              <a:rPr lang="sv-SE" dirty="0"/>
              <a:t>från en sida,</a:t>
            </a:r>
          </a:p>
          <a:p>
            <a:r>
              <a:rPr lang="sv-SE" dirty="0"/>
              <a:t>basen (</a:t>
            </a:r>
            <a:r>
              <a:rPr lang="sv-SE" i="1" dirty="0">
                <a:solidFill>
                  <a:srgbClr val="C00000"/>
                </a:solidFill>
              </a:rPr>
              <a:t>b</a:t>
            </a:r>
            <a:r>
              <a:rPr lang="sv-SE" dirty="0"/>
              <a:t>), till motstående sida.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685FE85-BA63-ED49-9E02-400E35911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415" y="238194"/>
            <a:ext cx="1161498" cy="38489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0D3028A-2092-3640-99D7-7C3F30732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202" y="1194131"/>
            <a:ext cx="3634406" cy="194876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25E4B0D-5E3A-BD4A-9119-C5DD7B7A8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176297" y="2825396"/>
            <a:ext cx="515226" cy="3175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4D451CC-B816-B949-A06F-2044FAF27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845221" y="2009763"/>
            <a:ext cx="515226" cy="3175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EF6462AA-9C7A-AD4C-9138-F573503714F8}"/>
              </a:ext>
            </a:extLst>
          </p:cNvPr>
          <p:cNvSpPr txBox="1"/>
          <p:nvPr/>
        </p:nvSpPr>
        <p:spPr>
          <a:xfrm>
            <a:off x="1018159" y="3232042"/>
            <a:ext cx="710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vi klipper ut den lila triangeln och flyttar den på det sätt som vi visar nedan får vi en rektangel med samma area som parallellogrammen.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D7AC202-EFC8-2441-9F57-EE5E9395B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2829" b="20211"/>
          <a:stretch/>
        </p:blipFill>
        <p:spPr>
          <a:xfrm>
            <a:off x="4031235" y="4513839"/>
            <a:ext cx="1339761" cy="797496"/>
          </a:xfrm>
          <a:prstGeom prst="rect">
            <a:avLst/>
          </a:prstGeom>
        </p:spPr>
      </p:pic>
      <p:sp>
        <p:nvSpPr>
          <p:cNvPr id="11" name="Triangel 10">
            <a:extLst>
              <a:ext uri="{FF2B5EF4-FFF2-40B4-BE49-F238E27FC236}">
                <a16:creationId xmlns:a16="http://schemas.microsoft.com/office/drawing/2014/main" id="{DA1A2178-0F66-6B4F-AB89-38FA8080D5A9}"/>
              </a:ext>
            </a:extLst>
          </p:cNvPr>
          <p:cNvSpPr/>
          <p:nvPr/>
        </p:nvSpPr>
        <p:spPr>
          <a:xfrm>
            <a:off x="3687767" y="4538371"/>
            <a:ext cx="343468" cy="750739"/>
          </a:xfrm>
          <a:prstGeom prst="triangle">
            <a:avLst>
              <a:gd name="adj" fmla="val 100000"/>
            </a:avLst>
          </a:prstGeom>
          <a:solidFill>
            <a:schemeClr val="accent4">
              <a:lumMod val="60000"/>
              <a:lumOff val="40000"/>
            </a:schemeClr>
          </a:solidFill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092D429-A382-864A-B9B9-FDBA26DC002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8203" y="4491614"/>
            <a:ext cx="1587593" cy="1072876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709A0469-1077-ED4A-8B7E-9767CCBCAB8E}"/>
              </a:ext>
            </a:extLst>
          </p:cNvPr>
          <p:cNvSpPr txBox="1"/>
          <p:nvPr/>
        </p:nvSpPr>
        <p:spPr>
          <a:xfrm>
            <a:off x="1741328" y="4658720"/>
            <a:ext cx="152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Parallellogram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CAF940B-0C38-B84A-B18D-E694F24D64FB}"/>
              </a:ext>
            </a:extLst>
          </p:cNvPr>
          <p:cNvSpPr txBox="1"/>
          <p:nvPr/>
        </p:nvSpPr>
        <p:spPr>
          <a:xfrm>
            <a:off x="2123349" y="4658720"/>
            <a:ext cx="152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Rektangel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EFFA535-1383-A44E-9927-BC500CB07605}"/>
              </a:ext>
            </a:extLst>
          </p:cNvPr>
          <p:cNvSpPr txBox="1"/>
          <p:nvPr/>
        </p:nvSpPr>
        <p:spPr>
          <a:xfrm>
            <a:off x="5773266" y="4388620"/>
            <a:ext cx="325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Arean (</a:t>
            </a:r>
            <a:r>
              <a:rPr lang="sv-SE" i="1" dirty="0"/>
              <a:t>A</a:t>
            </a:r>
            <a:r>
              <a:rPr lang="sv-SE" dirty="0"/>
              <a:t>) av en parallellogram räknas alltså ut på samma sätt som arean av en rektangel.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47D7B4CC-5265-A14E-A033-61E1DE2A13E0}"/>
              </a:ext>
            </a:extLst>
          </p:cNvPr>
          <p:cNvSpPr txBox="1"/>
          <p:nvPr/>
        </p:nvSpPr>
        <p:spPr>
          <a:xfrm>
            <a:off x="2505497" y="5577469"/>
            <a:ext cx="46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C00000"/>
                </a:solidFill>
              </a:rPr>
              <a:t>Arean</a:t>
            </a:r>
            <a:r>
              <a:rPr lang="sv-SE" dirty="0"/>
              <a:t> är lika med </a:t>
            </a:r>
            <a:r>
              <a:rPr lang="sv-SE" dirty="0">
                <a:solidFill>
                  <a:srgbClr val="C00000"/>
                </a:solidFill>
              </a:rPr>
              <a:t>basen</a:t>
            </a:r>
            <a:r>
              <a:rPr lang="sv-SE" dirty="0"/>
              <a:t> (</a:t>
            </a:r>
            <a:r>
              <a:rPr lang="sv-SE" i="1" dirty="0"/>
              <a:t>b</a:t>
            </a:r>
            <a:r>
              <a:rPr lang="sv-SE" dirty="0"/>
              <a:t>) </a:t>
            </a:r>
            <a:r>
              <a:rPr lang="sv-SE" dirty="0">
                <a:solidFill>
                  <a:srgbClr val="C00000"/>
                </a:solidFill>
              </a:rPr>
              <a:t>gånger höjden </a:t>
            </a:r>
            <a:r>
              <a:rPr lang="sv-SE" dirty="0"/>
              <a:t>(</a:t>
            </a:r>
            <a:r>
              <a:rPr lang="sv-SE" i="1" dirty="0"/>
              <a:t>h</a:t>
            </a:r>
            <a:r>
              <a:rPr lang="sv-SE" dirty="0"/>
              <a:t>). 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83D25D39-7331-0242-A3EF-CC598AFE7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7493" y="6113907"/>
            <a:ext cx="1311790" cy="59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1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023 L 0.03767 0.04004 C 0.04566 0.04907 0.05746 0.05393 0.06996 0.05393 C 0.08403 0.05393 0.09531 0.04907 0.1033 0.04004 L 0.14114 0.00023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1" grpId="0" animBg="1"/>
      <p:bldP spid="11" grpId="1" animBg="1"/>
      <p:bldP spid="11" grpId="2" animBg="1"/>
      <p:bldP spid="13" grpId="0"/>
      <p:bldP spid="13" grpId="1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F2CB586-B359-374C-A60B-997F56ACC18A}"/>
              </a:ext>
            </a:extLst>
          </p:cNvPr>
          <p:cNvSpPr/>
          <p:nvPr/>
        </p:nvSpPr>
        <p:spPr>
          <a:xfrm>
            <a:off x="3807165" y="831184"/>
            <a:ext cx="21208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Trianglars area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DCB6511-F178-9A4D-91D2-3938C4FAF4D5}"/>
              </a:ext>
            </a:extLst>
          </p:cNvPr>
          <p:cNvSpPr/>
          <p:nvPr/>
        </p:nvSpPr>
        <p:spPr>
          <a:xfrm>
            <a:off x="3043823" y="1433747"/>
            <a:ext cx="3629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triangel är en </a:t>
            </a:r>
            <a:r>
              <a:rPr lang="sv-SE" dirty="0">
                <a:solidFill>
                  <a:srgbClr val="C00000"/>
                </a:solidFill>
              </a:rPr>
              <a:t>halv parallellogram</a:t>
            </a:r>
            <a:r>
              <a:rPr lang="sv-SE" dirty="0"/>
              <a:t>.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4287DAA-F8E8-1546-A373-039993A6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121" y="3429000"/>
            <a:ext cx="4725277" cy="245836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7BB40AE-1AA3-044E-B47F-189AD59E1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80" y="3473894"/>
            <a:ext cx="1188041" cy="51439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C5ED41F-490A-A447-B092-947C2078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215" y="3874468"/>
            <a:ext cx="3844764" cy="149707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2C603E6-8451-C342-80EC-C32D8934E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278" y="5372967"/>
            <a:ext cx="1188041" cy="44317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E909D4D-128A-5541-AB64-3FA577952FE4}"/>
              </a:ext>
            </a:extLst>
          </p:cNvPr>
          <p:cNvSpPr txBox="1"/>
          <p:nvPr/>
        </p:nvSpPr>
        <p:spPr>
          <a:xfrm>
            <a:off x="2699377" y="3546426"/>
            <a:ext cx="100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Triangel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CF30485A-BB86-474B-B674-976F0DD7213D}"/>
              </a:ext>
            </a:extLst>
          </p:cNvPr>
          <p:cNvGrpSpPr/>
          <p:nvPr/>
        </p:nvGrpSpPr>
        <p:grpSpPr>
          <a:xfrm>
            <a:off x="2781215" y="5131861"/>
            <a:ext cx="1222861" cy="705540"/>
            <a:chOff x="627611" y="4109934"/>
            <a:chExt cx="1222861" cy="705540"/>
          </a:xfrm>
        </p:grpSpPr>
        <p:grpSp>
          <p:nvGrpSpPr>
            <p:cNvPr id="9" name="Grupp 8">
              <a:extLst>
                <a:ext uri="{FF2B5EF4-FFF2-40B4-BE49-F238E27FC236}">
                  <a16:creationId xmlns:a16="http://schemas.microsoft.com/office/drawing/2014/main" id="{8024FB25-4BF1-E54F-8089-2912A816785E}"/>
                </a:ext>
              </a:extLst>
            </p:cNvPr>
            <p:cNvGrpSpPr/>
            <p:nvPr/>
          </p:nvGrpSpPr>
          <p:grpSpPr>
            <a:xfrm>
              <a:off x="1036442" y="4109934"/>
              <a:ext cx="814030" cy="705540"/>
              <a:chOff x="4148457" y="3093873"/>
              <a:chExt cx="814030" cy="705540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F3F7605C-E09C-F042-87DB-DF324ACE2E4E}"/>
                  </a:ext>
                </a:extLst>
              </p:cNvPr>
              <p:cNvSpPr/>
              <p:nvPr/>
            </p:nvSpPr>
            <p:spPr>
              <a:xfrm>
                <a:off x="4148457" y="3093873"/>
                <a:ext cx="81403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i="1" dirty="0">
                    <a:solidFill>
                      <a:srgbClr val="C00000"/>
                    </a:solidFill>
                  </a:rPr>
                  <a:t>b · h</a:t>
                </a:r>
                <a:endParaRPr lang="sv-SE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ACC9F80-D0A2-FA46-8601-47ECC6D8E41D}"/>
                  </a:ext>
                </a:extLst>
              </p:cNvPr>
              <p:cNvSpPr/>
              <p:nvPr/>
            </p:nvSpPr>
            <p:spPr>
              <a:xfrm>
                <a:off x="4262579" y="3399303"/>
                <a:ext cx="37042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  <p:cxnSp>
            <p:nvCxnSpPr>
              <p:cNvPr id="12" name="Rak 11">
                <a:extLst>
                  <a:ext uri="{FF2B5EF4-FFF2-40B4-BE49-F238E27FC236}">
                    <a16:creationId xmlns:a16="http://schemas.microsoft.com/office/drawing/2014/main" id="{F692DB86-F3E6-5248-BD2C-2D1065D939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914" y="3442424"/>
                <a:ext cx="427590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1348B356-47D8-8B47-B5E1-8412657DABAB}"/>
                </a:ext>
              </a:extLst>
            </p:cNvPr>
            <p:cNvSpPr txBox="1"/>
            <p:nvPr/>
          </p:nvSpPr>
          <p:spPr>
            <a:xfrm>
              <a:off x="627611" y="4240739"/>
              <a:ext cx="54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i="1" dirty="0">
                  <a:solidFill>
                    <a:srgbClr val="C00000"/>
                  </a:solidFill>
                </a:rPr>
                <a:t>A</a:t>
              </a:r>
              <a:r>
                <a:rPr lang="sv-SE" dirty="0">
                  <a:solidFill>
                    <a:srgbClr val="C00000"/>
                  </a:solidFill>
                </a:rPr>
                <a:t> =</a:t>
              </a:r>
              <a:endParaRPr lang="sv-SE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5" name="Rektangel 14">
            <a:extLst>
              <a:ext uri="{FF2B5EF4-FFF2-40B4-BE49-F238E27FC236}">
                <a16:creationId xmlns:a16="http://schemas.microsoft.com/office/drawing/2014/main" id="{1C901AC3-864B-344F-9549-7D2A1EDDBF57}"/>
              </a:ext>
            </a:extLst>
          </p:cNvPr>
          <p:cNvSpPr/>
          <p:nvPr/>
        </p:nvSpPr>
        <p:spPr>
          <a:xfrm>
            <a:off x="3043823" y="2066452"/>
            <a:ext cx="38480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Därför räknar man ut en triangels area</a:t>
            </a:r>
          </a:p>
          <a:p>
            <a:r>
              <a:rPr lang="sv-SE" dirty="0"/>
              <a:t>genom att beräkna parallellogrammens area och sedan </a:t>
            </a:r>
            <a:r>
              <a:rPr lang="sv-SE" dirty="0">
                <a:solidFill>
                  <a:srgbClr val="C00000"/>
                </a:solidFill>
              </a:rPr>
              <a:t>dividera med 2</a:t>
            </a:r>
            <a:r>
              <a:rPr lang="sv-SE" dirty="0"/>
              <a:t>.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9515CAE2-0BDB-574E-8D50-E32B5E960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415" y="238194"/>
            <a:ext cx="1161498" cy="3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4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ktangel 77">
            <a:extLst>
              <a:ext uri="{FF2B5EF4-FFF2-40B4-BE49-F238E27FC236}">
                <a16:creationId xmlns:a16="http://schemas.microsoft.com/office/drawing/2014/main" id="{7EA24128-B238-E742-A0F3-F8E2F13D9473}"/>
              </a:ext>
            </a:extLst>
          </p:cNvPr>
          <p:cNvSpPr/>
          <p:nvPr/>
        </p:nvSpPr>
        <p:spPr>
          <a:xfrm>
            <a:off x="635068" y="337145"/>
            <a:ext cx="2951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triangels höjd kan dras från vilket hörn som helst. </a:t>
            </a: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6EA2A688-A2DF-F743-AE79-2EAE992A5672}"/>
              </a:ext>
            </a:extLst>
          </p:cNvPr>
          <p:cNvSpPr/>
          <p:nvPr/>
        </p:nvSpPr>
        <p:spPr>
          <a:xfrm>
            <a:off x="635068" y="1181151"/>
            <a:ext cx="2951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Den dras vinkelrätt mot motstående sida. </a:t>
            </a:r>
          </a:p>
        </p:txBody>
      </p:sp>
      <p:sp>
        <p:nvSpPr>
          <p:cNvPr id="80" name="Rektangel 79">
            <a:extLst>
              <a:ext uri="{FF2B5EF4-FFF2-40B4-BE49-F238E27FC236}">
                <a16:creationId xmlns:a16="http://schemas.microsoft.com/office/drawing/2014/main" id="{0599D904-C727-8045-BE72-6FB5AA832DBC}"/>
              </a:ext>
            </a:extLst>
          </p:cNvPr>
          <p:cNvSpPr/>
          <p:nvPr/>
        </p:nvSpPr>
        <p:spPr>
          <a:xfrm>
            <a:off x="623609" y="1912820"/>
            <a:ext cx="2951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Den sidan kallas då bas.</a:t>
            </a:r>
          </a:p>
        </p:txBody>
      </p:sp>
      <p:grpSp>
        <p:nvGrpSpPr>
          <p:cNvPr id="106" name="Grupp 105">
            <a:extLst>
              <a:ext uri="{FF2B5EF4-FFF2-40B4-BE49-F238E27FC236}">
                <a16:creationId xmlns:a16="http://schemas.microsoft.com/office/drawing/2014/main" id="{27CCDC47-8A08-154B-83C3-0787EE39BCE6}"/>
              </a:ext>
            </a:extLst>
          </p:cNvPr>
          <p:cNvGrpSpPr/>
          <p:nvPr/>
        </p:nvGrpSpPr>
        <p:grpSpPr>
          <a:xfrm>
            <a:off x="5638061" y="2768458"/>
            <a:ext cx="2825191" cy="2318105"/>
            <a:chOff x="3748261" y="4259537"/>
            <a:chExt cx="2825191" cy="2318105"/>
          </a:xfrm>
        </p:grpSpPr>
        <p:pic>
          <p:nvPicPr>
            <p:cNvPr id="81" name="Bildobjekt 80">
              <a:extLst>
                <a:ext uri="{FF2B5EF4-FFF2-40B4-BE49-F238E27FC236}">
                  <a16:creationId xmlns:a16="http://schemas.microsoft.com/office/drawing/2014/main" id="{60D3D17C-D91D-B64F-ADB5-65A85D39E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060" y1="40473" x2="45085" y2="27604"/>
                          <a14:foregroundMark x1="23843" y1="66520" x2="34984" y2="46110"/>
                          <a14:foregroundMark x1="56397" y1="54763" x2="57906" y2="59896"/>
                          <a14:foregroundMark x1="52138" y1="40270" x2="55037" y2="50134"/>
                          <a14:foregroundMark x1="50712" y1="35417" x2="50865" y2="35938"/>
                          <a14:foregroundMark x1="48033" y1="26302" x2="48875" y2="29167"/>
                          <a14:foregroundMark x1="60925" y1="51097" x2="64227" y2="63974"/>
                          <a14:foregroundMark x1="58974" y1="43490" x2="59756" y2="46540"/>
                          <a14:foregroundMark x1="74422" y1="84225" x2="75855" y2="86719"/>
                          <a14:foregroundMark x1="50427" y1="84896" x2="55342" y2="84896"/>
                          <a14:foregroundMark x1="34188" y1="56250" x2="35897" y2="52865"/>
                          <a14:foregroundMark x1="35897" y1="52865" x2="37393" y2="49740"/>
                          <a14:foregroundMark x1="62626" y1="46372" x2="63186" y2="46011"/>
                          <a14:foregroundMark x1="59829" y1="48177" x2="61628" y2="47017"/>
                          <a14:foregroundMark x1="57265" y1="41667" x2="58120" y2="40104"/>
                          <a14:foregroundMark x1="58120" y1="40104" x2="60256" y2="38802"/>
                          <a14:foregroundMark x1="57692" y1="40104" x2="57051" y2="40885"/>
                          <a14:foregroundMark x1="60043" y1="48698" x2="60043" y2="48698"/>
                          <a14:foregroundMark x1="30342" y1="54948" x2="33333" y2="56771"/>
                          <a14:foregroundMark x1="33761" y1="56510" x2="35470" y2="54427"/>
                          <a14:foregroundMark x1="35470" y1="54427" x2="36325" y2="52344"/>
                          <a14:foregroundMark x1="36325" y1="52344" x2="36752" y2="51563"/>
                          <a14:foregroundMark x1="36111" y1="52344" x2="34188" y2="57031"/>
                          <a14:backgroundMark x1="48504" y1="35938" x2="48504" y2="41667"/>
                          <a14:backgroundMark x1="48504" y1="31250" x2="48504" y2="34635"/>
                          <a14:backgroundMark x1="49145" y1="29167" x2="49145" y2="35417"/>
                          <a14:backgroundMark x1="48718" y1="22917" x2="48718" y2="26302"/>
                          <a14:backgroundMark x1="48932" y1="45313" x2="48932" y2="51823"/>
                          <a14:backgroundMark x1="48932" y1="53646" x2="48932" y2="59115"/>
                          <a14:backgroundMark x1="48504" y1="62240" x2="48504" y2="66667"/>
                          <a14:backgroundMark x1="49145" y1="62240" x2="49145" y2="65365"/>
                          <a14:backgroundMark x1="48932" y1="69010" x2="48932" y2="74219"/>
                          <a14:backgroundMark x1="48504" y1="77865" x2="48504" y2="82031"/>
                          <a14:backgroundMark x1="48504" y1="80990" x2="48932" y2="76563"/>
                          <a14:backgroundMark x1="44658" y1="61458" x2="47863" y2="58854"/>
                          <a14:backgroundMark x1="42094" y1="63802" x2="39530" y2="65625"/>
                          <a14:backgroundMark x1="36111" y1="67969" x2="33974" y2="70573"/>
                          <a14:backgroundMark x1="59615" y1="65104" x2="66667" y2="71875"/>
                          <a14:backgroundMark x1="64530" y1="72135" x2="79060" y2="82552"/>
                          <a14:backgroundMark x1="55342" y1="64583" x2="50214" y2="58073"/>
                          <a14:backgroundMark x1="51068" y1="55990" x2="59177" y2="49813"/>
                          <a14:backgroundMark x1="62972" y1="47062" x2="63462" y2="46875"/>
                          <a14:backgroundMark x1="40812" y1="52344" x2="42735" y2="52865"/>
                          <a14:backgroundMark x1="27350" y1="75260" x2="33333" y2="72917"/>
                          <a14:backgroundMark x1="14103" y1="87240" x2="21368" y2="82813"/>
                          <a14:backgroundMark x1="20726" y1="81510" x2="17094" y2="83073"/>
                          <a14:backgroundMark x1="12393" y1="87760" x2="12179" y2="88281"/>
                          <a14:backgroundMark x1="48504" y1="16927" x2="48504" y2="19010"/>
                          <a14:backgroundMark x1="62607" y1="46354" x2="62179" y2="46875"/>
                          <a14:backgroundMark x1="62179" y1="46615" x2="61752" y2="47135"/>
                          <a14:backgroundMark x1="63675" y1="45833" x2="63248" y2="46094"/>
                          <a14:backgroundMark x1="61111" y1="48438" x2="61111" y2="48438"/>
                          <a14:backgroundMark x1="60684" y1="48177" x2="60684" y2="48177"/>
                          <a14:backgroundMark x1="36111" y1="35417" x2="40171" y2="32292"/>
                          <a14:backgroundMark x1="38248" y1="32031" x2="48504" y2="15365"/>
                          <a14:backgroundMark x1="48504" y1="15365" x2="54060" y2="24740"/>
                          <a14:backgroundMark x1="55556" y1="26823" x2="57692" y2="32292"/>
                          <a14:backgroundMark x1="58761" y1="30469" x2="58974" y2="33073"/>
                          <a14:backgroundMark x1="58974" y1="33073" x2="60256" y2="35156"/>
                          <a14:backgroundMark x1="33974" y1="40885" x2="38248" y2="34375"/>
                          <a14:backgroundMark x1="35256" y1="38281" x2="11325" y2="77344"/>
                          <a14:backgroundMark x1="11325" y1="77344" x2="22009" y2="65104"/>
                          <a14:backgroundMark x1="20940" y1="64583" x2="12607" y2="81250"/>
                          <a14:backgroundMark x1="14316" y1="79427" x2="6624" y2="89583"/>
                          <a14:backgroundMark x1="8547" y1="89063" x2="5983" y2="95052"/>
                          <a14:backgroundMark x1="10684" y1="92969" x2="31838" y2="94531"/>
                          <a14:backgroundMark x1="26068" y1="93229" x2="44017" y2="93750"/>
                          <a14:backgroundMark x1="41239" y1="93490" x2="47863" y2="94010"/>
                          <a14:backgroundMark x1="64744" y1="93490" x2="90171" y2="93750"/>
                          <a14:backgroundMark x1="91667" y1="93490" x2="79274" y2="93750"/>
                          <a14:backgroundMark x1="91239" y1="92448" x2="85897" y2="80208"/>
                          <a14:backgroundMark x1="83547" y1="75000" x2="74359" y2="56250"/>
                          <a14:backgroundMark x1="74359" y1="56250" x2="76068" y2="69010"/>
                          <a14:backgroundMark x1="72650" y1="57813" x2="66453" y2="46094"/>
                          <a14:backgroundMark x1="34188" y1="41927" x2="33120" y2="40885"/>
                          <a14:backgroundMark x1="64530" y1="92969" x2="64103" y2="93750"/>
                          <a14:backgroundMark x1="64103" y1="93490" x2="62393" y2="93750"/>
                          <a14:backgroundMark x1="62393" y1="93490" x2="60256" y2="93490"/>
                          <a14:backgroundMark x1="60256" y1="93490" x2="57692" y2="93490"/>
                          <a14:backgroundMark x1="57692" y1="93490" x2="56838" y2="93490"/>
                          <a14:backgroundMark x1="21368" y1="63802" x2="23077" y2="60938"/>
                          <a14:backgroundMark x1="23077" y1="60677" x2="25855" y2="57552"/>
                          <a14:backgroundMark x1="25855" y1="57292" x2="26709" y2="552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48261" y="4259537"/>
              <a:ext cx="2825191" cy="2318105"/>
            </a:xfrm>
            <a:prstGeom prst="rect">
              <a:avLst/>
            </a:prstGeom>
          </p:spPr>
        </p:pic>
        <p:cxnSp>
          <p:nvCxnSpPr>
            <p:cNvPr id="85" name="Rak 84">
              <a:extLst>
                <a:ext uri="{FF2B5EF4-FFF2-40B4-BE49-F238E27FC236}">
                  <a16:creationId xmlns:a16="http://schemas.microsoft.com/office/drawing/2014/main" id="{C3A80AC8-5430-154E-A094-CF218ABF030A}"/>
                </a:ext>
              </a:extLst>
            </p:cNvPr>
            <p:cNvCxnSpPr>
              <a:cxnSpLocks/>
            </p:cNvCxnSpPr>
            <p:nvPr/>
          </p:nvCxnSpPr>
          <p:spPr>
            <a:xfrm>
              <a:off x="3920639" y="6412252"/>
              <a:ext cx="24241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Rak 86">
              <a:extLst>
                <a:ext uri="{FF2B5EF4-FFF2-40B4-BE49-F238E27FC236}">
                  <a16:creationId xmlns:a16="http://schemas.microsoft.com/office/drawing/2014/main" id="{BFFEBFCC-3E88-8C4A-A129-7F481E4B0189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96028"/>
              <a:ext cx="0" cy="181622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Rak 89">
              <a:extLst>
                <a:ext uri="{FF2B5EF4-FFF2-40B4-BE49-F238E27FC236}">
                  <a16:creationId xmlns:a16="http://schemas.microsoft.com/office/drawing/2014/main" id="{7A97BD7D-A94C-F046-A6A8-5D974C783C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0639" y="4596027"/>
              <a:ext cx="1212088" cy="1816226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Rak 95">
              <a:extLst>
                <a:ext uri="{FF2B5EF4-FFF2-40B4-BE49-F238E27FC236}">
                  <a16:creationId xmlns:a16="http://schemas.microsoft.com/office/drawing/2014/main" id="{387AF3F4-4EB8-6C44-A3C3-434BC7D0DC91}"/>
                </a:ext>
              </a:extLst>
            </p:cNvPr>
            <p:cNvCxnSpPr>
              <a:cxnSpLocks/>
            </p:cNvCxnSpPr>
            <p:nvPr/>
          </p:nvCxnSpPr>
          <p:spPr>
            <a:xfrm>
              <a:off x="4665306" y="5303914"/>
              <a:ext cx="1679510" cy="1108338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0" name="Rak 99">
              <a:extLst>
                <a:ext uri="{FF2B5EF4-FFF2-40B4-BE49-F238E27FC236}">
                  <a16:creationId xmlns:a16="http://schemas.microsoft.com/office/drawing/2014/main" id="{75F53965-9770-9A4D-95D2-EB2761750E4B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67870"/>
              <a:ext cx="1212089" cy="18443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3" name="Rak 102">
              <a:extLst>
                <a:ext uri="{FF2B5EF4-FFF2-40B4-BE49-F238E27FC236}">
                  <a16:creationId xmlns:a16="http://schemas.microsoft.com/office/drawing/2014/main" id="{B9D468A8-9EBA-8D47-A60F-5A143C974B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1315" y="5296249"/>
              <a:ext cx="1659067" cy="1108339"/>
            </a:xfrm>
            <a:prstGeom prst="line">
              <a:avLst/>
            </a:prstGeom>
            <a:ln w="12700">
              <a:solidFill>
                <a:srgbClr val="00B050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8" name="Grupp 107">
            <a:extLst>
              <a:ext uri="{FF2B5EF4-FFF2-40B4-BE49-F238E27FC236}">
                <a16:creationId xmlns:a16="http://schemas.microsoft.com/office/drawing/2014/main" id="{82BEB0D5-AE1B-6C4B-B121-32E0AAFBF612}"/>
              </a:ext>
            </a:extLst>
          </p:cNvPr>
          <p:cNvGrpSpPr/>
          <p:nvPr/>
        </p:nvGrpSpPr>
        <p:grpSpPr>
          <a:xfrm rot="7393523">
            <a:off x="452579" y="3329188"/>
            <a:ext cx="2825191" cy="2318105"/>
            <a:chOff x="3748261" y="4259537"/>
            <a:chExt cx="2825191" cy="2318105"/>
          </a:xfrm>
        </p:grpSpPr>
        <p:pic>
          <p:nvPicPr>
            <p:cNvPr id="109" name="Bildobjekt 108">
              <a:extLst>
                <a:ext uri="{FF2B5EF4-FFF2-40B4-BE49-F238E27FC236}">
                  <a16:creationId xmlns:a16="http://schemas.microsoft.com/office/drawing/2014/main" id="{E5455E5C-9405-5B40-AB59-986F9FBD8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060" y1="40473" x2="45085" y2="27604"/>
                          <a14:foregroundMark x1="23843" y1="66520" x2="34984" y2="46110"/>
                          <a14:foregroundMark x1="56397" y1="54763" x2="57906" y2="59896"/>
                          <a14:foregroundMark x1="52138" y1="40270" x2="55037" y2="50134"/>
                          <a14:foregroundMark x1="50712" y1="35417" x2="50865" y2="35938"/>
                          <a14:foregroundMark x1="48033" y1="26302" x2="48875" y2="29167"/>
                          <a14:foregroundMark x1="60925" y1="51097" x2="64227" y2="63974"/>
                          <a14:foregroundMark x1="58974" y1="43490" x2="59756" y2="46540"/>
                          <a14:foregroundMark x1="74422" y1="84225" x2="75855" y2="86719"/>
                          <a14:foregroundMark x1="50427" y1="84896" x2="55342" y2="84896"/>
                          <a14:foregroundMark x1="34188" y1="56250" x2="35897" y2="52865"/>
                          <a14:foregroundMark x1="35897" y1="52865" x2="37393" y2="49740"/>
                          <a14:foregroundMark x1="62626" y1="46372" x2="63186" y2="46011"/>
                          <a14:foregroundMark x1="59829" y1="48177" x2="61628" y2="47017"/>
                          <a14:foregroundMark x1="57265" y1="41667" x2="58120" y2="40104"/>
                          <a14:foregroundMark x1="58120" y1="40104" x2="60256" y2="38802"/>
                          <a14:foregroundMark x1="57692" y1="40104" x2="57051" y2="40885"/>
                          <a14:foregroundMark x1="60043" y1="48698" x2="60043" y2="48698"/>
                          <a14:foregroundMark x1="30342" y1="54948" x2="33333" y2="56771"/>
                          <a14:foregroundMark x1="33761" y1="56510" x2="35470" y2="54427"/>
                          <a14:foregroundMark x1="35470" y1="54427" x2="36325" y2="52344"/>
                          <a14:foregroundMark x1="36325" y1="52344" x2="36752" y2="51563"/>
                          <a14:foregroundMark x1="36111" y1="52344" x2="34188" y2="57031"/>
                          <a14:backgroundMark x1="48504" y1="35938" x2="48504" y2="41667"/>
                          <a14:backgroundMark x1="48504" y1="31250" x2="48504" y2="34635"/>
                          <a14:backgroundMark x1="49145" y1="29167" x2="49145" y2="35417"/>
                          <a14:backgroundMark x1="48718" y1="22917" x2="48718" y2="26302"/>
                          <a14:backgroundMark x1="48932" y1="45313" x2="48932" y2="51823"/>
                          <a14:backgroundMark x1="48932" y1="53646" x2="48932" y2="59115"/>
                          <a14:backgroundMark x1="48504" y1="62240" x2="48504" y2="66667"/>
                          <a14:backgroundMark x1="49145" y1="62240" x2="49145" y2="65365"/>
                          <a14:backgroundMark x1="48932" y1="69010" x2="48932" y2="74219"/>
                          <a14:backgroundMark x1="48504" y1="77865" x2="48504" y2="82031"/>
                          <a14:backgroundMark x1="48504" y1="80990" x2="48932" y2="76563"/>
                          <a14:backgroundMark x1="44658" y1="61458" x2="47863" y2="58854"/>
                          <a14:backgroundMark x1="42094" y1="63802" x2="39530" y2="65625"/>
                          <a14:backgroundMark x1="36111" y1="67969" x2="33974" y2="70573"/>
                          <a14:backgroundMark x1="59615" y1="65104" x2="66667" y2="71875"/>
                          <a14:backgroundMark x1="64530" y1="72135" x2="79060" y2="82552"/>
                          <a14:backgroundMark x1="55342" y1="64583" x2="50214" y2="58073"/>
                          <a14:backgroundMark x1="51068" y1="55990" x2="59177" y2="49813"/>
                          <a14:backgroundMark x1="62972" y1="47062" x2="63462" y2="46875"/>
                          <a14:backgroundMark x1="40812" y1="52344" x2="42735" y2="52865"/>
                          <a14:backgroundMark x1="27350" y1="75260" x2="33333" y2="72917"/>
                          <a14:backgroundMark x1="14103" y1="87240" x2="21368" y2="82813"/>
                          <a14:backgroundMark x1="20726" y1="81510" x2="17094" y2="83073"/>
                          <a14:backgroundMark x1="12393" y1="87760" x2="12179" y2="88281"/>
                          <a14:backgroundMark x1="48504" y1="16927" x2="48504" y2="19010"/>
                          <a14:backgroundMark x1="62607" y1="46354" x2="62179" y2="46875"/>
                          <a14:backgroundMark x1="62179" y1="46615" x2="61752" y2="47135"/>
                          <a14:backgroundMark x1="63675" y1="45833" x2="63248" y2="46094"/>
                          <a14:backgroundMark x1="61111" y1="48438" x2="61111" y2="48438"/>
                          <a14:backgroundMark x1="60684" y1="48177" x2="60684" y2="48177"/>
                          <a14:backgroundMark x1="36111" y1="35417" x2="40171" y2="32292"/>
                          <a14:backgroundMark x1="38248" y1="32031" x2="48504" y2="15365"/>
                          <a14:backgroundMark x1="48504" y1="15365" x2="54060" y2="24740"/>
                          <a14:backgroundMark x1="55556" y1="26823" x2="57692" y2="32292"/>
                          <a14:backgroundMark x1="58761" y1="30469" x2="58974" y2="33073"/>
                          <a14:backgroundMark x1="58974" y1="33073" x2="60256" y2="35156"/>
                          <a14:backgroundMark x1="33974" y1="40885" x2="38248" y2="34375"/>
                          <a14:backgroundMark x1="35256" y1="38281" x2="11325" y2="77344"/>
                          <a14:backgroundMark x1="11325" y1="77344" x2="22009" y2="65104"/>
                          <a14:backgroundMark x1="20940" y1="64583" x2="12607" y2="81250"/>
                          <a14:backgroundMark x1="14316" y1="79427" x2="6624" y2="89583"/>
                          <a14:backgroundMark x1="8547" y1="89063" x2="5983" y2="95052"/>
                          <a14:backgroundMark x1="10684" y1="92969" x2="31838" y2="94531"/>
                          <a14:backgroundMark x1="26068" y1="93229" x2="44017" y2="93750"/>
                          <a14:backgroundMark x1="41239" y1="93490" x2="47863" y2="94010"/>
                          <a14:backgroundMark x1="64744" y1="93490" x2="90171" y2="93750"/>
                          <a14:backgroundMark x1="91667" y1="93490" x2="79274" y2="93750"/>
                          <a14:backgroundMark x1="91239" y1="92448" x2="85897" y2="80208"/>
                          <a14:backgroundMark x1="83547" y1="75000" x2="74359" y2="56250"/>
                          <a14:backgroundMark x1="74359" y1="56250" x2="76068" y2="69010"/>
                          <a14:backgroundMark x1="72650" y1="57813" x2="66453" y2="46094"/>
                          <a14:backgroundMark x1="34188" y1="41927" x2="33120" y2="40885"/>
                          <a14:backgroundMark x1="64530" y1="92969" x2="64103" y2="93750"/>
                          <a14:backgroundMark x1="64103" y1="93490" x2="62393" y2="93750"/>
                          <a14:backgroundMark x1="62393" y1="93490" x2="60256" y2="93490"/>
                          <a14:backgroundMark x1="60256" y1="93490" x2="57692" y2="93490"/>
                          <a14:backgroundMark x1="57692" y1="93490" x2="56838" y2="93490"/>
                          <a14:backgroundMark x1="21368" y1="63802" x2="23077" y2="60938"/>
                          <a14:backgroundMark x1="23077" y1="60677" x2="25855" y2="57552"/>
                          <a14:backgroundMark x1="25855" y1="57292" x2="26709" y2="552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48261" y="4259537"/>
              <a:ext cx="2825191" cy="2318105"/>
            </a:xfrm>
            <a:prstGeom prst="rect">
              <a:avLst/>
            </a:prstGeom>
          </p:spPr>
        </p:pic>
        <p:cxnSp>
          <p:nvCxnSpPr>
            <p:cNvPr id="110" name="Rak 109">
              <a:extLst>
                <a:ext uri="{FF2B5EF4-FFF2-40B4-BE49-F238E27FC236}">
                  <a16:creationId xmlns:a16="http://schemas.microsoft.com/office/drawing/2014/main" id="{674D1146-416D-AC4E-93DD-AFB0C15F6EB1}"/>
                </a:ext>
              </a:extLst>
            </p:cNvPr>
            <p:cNvCxnSpPr>
              <a:cxnSpLocks/>
            </p:cNvCxnSpPr>
            <p:nvPr/>
          </p:nvCxnSpPr>
          <p:spPr>
            <a:xfrm>
              <a:off x="3920639" y="6412252"/>
              <a:ext cx="24241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Rak 110">
              <a:extLst>
                <a:ext uri="{FF2B5EF4-FFF2-40B4-BE49-F238E27FC236}">
                  <a16:creationId xmlns:a16="http://schemas.microsoft.com/office/drawing/2014/main" id="{BAABC7F2-8A04-1547-B834-83A57A136835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96028"/>
              <a:ext cx="0" cy="181622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2" name="Rak 111">
              <a:extLst>
                <a:ext uri="{FF2B5EF4-FFF2-40B4-BE49-F238E27FC236}">
                  <a16:creationId xmlns:a16="http://schemas.microsoft.com/office/drawing/2014/main" id="{2BE49ADD-1B3E-BB49-961B-FB33B6F67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0639" y="4596027"/>
              <a:ext cx="1212088" cy="1816226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3" name="Rak 112">
              <a:extLst>
                <a:ext uri="{FF2B5EF4-FFF2-40B4-BE49-F238E27FC236}">
                  <a16:creationId xmlns:a16="http://schemas.microsoft.com/office/drawing/2014/main" id="{E03F56B8-8E5E-6341-BCAE-640C116F72CE}"/>
                </a:ext>
              </a:extLst>
            </p:cNvPr>
            <p:cNvCxnSpPr>
              <a:cxnSpLocks/>
            </p:cNvCxnSpPr>
            <p:nvPr/>
          </p:nvCxnSpPr>
          <p:spPr>
            <a:xfrm>
              <a:off x="4665306" y="5303914"/>
              <a:ext cx="1679510" cy="1108338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4" name="Rak 113">
              <a:extLst>
                <a:ext uri="{FF2B5EF4-FFF2-40B4-BE49-F238E27FC236}">
                  <a16:creationId xmlns:a16="http://schemas.microsoft.com/office/drawing/2014/main" id="{AD8BBBFA-87D6-3C4D-A257-B7389E2F88B1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67870"/>
              <a:ext cx="1212089" cy="18443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5" name="Rak 114">
              <a:extLst>
                <a:ext uri="{FF2B5EF4-FFF2-40B4-BE49-F238E27FC236}">
                  <a16:creationId xmlns:a16="http://schemas.microsoft.com/office/drawing/2014/main" id="{E7F2F559-73BE-9C4B-A799-34BD84B9F2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1315" y="5296249"/>
              <a:ext cx="1659067" cy="1108339"/>
            </a:xfrm>
            <a:prstGeom prst="line">
              <a:avLst/>
            </a:prstGeom>
            <a:ln w="12700">
              <a:solidFill>
                <a:srgbClr val="00B050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6" name="Grupp 115">
            <a:extLst>
              <a:ext uri="{FF2B5EF4-FFF2-40B4-BE49-F238E27FC236}">
                <a16:creationId xmlns:a16="http://schemas.microsoft.com/office/drawing/2014/main" id="{62B34F67-1176-3342-BF93-EA71D134C0BB}"/>
              </a:ext>
            </a:extLst>
          </p:cNvPr>
          <p:cNvGrpSpPr/>
          <p:nvPr/>
        </p:nvGrpSpPr>
        <p:grpSpPr>
          <a:xfrm rot="14189773">
            <a:off x="2400456" y="3293498"/>
            <a:ext cx="2825191" cy="2318105"/>
            <a:chOff x="3748261" y="4259537"/>
            <a:chExt cx="2825191" cy="2318105"/>
          </a:xfrm>
        </p:grpSpPr>
        <p:pic>
          <p:nvPicPr>
            <p:cNvPr id="117" name="Bildobjekt 116">
              <a:extLst>
                <a:ext uri="{FF2B5EF4-FFF2-40B4-BE49-F238E27FC236}">
                  <a16:creationId xmlns:a16="http://schemas.microsoft.com/office/drawing/2014/main" id="{770877DC-2361-1644-AB4C-4EF6CFF4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060" y1="40473" x2="45085" y2="27604"/>
                          <a14:foregroundMark x1="23843" y1="66520" x2="34984" y2="46110"/>
                          <a14:foregroundMark x1="56397" y1="54763" x2="57906" y2="59896"/>
                          <a14:foregroundMark x1="52138" y1="40270" x2="55037" y2="50134"/>
                          <a14:foregroundMark x1="50712" y1="35417" x2="50865" y2="35938"/>
                          <a14:foregroundMark x1="48033" y1="26302" x2="48875" y2="29167"/>
                          <a14:foregroundMark x1="60925" y1="51097" x2="64227" y2="63974"/>
                          <a14:foregroundMark x1="58974" y1="43490" x2="59756" y2="46540"/>
                          <a14:foregroundMark x1="74422" y1="84225" x2="75855" y2="86719"/>
                          <a14:foregroundMark x1="50427" y1="84896" x2="55342" y2="84896"/>
                          <a14:foregroundMark x1="34188" y1="56250" x2="35897" y2="52865"/>
                          <a14:foregroundMark x1="35897" y1="52865" x2="37393" y2="49740"/>
                          <a14:foregroundMark x1="62626" y1="46372" x2="63186" y2="46011"/>
                          <a14:foregroundMark x1="59829" y1="48177" x2="61628" y2="47017"/>
                          <a14:foregroundMark x1="57265" y1="41667" x2="58120" y2="40104"/>
                          <a14:foregroundMark x1="58120" y1="40104" x2="60256" y2="38802"/>
                          <a14:foregroundMark x1="57692" y1="40104" x2="57051" y2="40885"/>
                          <a14:foregroundMark x1="60043" y1="48698" x2="60043" y2="48698"/>
                          <a14:foregroundMark x1="30342" y1="54948" x2="33333" y2="56771"/>
                          <a14:foregroundMark x1="33761" y1="56510" x2="35470" y2="54427"/>
                          <a14:foregroundMark x1="35470" y1="54427" x2="36325" y2="52344"/>
                          <a14:foregroundMark x1="36325" y1="52344" x2="36752" y2="51563"/>
                          <a14:foregroundMark x1="36111" y1="52344" x2="34188" y2="57031"/>
                          <a14:backgroundMark x1="48504" y1="35938" x2="48504" y2="41667"/>
                          <a14:backgroundMark x1="48504" y1="31250" x2="48504" y2="34635"/>
                          <a14:backgroundMark x1="49145" y1="29167" x2="49145" y2="35417"/>
                          <a14:backgroundMark x1="48718" y1="22917" x2="48718" y2="26302"/>
                          <a14:backgroundMark x1="48932" y1="45313" x2="48932" y2="51823"/>
                          <a14:backgroundMark x1="48932" y1="53646" x2="48932" y2="59115"/>
                          <a14:backgroundMark x1="48504" y1="62240" x2="48504" y2="66667"/>
                          <a14:backgroundMark x1="49145" y1="62240" x2="49145" y2="65365"/>
                          <a14:backgroundMark x1="48932" y1="69010" x2="48932" y2="74219"/>
                          <a14:backgroundMark x1="48504" y1="77865" x2="48504" y2="82031"/>
                          <a14:backgroundMark x1="48504" y1="80990" x2="48932" y2="76563"/>
                          <a14:backgroundMark x1="44658" y1="61458" x2="47863" y2="58854"/>
                          <a14:backgroundMark x1="42094" y1="63802" x2="39530" y2="65625"/>
                          <a14:backgroundMark x1="36111" y1="67969" x2="33974" y2="70573"/>
                          <a14:backgroundMark x1="59615" y1="65104" x2="66667" y2="71875"/>
                          <a14:backgroundMark x1="64530" y1="72135" x2="79060" y2="82552"/>
                          <a14:backgroundMark x1="55342" y1="64583" x2="50214" y2="58073"/>
                          <a14:backgroundMark x1="51068" y1="55990" x2="59177" y2="49813"/>
                          <a14:backgroundMark x1="62972" y1="47062" x2="63462" y2="46875"/>
                          <a14:backgroundMark x1="40812" y1="52344" x2="42735" y2="52865"/>
                          <a14:backgroundMark x1="27350" y1="75260" x2="33333" y2="72917"/>
                          <a14:backgroundMark x1="14103" y1="87240" x2="21368" y2="82813"/>
                          <a14:backgroundMark x1="20726" y1="81510" x2="17094" y2="83073"/>
                          <a14:backgroundMark x1="12393" y1="87760" x2="12179" y2="88281"/>
                          <a14:backgroundMark x1="48504" y1="16927" x2="48504" y2="19010"/>
                          <a14:backgroundMark x1="62607" y1="46354" x2="62179" y2="46875"/>
                          <a14:backgroundMark x1="62179" y1="46615" x2="61752" y2="47135"/>
                          <a14:backgroundMark x1="63675" y1="45833" x2="63248" y2="46094"/>
                          <a14:backgroundMark x1="61111" y1="48438" x2="61111" y2="48438"/>
                          <a14:backgroundMark x1="60684" y1="48177" x2="60684" y2="48177"/>
                          <a14:backgroundMark x1="36111" y1="35417" x2="40171" y2="32292"/>
                          <a14:backgroundMark x1="38248" y1="32031" x2="48504" y2="15365"/>
                          <a14:backgroundMark x1="48504" y1="15365" x2="54060" y2="24740"/>
                          <a14:backgroundMark x1="55556" y1="26823" x2="57692" y2="32292"/>
                          <a14:backgroundMark x1="58761" y1="30469" x2="58974" y2="33073"/>
                          <a14:backgroundMark x1="58974" y1="33073" x2="60256" y2="35156"/>
                          <a14:backgroundMark x1="33974" y1="40885" x2="38248" y2="34375"/>
                          <a14:backgroundMark x1="35256" y1="38281" x2="11325" y2="77344"/>
                          <a14:backgroundMark x1="11325" y1="77344" x2="22009" y2="65104"/>
                          <a14:backgroundMark x1="20940" y1="64583" x2="12607" y2="81250"/>
                          <a14:backgroundMark x1="14316" y1="79427" x2="6624" y2="89583"/>
                          <a14:backgroundMark x1="8547" y1="89063" x2="5983" y2="95052"/>
                          <a14:backgroundMark x1="10684" y1="92969" x2="31838" y2="94531"/>
                          <a14:backgroundMark x1="26068" y1="93229" x2="44017" y2="93750"/>
                          <a14:backgroundMark x1="41239" y1="93490" x2="47863" y2="94010"/>
                          <a14:backgroundMark x1="64744" y1="93490" x2="90171" y2="93750"/>
                          <a14:backgroundMark x1="91667" y1="93490" x2="79274" y2="93750"/>
                          <a14:backgroundMark x1="91239" y1="92448" x2="85897" y2="80208"/>
                          <a14:backgroundMark x1="83547" y1="75000" x2="74359" y2="56250"/>
                          <a14:backgroundMark x1="74359" y1="56250" x2="76068" y2="69010"/>
                          <a14:backgroundMark x1="72650" y1="57813" x2="66453" y2="46094"/>
                          <a14:backgroundMark x1="34188" y1="41927" x2="33120" y2="40885"/>
                          <a14:backgroundMark x1="64530" y1="92969" x2="64103" y2="93750"/>
                          <a14:backgroundMark x1="64103" y1="93490" x2="62393" y2="93750"/>
                          <a14:backgroundMark x1="62393" y1="93490" x2="60256" y2="93490"/>
                          <a14:backgroundMark x1="60256" y1="93490" x2="57692" y2="93490"/>
                          <a14:backgroundMark x1="57692" y1="93490" x2="56838" y2="93490"/>
                          <a14:backgroundMark x1="21368" y1="63802" x2="23077" y2="60938"/>
                          <a14:backgroundMark x1="23077" y1="60677" x2="25855" y2="57552"/>
                          <a14:backgroundMark x1="25855" y1="57292" x2="26709" y2="552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48261" y="4259537"/>
              <a:ext cx="2825191" cy="2318105"/>
            </a:xfrm>
            <a:prstGeom prst="rect">
              <a:avLst/>
            </a:prstGeom>
          </p:spPr>
        </p:pic>
        <p:cxnSp>
          <p:nvCxnSpPr>
            <p:cNvPr id="118" name="Rak 117">
              <a:extLst>
                <a:ext uri="{FF2B5EF4-FFF2-40B4-BE49-F238E27FC236}">
                  <a16:creationId xmlns:a16="http://schemas.microsoft.com/office/drawing/2014/main" id="{85F6A3C4-744A-E64F-BEC3-D85F7BD89C21}"/>
                </a:ext>
              </a:extLst>
            </p:cNvPr>
            <p:cNvCxnSpPr>
              <a:cxnSpLocks/>
            </p:cNvCxnSpPr>
            <p:nvPr/>
          </p:nvCxnSpPr>
          <p:spPr>
            <a:xfrm>
              <a:off x="3920639" y="6412252"/>
              <a:ext cx="2424177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9" name="Rak 118">
              <a:extLst>
                <a:ext uri="{FF2B5EF4-FFF2-40B4-BE49-F238E27FC236}">
                  <a16:creationId xmlns:a16="http://schemas.microsoft.com/office/drawing/2014/main" id="{0A1D2358-36E2-A04D-AB89-F29D9AF12D63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96028"/>
              <a:ext cx="0" cy="181622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0" name="Rak 119">
              <a:extLst>
                <a:ext uri="{FF2B5EF4-FFF2-40B4-BE49-F238E27FC236}">
                  <a16:creationId xmlns:a16="http://schemas.microsoft.com/office/drawing/2014/main" id="{4863BA2F-63E9-1F47-AAAC-385806CC14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0639" y="4596027"/>
              <a:ext cx="1212088" cy="1816226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1" name="Rak 120">
              <a:extLst>
                <a:ext uri="{FF2B5EF4-FFF2-40B4-BE49-F238E27FC236}">
                  <a16:creationId xmlns:a16="http://schemas.microsoft.com/office/drawing/2014/main" id="{B0258184-F011-EE48-9F3E-50380C761AC4}"/>
                </a:ext>
              </a:extLst>
            </p:cNvPr>
            <p:cNvCxnSpPr>
              <a:cxnSpLocks/>
            </p:cNvCxnSpPr>
            <p:nvPr/>
          </p:nvCxnSpPr>
          <p:spPr>
            <a:xfrm>
              <a:off x="4665306" y="5303914"/>
              <a:ext cx="1679510" cy="1108338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2" name="Rak 121">
              <a:extLst>
                <a:ext uri="{FF2B5EF4-FFF2-40B4-BE49-F238E27FC236}">
                  <a16:creationId xmlns:a16="http://schemas.microsoft.com/office/drawing/2014/main" id="{9684B021-7FF6-C847-9335-7774101DD392}"/>
                </a:ext>
              </a:extLst>
            </p:cNvPr>
            <p:cNvCxnSpPr>
              <a:cxnSpLocks/>
            </p:cNvCxnSpPr>
            <p:nvPr/>
          </p:nvCxnSpPr>
          <p:spPr>
            <a:xfrm>
              <a:off x="5132727" y="4567870"/>
              <a:ext cx="1212089" cy="184438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Rak 122">
              <a:extLst>
                <a:ext uri="{FF2B5EF4-FFF2-40B4-BE49-F238E27FC236}">
                  <a16:creationId xmlns:a16="http://schemas.microsoft.com/office/drawing/2014/main" id="{22B4982C-38B1-A24E-92B3-FC8F43D71E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1315" y="5296249"/>
              <a:ext cx="1659067" cy="1108339"/>
            </a:xfrm>
            <a:prstGeom prst="line">
              <a:avLst/>
            </a:prstGeom>
            <a:ln w="12700">
              <a:solidFill>
                <a:srgbClr val="00B050"/>
              </a:solidFill>
              <a:prstDash val="lg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7" name="Rektangel 46">
            <a:extLst>
              <a:ext uri="{FF2B5EF4-FFF2-40B4-BE49-F238E27FC236}">
                <a16:creationId xmlns:a16="http://schemas.microsoft.com/office/drawing/2014/main" id="{17759A50-7FF0-F14D-8147-DA9C3DE5FD01}"/>
              </a:ext>
            </a:extLst>
          </p:cNvPr>
          <p:cNvSpPr/>
          <p:nvPr/>
        </p:nvSpPr>
        <p:spPr>
          <a:xfrm>
            <a:off x="2614293" y="5733325"/>
            <a:ext cx="395638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Oavsett vilken bas och höjd du använder så blir triangelns area densamma.</a:t>
            </a:r>
          </a:p>
        </p:txBody>
      </p:sp>
      <p:pic>
        <p:nvPicPr>
          <p:cNvPr id="30" name="Bildobjekt 29">
            <a:extLst>
              <a:ext uri="{FF2B5EF4-FFF2-40B4-BE49-F238E27FC236}">
                <a16:creationId xmlns:a16="http://schemas.microsoft.com/office/drawing/2014/main" id="{8FAE55F2-5D2E-1447-8EEC-77156C61E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415" y="238194"/>
            <a:ext cx="1161498" cy="384895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B6B4A065-7C9E-1D46-8B0D-26402468E3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0249" y="106929"/>
            <a:ext cx="2770427" cy="23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ktangel 28">
            <a:extLst>
              <a:ext uri="{FF2B5EF4-FFF2-40B4-BE49-F238E27FC236}">
                <a16:creationId xmlns:a16="http://schemas.microsoft.com/office/drawing/2014/main" id="{FB7D9D51-96AB-264E-8614-5813199E770C}"/>
              </a:ext>
            </a:extLst>
          </p:cNvPr>
          <p:cNvSpPr/>
          <p:nvPr/>
        </p:nvSpPr>
        <p:spPr>
          <a:xfrm>
            <a:off x="2796350" y="274310"/>
            <a:ext cx="2665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</a:rPr>
              <a:t>Area av m</a:t>
            </a:r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ånghörningar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DEF47F74-3CC3-9946-B775-C33E35871696}"/>
              </a:ext>
            </a:extLst>
          </p:cNvPr>
          <p:cNvSpPr txBox="1"/>
          <p:nvPr/>
        </p:nvSpPr>
        <p:spPr>
          <a:xfrm>
            <a:off x="2049228" y="829348"/>
            <a:ext cx="400085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figur med tre eller flera sidor kallas för månghörning eller polygon.</a:t>
            </a:r>
          </a:p>
          <a:p>
            <a:endParaRPr lang="sv-SE" sz="900" dirty="0"/>
          </a:p>
          <a:p>
            <a:r>
              <a:rPr lang="sv-SE" dirty="0"/>
              <a:t>Höjden (</a:t>
            </a:r>
            <a:r>
              <a:rPr lang="sv-SE" i="1" dirty="0">
                <a:solidFill>
                  <a:srgbClr val="C00000"/>
                </a:solidFill>
              </a:rPr>
              <a:t>h</a:t>
            </a:r>
            <a:r>
              <a:rPr lang="sv-SE" dirty="0"/>
              <a:t>) i en parallellogram är det </a:t>
            </a:r>
            <a:r>
              <a:rPr lang="sv-SE" i="1" dirty="0"/>
              <a:t>vinkelräta avståndet </a:t>
            </a:r>
            <a:r>
              <a:rPr lang="sv-SE" dirty="0"/>
              <a:t>från en sida,</a:t>
            </a:r>
          </a:p>
          <a:p>
            <a:r>
              <a:rPr lang="sv-SE" dirty="0"/>
              <a:t>basen (</a:t>
            </a:r>
            <a:r>
              <a:rPr lang="sv-SE" i="1" dirty="0">
                <a:solidFill>
                  <a:srgbClr val="C00000"/>
                </a:solidFill>
              </a:rPr>
              <a:t>b</a:t>
            </a:r>
            <a:r>
              <a:rPr lang="sv-SE" dirty="0"/>
              <a:t>), till motstående sida.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35BEC7C-555D-2543-AD02-8EE408D2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205" y="835656"/>
            <a:ext cx="1414511" cy="1710572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CB03ECDF-D2FF-EA4F-9ABF-A5EFF78A3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31" y="2840266"/>
            <a:ext cx="8303741" cy="2084578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3BEDBAFA-6234-834E-B55A-294061F88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38" y="2942815"/>
            <a:ext cx="952500" cy="390044"/>
          </a:xfrm>
          <a:prstGeom prst="rect">
            <a:avLst/>
          </a:prstGeom>
        </p:spPr>
      </p:pic>
      <p:sp>
        <p:nvSpPr>
          <p:cNvPr id="31" name="textruta 30">
            <a:extLst>
              <a:ext uri="{FF2B5EF4-FFF2-40B4-BE49-F238E27FC236}">
                <a16:creationId xmlns:a16="http://schemas.microsoft.com/office/drawing/2014/main" id="{8CC416A5-EAA9-DF4A-AB61-5E64EBB68347}"/>
              </a:ext>
            </a:extLst>
          </p:cNvPr>
          <p:cNvSpPr txBox="1"/>
          <p:nvPr/>
        </p:nvSpPr>
        <p:spPr>
          <a:xfrm>
            <a:off x="794759" y="2974188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Rektangel</a:t>
            </a:r>
          </a:p>
        </p:txBody>
      </p:sp>
      <p:pic>
        <p:nvPicPr>
          <p:cNvPr id="32" name="Bildobjekt 31">
            <a:extLst>
              <a:ext uri="{FF2B5EF4-FFF2-40B4-BE49-F238E27FC236}">
                <a16:creationId xmlns:a16="http://schemas.microsoft.com/office/drawing/2014/main" id="{E98A4534-8842-1D47-BC7A-A936335E1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52" y="4533042"/>
            <a:ext cx="1185820" cy="390044"/>
          </a:xfrm>
          <a:prstGeom prst="rect">
            <a:avLst/>
          </a:prstGeom>
        </p:spPr>
      </p:pic>
      <p:pic>
        <p:nvPicPr>
          <p:cNvPr id="33" name="Bildobjekt 32">
            <a:extLst>
              <a:ext uri="{FF2B5EF4-FFF2-40B4-BE49-F238E27FC236}">
                <a16:creationId xmlns:a16="http://schemas.microsoft.com/office/drawing/2014/main" id="{6D757CF8-9A0C-3147-947E-602666954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236" y="2910795"/>
            <a:ext cx="830048" cy="390044"/>
          </a:xfrm>
          <a:prstGeom prst="rect">
            <a:avLst/>
          </a:prstGeom>
        </p:spPr>
      </p:pic>
      <p:pic>
        <p:nvPicPr>
          <p:cNvPr id="34" name="Bildobjekt 33">
            <a:extLst>
              <a:ext uri="{FF2B5EF4-FFF2-40B4-BE49-F238E27FC236}">
                <a16:creationId xmlns:a16="http://schemas.microsoft.com/office/drawing/2014/main" id="{90E2D292-B799-4145-BC61-BE0920BA0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582" y="2910795"/>
            <a:ext cx="1294672" cy="390044"/>
          </a:xfrm>
          <a:prstGeom prst="rect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618BA0F4-2773-3E4B-A68A-3B96BD902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089" y="2910795"/>
            <a:ext cx="952500" cy="390044"/>
          </a:xfrm>
          <a:prstGeom prst="rect">
            <a:avLst/>
          </a:prstGeom>
        </p:spPr>
      </p:pic>
      <p:pic>
        <p:nvPicPr>
          <p:cNvPr id="36" name="Bildobjekt 35">
            <a:extLst>
              <a:ext uri="{FF2B5EF4-FFF2-40B4-BE49-F238E27FC236}">
                <a16:creationId xmlns:a16="http://schemas.microsoft.com/office/drawing/2014/main" id="{A24F56F1-4B62-DF44-9AEF-A9C855BE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50" y="4503083"/>
            <a:ext cx="1185820" cy="390044"/>
          </a:xfrm>
          <a:prstGeom prst="rect">
            <a:avLst/>
          </a:prstGeom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3CDC7752-7A56-0948-8FB2-EC39CE973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652" y="4492178"/>
            <a:ext cx="1185820" cy="390044"/>
          </a:xfrm>
          <a:prstGeom prst="rect">
            <a:avLst/>
          </a:prstGeom>
        </p:spPr>
      </p:pic>
      <p:pic>
        <p:nvPicPr>
          <p:cNvPr id="38" name="Bildobjekt 37">
            <a:extLst>
              <a:ext uri="{FF2B5EF4-FFF2-40B4-BE49-F238E27FC236}">
                <a16:creationId xmlns:a16="http://schemas.microsoft.com/office/drawing/2014/main" id="{8A4616D6-65CC-EC4E-87CF-182A1EA85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742" y="4449556"/>
            <a:ext cx="1185820" cy="390044"/>
          </a:xfrm>
          <a:prstGeom prst="rect">
            <a:avLst/>
          </a:prstGeom>
        </p:spPr>
      </p:pic>
      <p:sp>
        <p:nvSpPr>
          <p:cNvPr id="39" name="textruta 38">
            <a:extLst>
              <a:ext uri="{FF2B5EF4-FFF2-40B4-BE49-F238E27FC236}">
                <a16:creationId xmlns:a16="http://schemas.microsoft.com/office/drawing/2014/main" id="{0F1F8E2E-9E9C-B84B-B23D-E5440CF77974}"/>
              </a:ext>
            </a:extLst>
          </p:cNvPr>
          <p:cNvSpPr txBox="1"/>
          <p:nvPr/>
        </p:nvSpPr>
        <p:spPr>
          <a:xfrm>
            <a:off x="2917492" y="2960599"/>
            <a:ext cx="100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Kvadrat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3F097BAE-E8AF-1348-A1FA-9352FA5F5960}"/>
              </a:ext>
            </a:extLst>
          </p:cNvPr>
          <p:cNvSpPr txBox="1"/>
          <p:nvPr/>
        </p:nvSpPr>
        <p:spPr>
          <a:xfrm>
            <a:off x="5110415" y="2963527"/>
            <a:ext cx="151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Parallellogram</a:t>
            </a: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0DD4A6E1-A2DC-184C-B4AA-FD0B9CDAF66D}"/>
              </a:ext>
            </a:extLst>
          </p:cNvPr>
          <p:cNvSpPr txBox="1"/>
          <p:nvPr/>
        </p:nvSpPr>
        <p:spPr>
          <a:xfrm>
            <a:off x="7603773" y="2963527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Romb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672E9460-52B9-FC45-9966-C0DF82751029}"/>
              </a:ext>
            </a:extLst>
          </p:cNvPr>
          <p:cNvSpPr txBox="1"/>
          <p:nvPr/>
        </p:nvSpPr>
        <p:spPr>
          <a:xfrm>
            <a:off x="702232" y="4529449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</a:t>
            </a:r>
            <a:r>
              <a:rPr lang="sv-SE" dirty="0">
                <a:solidFill>
                  <a:srgbClr val="C00000"/>
                </a:solidFill>
              </a:rPr>
              <a:t> = </a:t>
            </a:r>
            <a:r>
              <a:rPr lang="sv-SE" i="1" dirty="0">
                <a:solidFill>
                  <a:srgbClr val="C00000"/>
                </a:solidFill>
              </a:rPr>
              <a:t>b · h</a:t>
            </a: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BAD522AB-EC2E-4B43-A7C3-2E64C54EEB56}"/>
              </a:ext>
            </a:extLst>
          </p:cNvPr>
          <p:cNvSpPr txBox="1"/>
          <p:nvPr/>
        </p:nvSpPr>
        <p:spPr>
          <a:xfrm>
            <a:off x="5196591" y="4470268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</a:t>
            </a:r>
            <a:r>
              <a:rPr lang="sv-SE" dirty="0">
                <a:solidFill>
                  <a:srgbClr val="C00000"/>
                </a:solidFill>
              </a:rPr>
              <a:t> = </a:t>
            </a:r>
            <a:r>
              <a:rPr lang="sv-SE" i="1" dirty="0">
                <a:solidFill>
                  <a:srgbClr val="C00000"/>
                </a:solidFill>
              </a:rPr>
              <a:t>b · h</a:t>
            </a:r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2A1DE2CC-A29F-3242-9DA2-588FB06079D2}"/>
              </a:ext>
            </a:extLst>
          </p:cNvPr>
          <p:cNvSpPr txBox="1"/>
          <p:nvPr/>
        </p:nvSpPr>
        <p:spPr>
          <a:xfrm>
            <a:off x="7262902" y="4499412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</a:t>
            </a:r>
            <a:r>
              <a:rPr lang="sv-SE" dirty="0">
                <a:solidFill>
                  <a:srgbClr val="C00000"/>
                </a:solidFill>
              </a:rPr>
              <a:t> = </a:t>
            </a:r>
            <a:r>
              <a:rPr lang="sv-SE" i="1" dirty="0">
                <a:solidFill>
                  <a:srgbClr val="C00000"/>
                </a:solidFill>
              </a:rPr>
              <a:t>b · h</a:t>
            </a:r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32C6F6AA-F0ED-344A-B448-8F09F69C8BFF}"/>
              </a:ext>
            </a:extLst>
          </p:cNvPr>
          <p:cNvSpPr txBox="1"/>
          <p:nvPr/>
        </p:nvSpPr>
        <p:spPr>
          <a:xfrm>
            <a:off x="2930156" y="4513439"/>
            <a:ext cx="11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A</a:t>
            </a:r>
            <a:r>
              <a:rPr lang="sv-SE" dirty="0">
                <a:solidFill>
                  <a:srgbClr val="C00000"/>
                </a:solidFill>
              </a:rPr>
              <a:t> = </a:t>
            </a:r>
            <a:r>
              <a:rPr lang="sv-SE" i="1" dirty="0">
                <a:solidFill>
                  <a:srgbClr val="C00000"/>
                </a:solidFill>
              </a:rPr>
              <a:t>s · s</a:t>
            </a:r>
          </a:p>
        </p:txBody>
      </p:sp>
      <p:pic>
        <p:nvPicPr>
          <p:cNvPr id="49" name="Bildobjekt 48">
            <a:extLst>
              <a:ext uri="{FF2B5EF4-FFF2-40B4-BE49-F238E27FC236}">
                <a16:creationId xmlns:a16="http://schemas.microsoft.com/office/drawing/2014/main" id="{0B85EF1A-1B51-3043-8255-2BF899919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30" y="3343519"/>
            <a:ext cx="2086261" cy="1185929"/>
          </a:xfrm>
          <a:prstGeom prst="rect">
            <a:avLst/>
          </a:prstGeom>
        </p:spPr>
      </p:pic>
      <p:pic>
        <p:nvPicPr>
          <p:cNvPr id="50" name="Bildobjekt 49">
            <a:extLst>
              <a:ext uri="{FF2B5EF4-FFF2-40B4-BE49-F238E27FC236}">
                <a16:creationId xmlns:a16="http://schemas.microsoft.com/office/drawing/2014/main" id="{2A7F45CA-9908-C04D-AF03-EE8D1355D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223" y="3287301"/>
            <a:ext cx="1319366" cy="1185928"/>
          </a:xfrm>
          <a:prstGeom prst="rect">
            <a:avLst/>
          </a:prstGeom>
        </p:spPr>
      </p:pic>
      <p:pic>
        <p:nvPicPr>
          <p:cNvPr id="51" name="Bildobjekt 50">
            <a:extLst>
              <a:ext uri="{FF2B5EF4-FFF2-40B4-BE49-F238E27FC236}">
                <a16:creationId xmlns:a16="http://schemas.microsoft.com/office/drawing/2014/main" id="{0339F29B-31AE-864E-9CFA-B6FA6EB9C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209" y="3311194"/>
            <a:ext cx="1119499" cy="1180983"/>
          </a:xfrm>
          <a:prstGeom prst="rect">
            <a:avLst/>
          </a:prstGeom>
        </p:spPr>
      </p:pic>
      <p:pic>
        <p:nvPicPr>
          <p:cNvPr id="52" name="Bildobjekt 51">
            <a:extLst>
              <a:ext uri="{FF2B5EF4-FFF2-40B4-BE49-F238E27FC236}">
                <a16:creationId xmlns:a16="http://schemas.microsoft.com/office/drawing/2014/main" id="{16C7D22F-CCCA-6040-BF81-7F5CA929B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92" y="3273384"/>
            <a:ext cx="2399438" cy="1185929"/>
          </a:xfrm>
          <a:prstGeom prst="rect">
            <a:avLst/>
          </a:prstGeom>
        </p:spPr>
      </p:pic>
      <p:pic>
        <p:nvPicPr>
          <p:cNvPr id="56" name="Bildobjekt 55">
            <a:extLst>
              <a:ext uri="{FF2B5EF4-FFF2-40B4-BE49-F238E27FC236}">
                <a16:creationId xmlns:a16="http://schemas.microsoft.com/office/drawing/2014/main" id="{79BA6EF5-E2FA-A448-BC52-8901F6280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911" y="164228"/>
            <a:ext cx="1161498" cy="384895"/>
          </a:xfrm>
          <a:prstGeom prst="rect">
            <a:avLst/>
          </a:prstGeom>
        </p:spPr>
      </p:pic>
      <p:sp>
        <p:nvSpPr>
          <p:cNvPr id="59" name="textruta 58">
            <a:extLst>
              <a:ext uri="{FF2B5EF4-FFF2-40B4-BE49-F238E27FC236}">
                <a16:creationId xmlns:a16="http://schemas.microsoft.com/office/drawing/2014/main" id="{B701B7CB-3F46-E249-BCF6-95F8DAFF9378}"/>
              </a:ext>
            </a:extLst>
          </p:cNvPr>
          <p:cNvSpPr txBox="1"/>
          <p:nvPr/>
        </p:nvSpPr>
        <p:spPr>
          <a:xfrm>
            <a:off x="3597532" y="5214718"/>
            <a:ext cx="100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Triangel</a:t>
            </a:r>
          </a:p>
        </p:txBody>
      </p:sp>
      <p:grpSp>
        <p:nvGrpSpPr>
          <p:cNvPr id="60" name="Grupp 59">
            <a:extLst>
              <a:ext uri="{FF2B5EF4-FFF2-40B4-BE49-F238E27FC236}">
                <a16:creationId xmlns:a16="http://schemas.microsoft.com/office/drawing/2014/main" id="{3908A94C-55C3-BE4D-874A-7EB603F88E01}"/>
              </a:ext>
            </a:extLst>
          </p:cNvPr>
          <p:cNvGrpSpPr/>
          <p:nvPr/>
        </p:nvGrpSpPr>
        <p:grpSpPr>
          <a:xfrm>
            <a:off x="3479771" y="5688997"/>
            <a:ext cx="1222861" cy="705540"/>
            <a:chOff x="627611" y="4109934"/>
            <a:chExt cx="1222861" cy="705540"/>
          </a:xfrm>
        </p:grpSpPr>
        <p:grpSp>
          <p:nvGrpSpPr>
            <p:cNvPr id="61" name="Grupp 60">
              <a:extLst>
                <a:ext uri="{FF2B5EF4-FFF2-40B4-BE49-F238E27FC236}">
                  <a16:creationId xmlns:a16="http://schemas.microsoft.com/office/drawing/2014/main" id="{82842116-0333-9944-95C8-6C1022548687}"/>
                </a:ext>
              </a:extLst>
            </p:cNvPr>
            <p:cNvGrpSpPr/>
            <p:nvPr/>
          </p:nvGrpSpPr>
          <p:grpSpPr>
            <a:xfrm>
              <a:off x="1036442" y="4109934"/>
              <a:ext cx="814030" cy="705540"/>
              <a:chOff x="4148457" y="3093873"/>
              <a:chExt cx="814030" cy="705540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3290442F-169E-9B45-8C81-BF51788A1017}"/>
                  </a:ext>
                </a:extLst>
              </p:cNvPr>
              <p:cNvSpPr/>
              <p:nvPr/>
            </p:nvSpPr>
            <p:spPr>
              <a:xfrm>
                <a:off x="4148457" y="3093873"/>
                <a:ext cx="81403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i="1" dirty="0">
                    <a:solidFill>
                      <a:srgbClr val="C00000"/>
                    </a:solidFill>
                  </a:rPr>
                  <a:t>b · h</a:t>
                </a:r>
                <a:endParaRPr lang="sv-SE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id="{21FF981A-2160-F94C-AF0C-3D975DE3D2C9}"/>
                  </a:ext>
                </a:extLst>
              </p:cNvPr>
              <p:cNvSpPr/>
              <p:nvPr/>
            </p:nvSpPr>
            <p:spPr>
              <a:xfrm>
                <a:off x="4262579" y="3399303"/>
                <a:ext cx="37042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  <p:cxnSp>
            <p:nvCxnSpPr>
              <p:cNvPr id="65" name="Rak 64">
                <a:extLst>
                  <a:ext uri="{FF2B5EF4-FFF2-40B4-BE49-F238E27FC236}">
                    <a16:creationId xmlns:a16="http://schemas.microsoft.com/office/drawing/2014/main" id="{46A1A182-86C7-5D4B-8FF8-AF8F4B6920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914" y="3442424"/>
                <a:ext cx="427590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62" name="textruta 61">
              <a:extLst>
                <a:ext uri="{FF2B5EF4-FFF2-40B4-BE49-F238E27FC236}">
                  <a16:creationId xmlns:a16="http://schemas.microsoft.com/office/drawing/2014/main" id="{D8521CC5-55F8-4545-AFB5-CD73F511AEFC}"/>
                </a:ext>
              </a:extLst>
            </p:cNvPr>
            <p:cNvSpPr txBox="1"/>
            <p:nvPr/>
          </p:nvSpPr>
          <p:spPr>
            <a:xfrm>
              <a:off x="627611" y="4240739"/>
              <a:ext cx="542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i="1" dirty="0">
                  <a:solidFill>
                    <a:srgbClr val="C00000"/>
                  </a:solidFill>
                </a:rPr>
                <a:t>A</a:t>
              </a:r>
              <a:r>
                <a:rPr lang="sv-SE" dirty="0">
                  <a:solidFill>
                    <a:srgbClr val="C00000"/>
                  </a:solidFill>
                </a:rPr>
                <a:t> =</a:t>
              </a:r>
              <a:endParaRPr lang="sv-SE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Grupp 5">
            <a:extLst>
              <a:ext uri="{FF2B5EF4-FFF2-40B4-BE49-F238E27FC236}">
                <a16:creationId xmlns:a16="http://schemas.microsoft.com/office/drawing/2014/main" id="{18B0FE2B-91E7-C54E-8D74-2F8A5802D5E9}"/>
              </a:ext>
            </a:extLst>
          </p:cNvPr>
          <p:cNvGrpSpPr/>
          <p:nvPr/>
        </p:nvGrpSpPr>
        <p:grpSpPr>
          <a:xfrm>
            <a:off x="874853" y="5196521"/>
            <a:ext cx="7765857" cy="1664323"/>
            <a:chOff x="874853" y="5196521"/>
            <a:chExt cx="7765857" cy="1664323"/>
          </a:xfrm>
        </p:grpSpPr>
        <p:grpSp>
          <p:nvGrpSpPr>
            <p:cNvPr id="5" name="Grupp 4">
              <a:extLst>
                <a:ext uri="{FF2B5EF4-FFF2-40B4-BE49-F238E27FC236}">
                  <a16:creationId xmlns:a16="http://schemas.microsoft.com/office/drawing/2014/main" id="{ECB31B66-1418-A74F-B33C-B2DF446301A7}"/>
                </a:ext>
              </a:extLst>
            </p:cNvPr>
            <p:cNvGrpSpPr/>
            <p:nvPr/>
          </p:nvGrpSpPr>
          <p:grpSpPr>
            <a:xfrm>
              <a:off x="874853" y="5196521"/>
              <a:ext cx="7394293" cy="1664323"/>
              <a:chOff x="1176755" y="5139135"/>
              <a:chExt cx="7394293" cy="1664323"/>
            </a:xfrm>
          </p:grpSpPr>
          <p:pic>
            <p:nvPicPr>
              <p:cNvPr id="2" name="Bildobjekt 1">
                <a:extLst>
                  <a:ext uri="{FF2B5EF4-FFF2-40B4-BE49-F238E27FC236}">
                    <a16:creationId xmlns:a16="http://schemas.microsoft.com/office/drawing/2014/main" id="{4E917CAF-B889-6941-BC36-CEA2FC1BB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76755" y="5406458"/>
                <a:ext cx="2641600" cy="1397000"/>
              </a:xfrm>
              <a:prstGeom prst="rect">
                <a:avLst/>
              </a:prstGeom>
            </p:spPr>
          </p:pic>
          <p:pic>
            <p:nvPicPr>
              <p:cNvPr id="3" name="Bildobjekt 2">
                <a:extLst>
                  <a:ext uri="{FF2B5EF4-FFF2-40B4-BE49-F238E27FC236}">
                    <a16:creationId xmlns:a16="http://schemas.microsoft.com/office/drawing/2014/main" id="{A8253FA3-8A9B-244E-B661-54493A3AA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1" t="-1643" r="-1790" b="-1"/>
              <a:stretch/>
            </p:blipFill>
            <p:spPr>
              <a:xfrm>
                <a:off x="5649463" y="5460816"/>
                <a:ext cx="2921585" cy="1161784"/>
              </a:xfrm>
              <a:prstGeom prst="rect">
                <a:avLst/>
              </a:prstGeom>
            </p:spPr>
          </p:pic>
          <p:pic>
            <p:nvPicPr>
              <p:cNvPr id="4" name="Bildobjekt 3">
                <a:extLst>
                  <a:ext uri="{FF2B5EF4-FFF2-40B4-BE49-F238E27FC236}">
                    <a16:creationId xmlns:a16="http://schemas.microsoft.com/office/drawing/2014/main" id="{981D397E-0301-3A4F-A3A9-4EA1E5663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81863" y="5139135"/>
                <a:ext cx="1054100" cy="615119"/>
              </a:xfrm>
              <a:prstGeom prst="rect">
                <a:avLst/>
              </a:prstGeom>
            </p:spPr>
          </p:pic>
          <p:pic>
            <p:nvPicPr>
              <p:cNvPr id="57" name="Bildobjekt 56">
                <a:extLst>
                  <a:ext uri="{FF2B5EF4-FFF2-40B4-BE49-F238E27FC236}">
                    <a16:creationId xmlns:a16="http://schemas.microsoft.com/office/drawing/2014/main" id="{EEFEAB86-199E-5A48-8B70-564DBC7C6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61462" y="5426422"/>
                <a:ext cx="1054100" cy="615119"/>
              </a:xfrm>
              <a:prstGeom prst="rect">
                <a:avLst/>
              </a:prstGeom>
            </p:spPr>
          </p:pic>
          <p:pic>
            <p:nvPicPr>
              <p:cNvPr id="58" name="Bildobjekt 57">
                <a:extLst>
                  <a:ext uri="{FF2B5EF4-FFF2-40B4-BE49-F238E27FC236}">
                    <a16:creationId xmlns:a16="http://schemas.microsoft.com/office/drawing/2014/main" id="{DA7318FF-7834-8E43-BAD7-3B967AF05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61095" y="5224926"/>
                <a:ext cx="1054100" cy="615119"/>
              </a:xfrm>
              <a:prstGeom prst="rect">
                <a:avLst/>
              </a:prstGeom>
            </p:spPr>
          </p:pic>
        </p:grpSp>
        <p:pic>
          <p:nvPicPr>
            <p:cNvPr id="67" name="Bildobjekt 66">
              <a:extLst>
                <a:ext uri="{FF2B5EF4-FFF2-40B4-BE49-F238E27FC236}">
                  <a16:creationId xmlns:a16="http://schemas.microsoft.com/office/drawing/2014/main" id="{8A49A2E2-82E6-994C-974C-D79BA4B91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6610" y="5491548"/>
              <a:ext cx="1054100" cy="615119"/>
            </a:xfrm>
            <a:prstGeom prst="rect">
              <a:avLst/>
            </a:prstGeom>
          </p:spPr>
        </p:pic>
      </p:grpSp>
      <p:sp>
        <p:nvSpPr>
          <p:cNvPr id="66" name="Rektangel 65">
            <a:extLst>
              <a:ext uri="{FF2B5EF4-FFF2-40B4-BE49-F238E27FC236}">
                <a16:creationId xmlns:a16="http://schemas.microsoft.com/office/drawing/2014/main" id="{168C8856-D856-DA4F-8046-A15F36106CF0}"/>
              </a:ext>
            </a:extLst>
          </p:cNvPr>
          <p:cNvSpPr/>
          <p:nvPr/>
        </p:nvSpPr>
        <p:spPr>
          <a:xfrm>
            <a:off x="7309456" y="5211006"/>
            <a:ext cx="1610751" cy="9606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I den här triangeln går höjden mot den nedersta sidan utanför triangeln. </a:t>
            </a:r>
          </a:p>
        </p:txBody>
      </p:sp>
    </p:spTree>
    <p:extLst>
      <p:ext uri="{BB962C8B-B14F-4D97-AF65-F5344CB8AC3E}">
        <p14:creationId xmlns:p14="http://schemas.microsoft.com/office/powerpoint/2010/main" val="300268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59" grpId="0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08CDD72-B23A-744E-8731-F17A7CC75531}"/>
              </a:ext>
            </a:extLst>
          </p:cNvPr>
          <p:cNvSpPr/>
          <p:nvPr/>
        </p:nvSpPr>
        <p:spPr>
          <a:xfrm>
            <a:off x="3936875" y="541033"/>
            <a:ext cx="1161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800000"/>
                </a:solidFill>
              </a:rPr>
              <a:t>Volym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6B1B5A8A-1BF2-1D46-BBD3-331CF06B8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1" y="164228"/>
            <a:ext cx="1161498" cy="384895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B1BB133-D891-1F41-B8B8-A68CA2A0B42B}"/>
              </a:ext>
            </a:extLst>
          </p:cNvPr>
          <p:cNvSpPr txBox="1"/>
          <p:nvPr/>
        </p:nvSpPr>
        <p:spPr>
          <a:xfrm>
            <a:off x="2619157" y="1217113"/>
            <a:ext cx="362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Geometriska kroppar har en </a:t>
            </a:r>
            <a:r>
              <a:rPr lang="sv-SE" i="1" dirty="0">
                <a:solidFill>
                  <a:srgbClr val="C00000"/>
                </a:solidFill>
              </a:rPr>
              <a:t>volym</a:t>
            </a:r>
            <a:r>
              <a:rPr lang="sv-SE" dirty="0"/>
              <a:t>.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502A346-1F22-8346-8D0C-AC70B12D2742}"/>
              </a:ext>
            </a:extLst>
          </p:cNvPr>
          <p:cNvSpPr txBox="1"/>
          <p:nvPr/>
        </p:nvSpPr>
        <p:spPr>
          <a:xfrm>
            <a:off x="2564781" y="1586445"/>
            <a:ext cx="401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Med volym menas hur stor kroppen är.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7B27026-34B1-4B4C-826E-6FB8007FD916}"/>
              </a:ext>
            </a:extLst>
          </p:cNvPr>
          <p:cNvSpPr txBox="1"/>
          <p:nvPr/>
        </p:nvSpPr>
        <p:spPr>
          <a:xfrm>
            <a:off x="253316" y="2084129"/>
            <a:ext cx="283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När man beräknar en kropps volym utgår man från en kub där kanterna är 1 cm. 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118B51C-C17A-0642-9C1D-9092B601A3C2}"/>
              </a:ext>
            </a:extLst>
          </p:cNvPr>
          <p:cNvSpPr txBox="1"/>
          <p:nvPr/>
        </p:nvSpPr>
        <p:spPr>
          <a:xfrm>
            <a:off x="6050194" y="2296831"/>
            <a:ext cx="28404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En sådan kub har volymen</a:t>
            </a:r>
          </a:p>
          <a:p>
            <a:r>
              <a:rPr lang="sv-SE" dirty="0"/>
              <a:t> </a:t>
            </a:r>
            <a:r>
              <a:rPr lang="sv-SE" sz="2000" b="1" dirty="0">
                <a:solidFill>
                  <a:srgbClr val="C00000"/>
                </a:solidFill>
              </a:rPr>
              <a:t>1 cm</a:t>
            </a:r>
            <a:r>
              <a:rPr lang="sv-SE" sz="2000" b="1" baseline="30000" dirty="0">
                <a:solidFill>
                  <a:srgbClr val="C00000"/>
                </a:solidFill>
              </a:rPr>
              <a:t>3</a:t>
            </a:r>
            <a:r>
              <a:rPr lang="sv-SE" sz="2000" b="1" dirty="0">
                <a:solidFill>
                  <a:srgbClr val="C00000"/>
                </a:solidFill>
              </a:rPr>
              <a:t> </a:t>
            </a:r>
            <a:r>
              <a:rPr lang="sv-SE" dirty="0"/>
              <a:t>(</a:t>
            </a:r>
            <a:r>
              <a:rPr lang="sv-SE" i="1" dirty="0">
                <a:solidFill>
                  <a:srgbClr val="980002"/>
                </a:solidFill>
              </a:rPr>
              <a:t>kubikcentimeter</a:t>
            </a:r>
            <a:r>
              <a:rPr lang="sv-SE" dirty="0"/>
              <a:t>). 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EE268553-4C30-374D-86DA-DAB15AF47DE1}"/>
              </a:ext>
            </a:extLst>
          </p:cNvPr>
          <p:cNvSpPr txBox="1"/>
          <p:nvPr/>
        </p:nvSpPr>
        <p:spPr>
          <a:xfrm>
            <a:off x="535031" y="3883227"/>
            <a:ext cx="34018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Den här asken kan fyllas med </a:t>
            </a:r>
            <a:r>
              <a:rPr lang="sv-SE" sz="2000" b="1" dirty="0">
                <a:solidFill>
                  <a:srgbClr val="C00000"/>
                </a:solidFill>
              </a:rPr>
              <a:t>24 </a:t>
            </a:r>
            <a:r>
              <a:rPr lang="sv-SE" dirty="0"/>
              <a:t>kuber som alla har volymen </a:t>
            </a:r>
            <a:r>
              <a:rPr lang="sv-SE" dirty="0">
                <a:solidFill>
                  <a:srgbClr val="C00000"/>
                </a:solidFill>
              </a:rPr>
              <a:t>1 cm</a:t>
            </a:r>
            <a:r>
              <a:rPr lang="sv-SE" baseline="30000" dirty="0">
                <a:solidFill>
                  <a:srgbClr val="C00000"/>
                </a:solidFill>
              </a:rPr>
              <a:t>3</a:t>
            </a:r>
            <a:r>
              <a:rPr lang="sv-SE" dirty="0"/>
              <a:t>. 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25900B5F-F493-A449-8728-DC6B3F7FAC42}"/>
              </a:ext>
            </a:extLst>
          </p:cNvPr>
          <p:cNvSpPr txBox="1"/>
          <p:nvPr/>
        </p:nvSpPr>
        <p:spPr>
          <a:xfrm>
            <a:off x="253316" y="5218719"/>
            <a:ext cx="4951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Askens volym är 24 cm</a:t>
            </a:r>
            <a:r>
              <a:rPr lang="sv-SE" baseline="30000" dirty="0"/>
              <a:t>3</a:t>
            </a:r>
            <a:r>
              <a:rPr lang="sv-SE" dirty="0"/>
              <a:t>. Vi kan räkna ut volymen genom att multiplicera längden av askens kanter. 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7CBF12D5-C4C0-6144-89B6-5A9295F0F68F}"/>
              </a:ext>
            </a:extLst>
          </p:cNvPr>
          <p:cNvGrpSpPr/>
          <p:nvPr/>
        </p:nvGrpSpPr>
        <p:grpSpPr>
          <a:xfrm>
            <a:off x="3514014" y="1955777"/>
            <a:ext cx="1835428" cy="1172050"/>
            <a:chOff x="3514014" y="1955777"/>
            <a:chExt cx="1835428" cy="1172050"/>
          </a:xfrm>
        </p:grpSpPr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D50BDA61-96B1-2440-967B-21DBFEBC9F8B}"/>
                </a:ext>
              </a:extLst>
            </p:cNvPr>
            <p:cNvSpPr txBox="1"/>
            <p:nvPr/>
          </p:nvSpPr>
          <p:spPr>
            <a:xfrm>
              <a:off x="4805378" y="2684689"/>
              <a:ext cx="5344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1400" dirty="0"/>
                <a:t>1 cm</a:t>
              </a:r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FF682CBD-09D7-1D49-B1E4-1BC49671FB90}"/>
                </a:ext>
              </a:extLst>
            </p:cNvPr>
            <p:cNvSpPr txBox="1"/>
            <p:nvPr/>
          </p:nvSpPr>
          <p:spPr>
            <a:xfrm>
              <a:off x="4814979" y="2346865"/>
              <a:ext cx="5344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1400" dirty="0"/>
                <a:t>1 cm</a:t>
              </a:r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3B040624-BBE4-2B47-A761-635CFE9A8C41}"/>
                </a:ext>
              </a:extLst>
            </p:cNvPr>
            <p:cNvSpPr txBox="1"/>
            <p:nvPr/>
          </p:nvSpPr>
          <p:spPr>
            <a:xfrm>
              <a:off x="4165826" y="2820050"/>
              <a:ext cx="5344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1400" dirty="0"/>
                <a:t>1 cm</a:t>
              </a:r>
            </a:p>
          </p:txBody>
        </p:sp>
        <p:grpSp>
          <p:nvGrpSpPr>
            <p:cNvPr id="24" name="Grupp 23">
              <a:extLst>
                <a:ext uri="{FF2B5EF4-FFF2-40B4-BE49-F238E27FC236}">
                  <a16:creationId xmlns:a16="http://schemas.microsoft.com/office/drawing/2014/main" id="{4D7E65BE-928F-004F-B51C-3AC383C43244}"/>
                </a:ext>
              </a:extLst>
            </p:cNvPr>
            <p:cNvGrpSpPr/>
            <p:nvPr/>
          </p:nvGrpSpPr>
          <p:grpSpPr>
            <a:xfrm>
              <a:off x="3514014" y="1955777"/>
              <a:ext cx="1377841" cy="923331"/>
              <a:chOff x="3514014" y="1955777"/>
              <a:chExt cx="1377841" cy="923331"/>
            </a:xfrm>
          </p:grpSpPr>
          <p:pic>
            <p:nvPicPr>
              <p:cNvPr id="9" name="Bildobjekt 8">
                <a:extLst>
                  <a:ext uri="{FF2B5EF4-FFF2-40B4-BE49-F238E27FC236}">
                    <a16:creationId xmlns:a16="http://schemas.microsoft.com/office/drawing/2014/main" id="{311FCE51-A19E-624A-82F2-5163FEF9B9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33289" b="20105"/>
              <a:stretch/>
            </p:blipFill>
            <p:spPr>
              <a:xfrm>
                <a:off x="3514014" y="1955777"/>
                <a:ext cx="1339035" cy="923331"/>
              </a:xfrm>
              <a:prstGeom prst="rect">
                <a:avLst/>
              </a:prstGeom>
            </p:spPr>
          </p:pic>
          <p:pic>
            <p:nvPicPr>
              <p:cNvPr id="22" name="Bildobjekt 21">
                <a:extLst>
                  <a:ext uri="{FF2B5EF4-FFF2-40B4-BE49-F238E27FC236}">
                    <a16:creationId xmlns:a16="http://schemas.microsoft.com/office/drawing/2014/main" id="{59FFA3F6-DB94-1949-83D3-08AC94F9D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8494942">
                <a:off x="4828699" y="2753181"/>
                <a:ext cx="60127" cy="66184"/>
              </a:xfrm>
              <a:prstGeom prst="rect">
                <a:avLst/>
              </a:prstGeom>
            </p:spPr>
          </p:pic>
        </p:grpSp>
      </p:grpSp>
      <p:grpSp>
        <p:nvGrpSpPr>
          <p:cNvPr id="29" name="Grupp 28">
            <a:extLst>
              <a:ext uri="{FF2B5EF4-FFF2-40B4-BE49-F238E27FC236}">
                <a16:creationId xmlns:a16="http://schemas.microsoft.com/office/drawing/2014/main" id="{87BE87DD-171B-294D-8BCE-A52326CBA750}"/>
              </a:ext>
            </a:extLst>
          </p:cNvPr>
          <p:cNvGrpSpPr/>
          <p:nvPr/>
        </p:nvGrpSpPr>
        <p:grpSpPr>
          <a:xfrm>
            <a:off x="4572000" y="3302895"/>
            <a:ext cx="3122936" cy="1950246"/>
            <a:chOff x="4572000" y="3302895"/>
            <a:chExt cx="3122936" cy="1950246"/>
          </a:xfrm>
        </p:grpSpPr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38432E13-3B7E-C743-8A7C-48E1F77D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0" y="3302895"/>
              <a:ext cx="3093897" cy="1881325"/>
            </a:xfrm>
            <a:prstGeom prst="rect">
              <a:avLst/>
            </a:prstGeom>
          </p:spPr>
        </p:pic>
        <p:sp>
          <p:nvSpPr>
            <p:cNvPr id="26" name="textruta 25">
              <a:extLst>
                <a:ext uri="{FF2B5EF4-FFF2-40B4-BE49-F238E27FC236}">
                  <a16:creationId xmlns:a16="http://schemas.microsoft.com/office/drawing/2014/main" id="{E7E8B82A-AE4B-134B-89A2-D2C98263C83F}"/>
                </a:ext>
              </a:extLst>
            </p:cNvPr>
            <p:cNvSpPr txBox="1"/>
            <p:nvPr/>
          </p:nvSpPr>
          <p:spPr>
            <a:xfrm>
              <a:off x="5451259" y="4945364"/>
              <a:ext cx="5344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1400" dirty="0"/>
                <a:t>4 cm</a:t>
              </a:r>
            </a:p>
          </p:txBody>
        </p: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76BFE985-17DD-804F-8CA8-55282F981D2B}"/>
                </a:ext>
              </a:extLst>
            </p:cNvPr>
            <p:cNvSpPr txBox="1"/>
            <p:nvPr/>
          </p:nvSpPr>
          <p:spPr>
            <a:xfrm>
              <a:off x="6893241" y="4637587"/>
              <a:ext cx="5344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1400" dirty="0"/>
                <a:t>3 cm</a:t>
              </a:r>
            </a:p>
          </p:txBody>
        </p: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54252CA9-E2BD-2444-B580-ABE4675EC1B1}"/>
                </a:ext>
              </a:extLst>
            </p:cNvPr>
            <p:cNvSpPr txBox="1"/>
            <p:nvPr/>
          </p:nvSpPr>
          <p:spPr>
            <a:xfrm>
              <a:off x="7160473" y="3729338"/>
              <a:ext cx="5344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1400" dirty="0"/>
                <a:t>2 cm</a:t>
              </a:r>
            </a:p>
          </p:txBody>
        </p:sp>
      </p:grpSp>
      <p:sp>
        <p:nvSpPr>
          <p:cNvPr id="30" name="Rektangel 29">
            <a:extLst>
              <a:ext uri="{FF2B5EF4-FFF2-40B4-BE49-F238E27FC236}">
                <a16:creationId xmlns:a16="http://schemas.microsoft.com/office/drawing/2014/main" id="{379AEDD0-CCBB-174C-B6F1-312403BB056E}"/>
              </a:ext>
            </a:extLst>
          </p:cNvPr>
          <p:cNvSpPr/>
          <p:nvPr/>
        </p:nvSpPr>
        <p:spPr>
          <a:xfrm>
            <a:off x="3125733" y="6086134"/>
            <a:ext cx="391295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dirty="0"/>
              <a:t>  volym = längd · bredd · höjd </a:t>
            </a:r>
          </a:p>
        </p:txBody>
      </p:sp>
    </p:spTree>
    <p:extLst>
      <p:ext uri="{BB962C8B-B14F-4D97-AF65-F5344CB8AC3E}">
        <p14:creationId xmlns:p14="http://schemas.microsoft.com/office/powerpoint/2010/main" val="180759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5" grpId="0"/>
      <p:bldP spid="17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406B941-7E20-074E-812D-6313D5A51B02}"/>
              </a:ext>
            </a:extLst>
          </p:cNvPr>
          <p:cNvSpPr txBox="1"/>
          <p:nvPr/>
        </p:nvSpPr>
        <p:spPr>
          <a:xfrm>
            <a:off x="3328000" y="240471"/>
            <a:ext cx="2765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800000"/>
                </a:solidFill>
              </a:rPr>
              <a:t>Geometriska kroppar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15BD60C-B39F-A64B-90CB-945A66C812EB}"/>
              </a:ext>
            </a:extLst>
          </p:cNvPr>
          <p:cNvSpPr txBox="1"/>
          <p:nvPr/>
        </p:nvSpPr>
        <p:spPr>
          <a:xfrm>
            <a:off x="2548996" y="796518"/>
            <a:ext cx="449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Alla månghörningar är figurer med två </a:t>
            </a:r>
            <a:r>
              <a:rPr lang="sv-SE" i="1" dirty="0">
                <a:solidFill>
                  <a:srgbClr val="C00000"/>
                </a:solidFill>
              </a:rPr>
              <a:t>dimensioner</a:t>
            </a:r>
            <a:r>
              <a:rPr lang="sv-SE" dirty="0"/>
              <a:t>. De breder ut sig i två riktningar. 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6C4D06E-CBD6-D146-9CA2-19E2AAF18A30}"/>
              </a:ext>
            </a:extLst>
          </p:cNvPr>
          <p:cNvSpPr txBox="1"/>
          <p:nvPr/>
        </p:nvSpPr>
        <p:spPr>
          <a:xfrm>
            <a:off x="1440185" y="1652973"/>
            <a:ext cx="679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Om vi lägger till en tredje dimension får vi </a:t>
            </a:r>
            <a:r>
              <a:rPr lang="sv-SE" i="1" dirty="0">
                <a:solidFill>
                  <a:srgbClr val="C00000"/>
                </a:solidFill>
              </a:rPr>
              <a:t>geometriska kroppar</a:t>
            </a:r>
            <a:r>
              <a:rPr lang="sv-SE" dirty="0"/>
              <a:t>. 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E692897-ED89-D648-9C2E-B5409D9406BA}"/>
              </a:ext>
            </a:extLst>
          </p:cNvPr>
          <p:cNvSpPr txBox="1"/>
          <p:nvPr/>
        </p:nvSpPr>
        <p:spPr>
          <a:xfrm>
            <a:off x="2969915" y="2116314"/>
            <a:ext cx="36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Sådana breder ut sig i </a:t>
            </a:r>
            <a:r>
              <a:rPr lang="sv-SE" b="1" dirty="0">
                <a:solidFill>
                  <a:srgbClr val="C00000"/>
                </a:solidFill>
              </a:rPr>
              <a:t>tre </a:t>
            </a:r>
            <a:r>
              <a:rPr lang="sv-SE" dirty="0"/>
              <a:t>riktningar. 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4C817F3-CCC4-E749-A211-2437CDDFCC5D}"/>
              </a:ext>
            </a:extLst>
          </p:cNvPr>
          <p:cNvSpPr txBox="1"/>
          <p:nvPr/>
        </p:nvSpPr>
        <p:spPr>
          <a:xfrm>
            <a:off x="2346714" y="3054118"/>
            <a:ext cx="517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Några geometriska kroppar har speciella namn. 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A6D9936-24A4-9145-A8C2-C62E26FD5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93" y="3668731"/>
            <a:ext cx="7857814" cy="186306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CDFBF59-F8E5-2140-BAC1-435982FE0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19" y="5166295"/>
            <a:ext cx="1035007" cy="25920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41F34B0-8C9F-2241-981C-1F7CB51DC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315" y="5160660"/>
            <a:ext cx="1035007" cy="25920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7E10B03-2723-DB44-A9DA-01D1947E4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911" y="5202664"/>
            <a:ext cx="1035007" cy="25920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ADAD1D-ADA1-E940-8AE8-8CE388634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971" y="5202664"/>
            <a:ext cx="1035007" cy="25920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7578D688-D69C-2146-9FA3-4D51EED4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426" y="5188843"/>
            <a:ext cx="1035007" cy="259201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12BBA49A-A5F6-ED43-97D3-78E4AE95C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329" y="5166043"/>
            <a:ext cx="1035007" cy="259201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E2F8D62-E5B2-6C49-BF38-B31D82D6C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7148" y="3929187"/>
            <a:ext cx="1347490" cy="111545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73396614-16AC-F54F-AE2A-CA524CFBA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1073" y="3929187"/>
            <a:ext cx="1347490" cy="1115457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CC169DD9-A691-2F43-9076-CDACABAF1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546" y="3964566"/>
            <a:ext cx="1603977" cy="1115457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A27CDD5E-D363-6446-8F25-711677A9F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53938" y="3848549"/>
            <a:ext cx="1347491" cy="111545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9DBD468C-23B1-4D40-A320-D2052B540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37643" y="3860054"/>
            <a:ext cx="1475733" cy="1181845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A5B57A72-0DFA-CE45-A187-40F114411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425" y="3917336"/>
            <a:ext cx="1214692" cy="1209915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0E8418EE-3E58-D544-8AFD-7FCCB9281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911" y="164228"/>
            <a:ext cx="1161498" cy="3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4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 9"/>
          <p:cNvGrpSpPr/>
          <p:nvPr/>
        </p:nvGrpSpPr>
        <p:grpSpPr>
          <a:xfrm>
            <a:off x="2275034" y="3236823"/>
            <a:ext cx="1666012" cy="599916"/>
            <a:chOff x="2906047" y="2521228"/>
            <a:chExt cx="1666012" cy="599916"/>
          </a:xfrm>
        </p:grpSpPr>
        <p:grpSp>
          <p:nvGrpSpPr>
            <p:cNvPr id="11" name="Grupp 10"/>
            <p:cNvGrpSpPr/>
            <p:nvPr/>
          </p:nvGrpSpPr>
          <p:grpSpPr>
            <a:xfrm>
              <a:off x="3172799" y="2521228"/>
              <a:ext cx="1399260" cy="599916"/>
              <a:chOff x="1939930" y="5129721"/>
              <a:chExt cx="1399260" cy="599916"/>
            </a:xfrm>
          </p:grpSpPr>
          <p:grpSp>
            <p:nvGrpSpPr>
              <p:cNvPr id="13" name="Grupp 12"/>
              <p:cNvGrpSpPr/>
              <p:nvPr/>
            </p:nvGrpSpPr>
            <p:grpSpPr>
              <a:xfrm>
                <a:off x="1939930" y="5129721"/>
                <a:ext cx="1399260" cy="599916"/>
                <a:chOff x="2723169" y="3443574"/>
                <a:chExt cx="1399260" cy="599916"/>
              </a:xfrm>
            </p:grpSpPr>
            <p:grpSp>
              <p:nvGrpSpPr>
                <p:cNvPr id="15" name="Grupp 14"/>
                <p:cNvGrpSpPr>
                  <a:grpSpLocks/>
                </p:cNvGrpSpPr>
                <p:nvPr/>
              </p:nvGrpSpPr>
              <p:grpSpPr bwMode="auto">
                <a:xfrm>
                  <a:off x="2723169" y="3443574"/>
                  <a:ext cx="851516" cy="599916"/>
                  <a:chOff x="4127768" y="1901127"/>
                  <a:chExt cx="851119" cy="600084"/>
                </a:xfrm>
              </p:grpSpPr>
              <p:sp>
                <p:nvSpPr>
                  <p:cNvPr id="17" name="textruta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7768" y="1901127"/>
                    <a:ext cx="851119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2,4 </a:t>
                    </a:r>
                    <a:r>
                      <a:rPr lang="is-IS" sz="1800" dirty="0">
                        <a:latin typeface="Bradley Hand Bold"/>
                        <a:cs typeface="Bradley Hand Bold"/>
                      </a:rPr>
                      <a:t>∙ </a:t>
                    </a:r>
                    <a:r>
                      <a:rPr lang="sv-SE" sz="1800" dirty="0">
                        <a:latin typeface="Bradley Hand Bold"/>
                        <a:cs typeface="Bradley Hand Bold"/>
                      </a:rPr>
                      <a:t>3</a:t>
                    </a:r>
                  </a:p>
                </p:txBody>
              </p:sp>
              <p:sp>
                <p:nvSpPr>
                  <p:cNvPr id="18" name="textruta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07646" y="2131775"/>
                    <a:ext cx="329473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</a:t>
                    </a:r>
                  </a:p>
                </p:txBody>
              </p:sp>
              <p:cxnSp>
                <p:nvCxnSpPr>
                  <p:cNvPr id="19" name="Rak 18"/>
                  <p:cNvCxnSpPr>
                    <a:cxnSpLocks/>
                  </p:cNvCxnSpPr>
                  <p:nvPr/>
                </p:nvCxnSpPr>
                <p:spPr>
                  <a:xfrm>
                    <a:off x="4142104" y="2187505"/>
                    <a:ext cx="753603" cy="0"/>
                  </a:xfrm>
                  <a:prstGeom prst="line">
                    <a:avLst/>
                  </a:prstGeom>
                  <a:ln w="158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ruta 15"/>
                <p:cNvSpPr txBox="1"/>
                <p:nvPr/>
              </p:nvSpPr>
              <p:spPr>
                <a:xfrm>
                  <a:off x="3866959" y="3542909"/>
                  <a:ext cx="2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=</a:t>
                  </a:r>
                </a:p>
              </p:txBody>
            </p:sp>
          </p:grpSp>
          <p:sp>
            <p:nvSpPr>
              <p:cNvPr id="14" name="textruta 13"/>
              <p:cNvSpPr txBox="1"/>
              <p:nvPr/>
            </p:nvSpPr>
            <p:spPr>
              <a:xfrm>
                <a:off x="2657805" y="5228475"/>
                <a:ext cx="639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cm</a:t>
                </a:r>
                <a:r>
                  <a:rPr lang="sv-SE" b="1" baseline="30000" dirty="0">
                    <a:latin typeface="Bradley Hand Bold"/>
                    <a:cs typeface="Bradley Hand Bold"/>
                  </a:rPr>
                  <a:t>2 </a:t>
                </a:r>
              </a:p>
            </p:txBody>
          </p:sp>
        </p:grpSp>
        <p:sp>
          <p:nvSpPr>
            <p:cNvPr id="12" name="Rektangel 11"/>
            <p:cNvSpPr/>
            <p:nvPr/>
          </p:nvSpPr>
          <p:spPr>
            <a:xfrm>
              <a:off x="2906047" y="2604327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sv-SE" dirty="0">
                <a:latin typeface="Bradley Hand Bold"/>
                <a:cs typeface="Bradley Hand Bold"/>
              </a:endParaRPr>
            </a:p>
          </p:txBody>
        </p:sp>
      </p:grpSp>
      <p:sp>
        <p:nvSpPr>
          <p:cNvPr id="30" name="textruta 29"/>
          <p:cNvSpPr txBox="1"/>
          <p:nvPr/>
        </p:nvSpPr>
        <p:spPr>
          <a:xfrm>
            <a:off x="1498022" y="3330132"/>
            <a:ext cx="1373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a)  Area: </a:t>
            </a:r>
          </a:p>
        </p:txBody>
      </p:sp>
      <p:sp>
        <p:nvSpPr>
          <p:cNvPr id="33" name="Rektangel 32"/>
          <p:cNvSpPr/>
          <p:nvPr/>
        </p:nvSpPr>
        <p:spPr>
          <a:xfrm>
            <a:off x="4960646" y="3333194"/>
            <a:ext cx="9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3,6 cm</a:t>
            </a:r>
            <a:r>
              <a:rPr lang="sv-SE" b="1" baseline="30000" dirty="0">
                <a:latin typeface="Bradley Hand Bold"/>
                <a:cs typeface="Bradley Hand Bold"/>
              </a:rPr>
              <a:t>2</a:t>
            </a:r>
          </a:p>
        </p:txBody>
      </p:sp>
      <p:sp>
        <p:nvSpPr>
          <p:cNvPr id="34" name="textruta 33"/>
          <p:cNvSpPr txBox="1"/>
          <p:nvPr/>
        </p:nvSpPr>
        <p:spPr>
          <a:xfrm>
            <a:off x="1423993" y="5426087"/>
            <a:ext cx="5847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  </a:t>
            </a:r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	a) Arean är 3,6 cm</a:t>
            </a:r>
            <a:r>
              <a:rPr lang="sv-SE" b="1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  <a:p>
            <a:r>
              <a:rPr lang="sv-SE" dirty="0">
                <a:latin typeface="Bradley Hand Bold"/>
                <a:cs typeface="Bradley Hand Bold"/>
              </a:rPr>
              <a:t>		b) Arean är 7 cm</a:t>
            </a:r>
            <a:r>
              <a:rPr lang="sv-SE" b="1" baseline="30000" dirty="0">
                <a:latin typeface="Bradley Hand Bold"/>
                <a:cs typeface="Bradley Hand Bold"/>
              </a:rPr>
              <a:t>2</a:t>
            </a:r>
            <a:r>
              <a:rPr lang="sv-SE" dirty="0">
                <a:latin typeface="Bradley Hand Bold"/>
                <a:cs typeface="Bradley Hand Bold"/>
              </a:rPr>
              <a:t>.</a:t>
            </a:r>
          </a:p>
        </p:txBody>
      </p:sp>
      <p:grpSp>
        <p:nvGrpSpPr>
          <p:cNvPr id="47" name="Grupp 46"/>
          <p:cNvGrpSpPr/>
          <p:nvPr/>
        </p:nvGrpSpPr>
        <p:grpSpPr>
          <a:xfrm>
            <a:off x="1895744" y="2114554"/>
            <a:ext cx="1099327" cy="592504"/>
            <a:chOff x="1666970" y="3392503"/>
            <a:chExt cx="1099327" cy="592504"/>
          </a:xfrm>
        </p:grpSpPr>
        <p:sp>
          <p:nvSpPr>
            <p:cNvPr id="35" name="Rektangel 34"/>
            <p:cNvSpPr/>
            <p:nvPr/>
          </p:nvSpPr>
          <p:spPr>
            <a:xfrm>
              <a:off x="1666970" y="3497879"/>
              <a:ext cx="5277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A </a:t>
              </a:r>
              <a:r>
                <a:rPr lang="is-IS" dirty="0">
                  <a:cs typeface="Bradley Hand Bold"/>
                </a:rPr>
                <a:t>=</a:t>
              </a:r>
              <a:endParaRPr lang="sv-SE" dirty="0"/>
            </a:p>
          </p:txBody>
        </p:sp>
        <p:grpSp>
          <p:nvGrpSpPr>
            <p:cNvPr id="36" name="Grupp 35"/>
            <p:cNvGrpSpPr/>
            <p:nvPr/>
          </p:nvGrpSpPr>
          <p:grpSpPr>
            <a:xfrm>
              <a:off x="1991682" y="3392503"/>
              <a:ext cx="774615" cy="592504"/>
              <a:chOff x="2906047" y="2528635"/>
              <a:chExt cx="774615" cy="592504"/>
            </a:xfrm>
          </p:grpSpPr>
          <p:grpSp>
            <p:nvGrpSpPr>
              <p:cNvPr id="41" name="Grupp 40"/>
              <p:cNvGrpSpPr>
                <a:grpSpLocks/>
              </p:cNvGrpSpPr>
              <p:nvPr/>
            </p:nvGrpSpPr>
            <p:grpSpPr bwMode="auto">
              <a:xfrm>
                <a:off x="3083280" y="2528635"/>
                <a:ext cx="597382" cy="592504"/>
                <a:chOff x="4038294" y="1908540"/>
                <a:chExt cx="597104" cy="592671"/>
              </a:xfrm>
            </p:grpSpPr>
            <p:sp>
              <p:nvSpPr>
                <p:cNvPr id="43" name="textruta 29"/>
                <p:cNvSpPr txBox="1">
                  <a:spLocks noChangeArrowheads="1"/>
                </p:cNvSpPr>
                <p:nvPr/>
              </p:nvSpPr>
              <p:spPr bwMode="auto">
                <a:xfrm>
                  <a:off x="4038294" y="1908540"/>
                  <a:ext cx="597104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>
                      <a:latin typeface="Bradley Hand Bold"/>
                      <a:cs typeface="Bradley Hand Bold"/>
                    </a:rPr>
                    <a:t>b </a:t>
                  </a:r>
                  <a:r>
                    <a:rPr lang="is-IS" sz="1800" dirty="0">
                      <a:latin typeface="Bradley Hand Bold"/>
                      <a:cs typeface="Bradley Hand Bold"/>
                    </a:rPr>
                    <a:t>∙ </a:t>
                  </a:r>
                  <a:r>
                    <a:rPr lang="sv-SE" sz="1800" dirty="0">
                      <a:latin typeface="Bradley Hand Bold"/>
                      <a:cs typeface="Bradley Hand Bold"/>
                    </a:rPr>
                    <a:t>h </a:t>
                  </a:r>
                </a:p>
              </p:txBody>
            </p:sp>
            <p:sp>
              <p:nvSpPr>
                <p:cNvPr id="44" name="textruta 30"/>
                <p:cNvSpPr txBox="1">
                  <a:spLocks noChangeArrowheads="1"/>
                </p:cNvSpPr>
                <p:nvPr/>
              </p:nvSpPr>
              <p:spPr bwMode="auto">
                <a:xfrm>
                  <a:off x="4179976" y="2131775"/>
                  <a:ext cx="329473" cy="3694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dirty="0">
                      <a:latin typeface="Bradley Hand Bold"/>
                      <a:cs typeface="Bradley Hand Bold"/>
                    </a:rPr>
                    <a:t>2</a:t>
                  </a:r>
                </a:p>
              </p:txBody>
            </p:sp>
            <p:cxnSp>
              <p:nvCxnSpPr>
                <p:cNvPr id="45" name="Rak 44"/>
                <p:cNvCxnSpPr/>
                <p:nvPr/>
              </p:nvCxnSpPr>
              <p:spPr>
                <a:xfrm>
                  <a:off x="4082369" y="2203748"/>
                  <a:ext cx="511228" cy="0"/>
                </a:xfrm>
                <a:prstGeom prst="line">
                  <a:avLst/>
                </a:prstGeom>
                <a:ln w="158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Rektangel 37"/>
              <p:cNvSpPr/>
              <p:nvPr/>
            </p:nvSpPr>
            <p:spPr>
              <a:xfrm>
                <a:off x="2906047" y="2604327"/>
                <a:ext cx="1846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sv-SE" dirty="0">
                  <a:latin typeface="Bradley Hand Bold"/>
                  <a:cs typeface="Bradley Hand Bold"/>
                </a:endParaRPr>
              </a:p>
            </p:txBody>
          </p:sp>
        </p:grpSp>
      </p:grpSp>
      <p:sp>
        <p:nvSpPr>
          <p:cNvPr id="29" name="Rektangel 28">
            <a:extLst>
              <a:ext uri="{FF2B5EF4-FFF2-40B4-BE49-F238E27FC236}">
                <a16:creationId xmlns:a16="http://schemas.microsoft.com/office/drawing/2014/main" id="{6CCC225B-908F-2E43-943F-A34E854B8230}"/>
              </a:ext>
            </a:extLst>
          </p:cNvPr>
          <p:cNvSpPr/>
          <p:nvPr/>
        </p:nvSpPr>
        <p:spPr>
          <a:xfrm>
            <a:off x="356089" y="310387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B3B7C1B2-5E85-CF45-A88E-6B5C5151D6C4}"/>
              </a:ext>
            </a:extLst>
          </p:cNvPr>
          <p:cNvSpPr/>
          <p:nvPr/>
        </p:nvSpPr>
        <p:spPr>
          <a:xfrm>
            <a:off x="6696460" y="3216923"/>
            <a:ext cx="199794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Höjden mot sidan </a:t>
            </a:r>
            <a:r>
              <a:rPr lang="sv-SE" sz="1200" i="1" dirty="0"/>
              <a:t>AB </a:t>
            </a:r>
            <a:r>
              <a:rPr lang="sv-SE" sz="1200" dirty="0"/>
              <a:t>går utanför triangeln.  </a:t>
            </a:r>
          </a:p>
        </p:txBody>
      </p:sp>
      <p:pic>
        <p:nvPicPr>
          <p:cNvPr id="37" name="Bildobjekt 36">
            <a:extLst>
              <a:ext uri="{FF2B5EF4-FFF2-40B4-BE49-F238E27FC236}">
                <a16:creationId xmlns:a16="http://schemas.microsoft.com/office/drawing/2014/main" id="{4D0A597E-1148-9842-AB26-2E997D26D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1" y="164228"/>
            <a:ext cx="1161498" cy="384895"/>
          </a:xfrm>
          <a:prstGeom prst="rect">
            <a:avLst/>
          </a:prstGeom>
        </p:spPr>
      </p:pic>
      <p:grpSp>
        <p:nvGrpSpPr>
          <p:cNvPr id="28" name="Grupp 27">
            <a:extLst>
              <a:ext uri="{FF2B5EF4-FFF2-40B4-BE49-F238E27FC236}">
                <a16:creationId xmlns:a16="http://schemas.microsoft.com/office/drawing/2014/main" id="{32086579-16CC-2F40-A46F-E1A0A61F7DD2}"/>
              </a:ext>
            </a:extLst>
          </p:cNvPr>
          <p:cNvGrpSpPr/>
          <p:nvPr/>
        </p:nvGrpSpPr>
        <p:grpSpPr>
          <a:xfrm>
            <a:off x="42919" y="227372"/>
            <a:ext cx="7163298" cy="1640465"/>
            <a:chOff x="42919" y="227372"/>
            <a:chExt cx="7163298" cy="1640465"/>
          </a:xfrm>
        </p:grpSpPr>
        <p:sp>
          <p:nvSpPr>
            <p:cNvPr id="3" name="Rektangel 2"/>
            <p:cNvSpPr/>
            <p:nvPr/>
          </p:nvSpPr>
          <p:spPr>
            <a:xfrm>
              <a:off x="42919" y="862939"/>
              <a:ext cx="27111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Beräkna trianglarnas area.</a:t>
              </a:r>
            </a:p>
          </p:txBody>
        </p:sp>
        <p:grpSp>
          <p:nvGrpSpPr>
            <p:cNvPr id="22" name="Grupp 21">
              <a:extLst>
                <a:ext uri="{FF2B5EF4-FFF2-40B4-BE49-F238E27FC236}">
                  <a16:creationId xmlns:a16="http://schemas.microsoft.com/office/drawing/2014/main" id="{9EE67279-A1F0-AE4E-8CA8-F4215336FB55}"/>
                </a:ext>
              </a:extLst>
            </p:cNvPr>
            <p:cNvGrpSpPr/>
            <p:nvPr/>
          </p:nvGrpSpPr>
          <p:grpSpPr>
            <a:xfrm>
              <a:off x="2869063" y="227372"/>
              <a:ext cx="4337154" cy="1640465"/>
              <a:chOff x="3327327" y="454538"/>
              <a:chExt cx="4337154" cy="1640465"/>
            </a:xfrm>
          </p:grpSpPr>
          <p:grpSp>
            <p:nvGrpSpPr>
              <p:cNvPr id="21" name="Grupp 20">
                <a:extLst>
                  <a:ext uri="{FF2B5EF4-FFF2-40B4-BE49-F238E27FC236}">
                    <a16:creationId xmlns:a16="http://schemas.microsoft.com/office/drawing/2014/main" id="{4CFC65E0-3A81-7F46-A05A-D305D88818FB}"/>
                  </a:ext>
                </a:extLst>
              </p:cNvPr>
              <p:cNvGrpSpPr/>
              <p:nvPr/>
            </p:nvGrpSpPr>
            <p:grpSpPr>
              <a:xfrm>
                <a:off x="3327327" y="454538"/>
                <a:ext cx="4337154" cy="1640465"/>
                <a:chOff x="3318895" y="131449"/>
                <a:chExt cx="4337154" cy="1640465"/>
              </a:xfrm>
            </p:grpSpPr>
            <p:pic>
              <p:nvPicPr>
                <p:cNvPr id="4" name="Bildobjekt 3">
                  <a:extLst>
                    <a:ext uri="{FF2B5EF4-FFF2-40B4-BE49-F238E27FC236}">
                      <a16:creationId xmlns:a16="http://schemas.microsoft.com/office/drawing/2014/main" id="{B2004D2F-A9BA-CB49-85A0-55043555E0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7224"/>
                <a:stretch/>
              </p:blipFill>
              <p:spPr>
                <a:xfrm>
                  <a:off x="3318895" y="158239"/>
                  <a:ext cx="1642236" cy="1613675"/>
                </a:xfrm>
                <a:prstGeom prst="rect">
                  <a:avLst/>
                </a:prstGeom>
              </p:spPr>
            </p:pic>
            <p:pic>
              <p:nvPicPr>
                <p:cNvPr id="20" name="Bildobjekt 19">
                  <a:extLst>
                    <a:ext uri="{FF2B5EF4-FFF2-40B4-BE49-F238E27FC236}">
                      <a16:creationId xmlns:a16="http://schemas.microsoft.com/office/drawing/2014/main" id="{6B0554EA-11FA-AF4D-9479-1F1C9C45B8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61130" y="157822"/>
                  <a:ext cx="2694919" cy="1613675"/>
                </a:xfrm>
                <a:prstGeom prst="rect">
                  <a:avLst/>
                </a:prstGeom>
              </p:spPr>
            </p:pic>
            <p:pic>
              <p:nvPicPr>
                <p:cNvPr id="6" name="Bildobjekt 5">
                  <a:extLst>
                    <a:ext uri="{FF2B5EF4-FFF2-40B4-BE49-F238E27FC236}">
                      <a16:creationId xmlns:a16="http://schemas.microsoft.com/office/drawing/2014/main" id="{87C111AD-4E6F-5B44-9844-9464D853F5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61128" y="355059"/>
                  <a:ext cx="859397" cy="751314"/>
                </a:xfrm>
                <a:prstGeom prst="rect">
                  <a:avLst/>
                </a:prstGeom>
              </p:spPr>
            </p:pic>
            <p:sp>
              <p:nvSpPr>
                <p:cNvPr id="40" name="Rektangel 39">
                  <a:extLst>
                    <a:ext uri="{FF2B5EF4-FFF2-40B4-BE49-F238E27FC236}">
                      <a16:creationId xmlns:a16="http://schemas.microsoft.com/office/drawing/2014/main" id="{E15B1AB5-0126-8D49-AC1D-3A9F0220CA06}"/>
                    </a:ext>
                  </a:extLst>
                </p:cNvPr>
                <p:cNvSpPr/>
                <p:nvPr/>
              </p:nvSpPr>
              <p:spPr>
                <a:xfrm>
                  <a:off x="5389904" y="131449"/>
                  <a:ext cx="40697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sv-SE" dirty="0"/>
                    <a:t>b)</a:t>
                  </a:r>
                </a:p>
              </p:txBody>
            </p:sp>
          </p:grpSp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9B420D37-2C5C-E542-A49F-42326207C90D}"/>
                  </a:ext>
                </a:extLst>
              </p:cNvPr>
              <p:cNvSpPr/>
              <p:nvPr/>
            </p:nvSpPr>
            <p:spPr>
              <a:xfrm>
                <a:off x="3347083" y="457013"/>
                <a:ext cx="4069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dirty="0"/>
                  <a:t>a)</a:t>
                </a:r>
              </a:p>
            </p:txBody>
          </p:sp>
        </p:grpSp>
      </p:grpSp>
      <p:grpSp>
        <p:nvGrpSpPr>
          <p:cNvPr id="42" name="Grupp 41">
            <a:extLst>
              <a:ext uri="{FF2B5EF4-FFF2-40B4-BE49-F238E27FC236}">
                <a16:creationId xmlns:a16="http://schemas.microsoft.com/office/drawing/2014/main" id="{EA8F9E73-EC91-6D4D-BE96-CF194AC030D6}"/>
              </a:ext>
            </a:extLst>
          </p:cNvPr>
          <p:cNvGrpSpPr/>
          <p:nvPr/>
        </p:nvGrpSpPr>
        <p:grpSpPr>
          <a:xfrm>
            <a:off x="3671284" y="3221376"/>
            <a:ext cx="1360043" cy="598096"/>
            <a:chOff x="2906047" y="2521230"/>
            <a:chExt cx="1360043" cy="598096"/>
          </a:xfrm>
        </p:grpSpPr>
        <p:grpSp>
          <p:nvGrpSpPr>
            <p:cNvPr id="46" name="Grupp 45">
              <a:extLst>
                <a:ext uri="{FF2B5EF4-FFF2-40B4-BE49-F238E27FC236}">
                  <a16:creationId xmlns:a16="http://schemas.microsoft.com/office/drawing/2014/main" id="{3237F938-D9CA-8D4B-8AD9-64231E40002C}"/>
                </a:ext>
              </a:extLst>
            </p:cNvPr>
            <p:cNvGrpSpPr/>
            <p:nvPr/>
          </p:nvGrpSpPr>
          <p:grpSpPr>
            <a:xfrm>
              <a:off x="3172800" y="2521230"/>
              <a:ext cx="1093290" cy="598096"/>
              <a:chOff x="1939931" y="5129723"/>
              <a:chExt cx="1093290" cy="598096"/>
            </a:xfrm>
          </p:grpSpPr>
          <p:grpSp>
            <p:nvGrpSpPr>
              <p:cNvPr id="49" name="Grupp 48">
                <a:extLst>
                  <a:ext uri="{FF2B5EF4-FFF2-40B4-BE49-F238E27FC236}">
                    <a16:creationId xmlns:a16="http://schemas.microsoft.com/office/drawing/2014/main" id="{7C6D1757-6ABF-6B45-BF84-E82243564BED}"/>
                  </a:ext>
                </a:extLst>
              </p:cNvPr>
              <p:cNvGrpSpPr/>
              <p:nvPr/>
            </p:nvGrpSpPr>
            <p:grpSpPr>
              <a:xfrm>
                <a:off x="1939931" y="5129723"/>
                <a:ext cx="1093290" cy="598096"/>
                <a:chOff x="2723170" y="3443576"/>
                <a:chExt cx="1093290" cy="598096"/>
              </a:xfrm>
            </p:grpSpPr>
            <p:grpSp>
              <p:nvGrpSpPr>
                <p:cNvPr id="51" name="Grupp 50">
                  <a:extLst>
                    <a:ext uri="{FF2B5EF4-FFF2-40B4-BE49-F238E27FC236}">
                      <a16:creationId xmlns:a16="http://schemas.microsoft.com/office/drawing/2014/main" id="{41EBFC5D-CD8F-944B-A304-3FFDC41568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3170" y="3443576"/>
                  <a:ext cx="546945" cy="598096"/>
                  <a:chOff x="4127768" y="1901127"/>
                  <a:chExt cx="546690" cy="598263"/>
                </a:xfrm>
              </p:grpSpPr>
              <p:sp>
                <p:nvSpPr>
                  <p:cNvPr id="53" name="textruta 29">
                    <a:extLst>
                      <a:ext uri="{FF2B5EF4-FFF2-40B4-BE49-F238E27FC236}">
                        <a16:creationId xmlns:a16="http://schemas.microsoft.com/office/drawing/2014/main" id="{23AAE94A-8326-B644-9FE1-2BC3595FEFA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7768" y="1901127"/>
                    <a:ext cx="546690" cy="3694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7,2</a:t>
                    </a:r>
                  </a:p>
                </p:txBody>
              </p:sp>
              <p:sp>
                <p:nvSpPr>
                  <p:cNvPr id="54" name="textruta 30">
                    <a:extLst>
                      <a:ext uri="{FF2B5EF4-FFF2-40B4-BE49-F238E27FC236}">
                        <a16:creationId xmlns:a16="http://schemas.microsoft.com/office/drawing/2014/main" id="{8229E0E7-8AE0-AD4A-A69B-7FE078C13C9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08711" y="2129954"/>
                    <a:ext cx="329473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</a:t>
                    </a:r>
                  </a:p>
                </p:txBody>
              </p:sp>
              <p:cxnSp>
                <p:nvCxnSpPr>
                  <p:cNvPr id="55" name="Rak 54">
                    <a:extLst>
                      <a:ext uri="{FF2B5EF4-FFF2-40B4-BE49-F238E27FC236}">
                        <a16:creationId xmlns:a16="http://schemas.microsoft.com/office/drawing/2014/main" id="{CA44651E-B01D-814A-98F3-82C03D3BAE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53733" y="2192724"/>
                    <a:ext cx="402195" cy="0"/>
                  </a:xfrm>
                  <a:prstGeom prst="line">
                    <a:avLst/>
                  </a:prstGeom>
                  <a:ln w="158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" name="textruta 51">
                  <a:extLst>
                    <a:ext uri="{FF2B5EF4-FFF2-40B4-BE49-F238E27FC236}">
                      <a16:creationId xmlns:a16="http://schemas.microsoft.com/office/drawing/2014/main" id="{3C15D38C-36BF-F34C-8543-757045C03657}"/>
                    </a:ext>
                  </a:extLst>
                </p:cNvPr>
                <p:cNvSpPr txBox="1"/>
                <p:nvPr/>
              </p:nvSpPr>
              <p:spPr>
                <a:xfrm>
                  <a:off x="3560990" y="3559462"/>
                  <a:ext cx="2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=</a:t>
                  </a:r>
                </a:p>
              </p:txBody>
            </p:sp>
          </p:grpSp>
          <p:sp>
            <p:nvSpPr>
              <p:cNvPr id="50" name="textruta 49">
                <a:extLst>
                  <a:ext uri="{FF2B5EF4-FFF2-40B4-BE49-F238E27FC236}">
                    <a16:creationId xmlns:a16="http://schemas.microsoft.com/office/drawing/2014/main" id="{DEA9DD53-6057-6F4C-8E63-6481DE8B4EEE}"/>
                  </a:ext>
                </a:extLst>
              </p:cNvPr>
              <p:cNvSpPr txBox="1"/>
              <p:nvPr/>
            </p:nvSpPr>
            <p:spPr>
              <a:xfrm>
                <a:off x="2349391" y="5236573"/>
                <a:ext cx="639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cm</a:t>
                </a:r>
                <a:r>
                  <a:rPr lang="sv-SE" b="1" baseline="30000" dirty="0">
                    <a:latin typeface="Bradley Hand Bold"/>
                    <a:cs typeface="Bradley Hand Bold"/>
                  </a:rPr>
                  <a:t>2 </a:t>
                </a:r>
              </a:p>
            </p:txBody>
          </p:sp>
        </p:grp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21688CB-A893-724A-8E57-8E05EE7CE589}"/>
                </a:ext>
              </a:extLst>
            </p:cNvPr>
            <p:cNvSpPr/>
            <p:nvPr/>
          </p:nvSpPr>
          <p:spPr>
            <a:xfrm>
              <a:off x="2906047" y="2604327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sv-SE" dirty="0">
                <a:latin typeface="Bradley Hand Bold"/>
                <a:cs typeface="Bradley Hand Bold"/>
              </a:endParaRPr>
            </a:p>
          </p:txBody>
        </p:sp>
      </p:grpSp>
      <p:grpSp>
        <p:nvGrpSpPr>
          <p:cNvPr id="56" name="Grupp 55">
            <a:extLst>
              <a:ext uri="{FF2B5EF4-FFF2-40B4-BE49-F238E27FC236}">
                <a16:creationId xmlns:a16="http://schemas.microsoft.com/office/drawing/2014/main" id="{EFC95E08-3523-CC4D-8792-CBDBB3991013}"/>
              </a:ext>
            </a:extLst>
          </p:cNvPr>
          <p:cNvGrpSpPr/>
          <p:nvPr/>
        </p:nvGrpSpPr>
        <p:grpSpPr>
          <a:xfrm>
            <a:off x="2275034" y="4220100"/>
            <a:ext cx="1666012" cy="599916"/>
            <a:chOff x="2906047" y="2521228"/>
            <a:chExt cx="1666012" cy="599916"/>
          </a:xfrm>
        </p:grpSpPr>
        <p:grpSp>
          <p:nvGrpSpPr>
            <p:cNvPr id="57" name="Grupp 56">
              <a:extLst>
                <a:ext uri="{FF2B5EF4-FFF2-40B4-BE49-F238E27FC236}">
                  <a16:creationId xmlns:a16="http://schemas.microsoft.com/office/drawing/2014/main" id="{58C7F431-4D43-E941-BA83-2544C32C1ED3}"/>
                </a:ext>
              </a:extLst>
            </p:cNvPr>
            <p:cNvGrpSpPr/>
            <p:nvPr/>
          </p:nvGrpSpPr>
          <p:grpSpPr>
            <a:xfrm>
              <a:off x="3172799" y="2521228"/>
              <a:ext cx="1399260" cy="599916"/>
              <a:chOff x="1939930" y="5129721"/>
              <a:chExt cx="1399260" cy="599916"/>
            </a:xfrm>
          </p:grpSpPr>
          <p:grpSp>
            <p:nvGrpSpPr>
              <p:cNvPr id="59" name="Grupp 58">
                <a:extLst>
                  <a:ext uri="{FF2B5EF4-FFF2-40B4-BE49-F238E27FC236}">
                    <a16:creationId xmlns:a16="http://schemas.microsoft.com/office/drawing/2014/main" id="{D819B57F-F88D-F84F-87BB-793EC0438F5F}"/>
                  </a:ext>
                </a:extLst>
              </p:cNvPr>
              <p:cNvGrpSpPr/>
              <p:nvPr/>
            </p:nvGrpSpPr>
            <p:grpSpPr>
              <a:xfrm>
                <a:off x="1939930" y="5129721"/>
                <a:ext cx="1399260" cy="599916"/>
                <a:chOff x="2723169" y="3443574"/>
                <a:chExt cx="1399260" cy="599916"/>
              </a:xfrm>
            </p:grpSpPr>
            <p:grpSp>
              <p:nvGrpSpPr>
                <p:cNvPr id="61" name="Grupp 60">
                  <a:extLst>
                    <a:ext uri="{FF2B5EF4-FFF2-40B4-BE49-F238E27FC236}">
                      <a16:creationId xmlns:a16="http://schemas.microsoft.com/office/drawing/2014/main" id="{21EBE286-32BA-6247-8EC7-EDCCB5ECBF3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3169" y="3443574"/>
                  <a:ext cx="838691" cy="599916"/>
                  <a:chOff x="4127768" y="1901127"/>
                  <a:chExt cx="838300" cy="600084"/>
                </a:xfrm>
              </p:grpSpPr>
              <p:sp>
                <p:nvSpPr>
                  <p:cNvPr id="63" name="textruta 29">
                    <a:extLst>
                      <a:ext uri="{FF2B5EF4-FFF2-40B4-BE49-F238E27FC236}">
                        <a16:creationId xmlns:a16="http://schemas.microsoft.com/office/drawing/2014/main" id="{16AD60F0-3010-B745-BB69-391AD359B99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7768" y="1901127"/>
                    <a:ext cx="838300" cy="3694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5 </a:t>
                    </a:r>
                    <a:r>
                      <a:rPr lang="is-IS" sz="1800" dirty="0">
                        <a:latin typeface="Bradley Hand Bold"/>
                        <a:cs typeface="Bradley Hand Bold"/>
                      </a:rPr>
                      <a:t>∙ </a:t>
                    </a:r>
                    <a:r>
                      <a:rPr lang="sv-SE" sz="1800" dirty="0">
                        <a:latin typeface="Bradley Hand Bold"/>
                        <a:cs typeface="Bradley Hand Bold"/>
                      </a:rPr>
                      <a:t>2,8</a:t>
                    </a:r>
                  </a:p>
                </p:txBody>
              </p:sp>
              <p:sp>
                <p:nvSpPr>
                  <p:cNvPr id="64" name="textruta 30">
                    <a:extLst>
                      <a:ext uri="{FF2B5EF4-FFF2-40B4-BE49-F238E27FC236}">
                        <a16:creationId xmlns:a16="http://schemas.microsoft.com/office/drawing/2014/main" id="{6596C4F9-769D-0242-8F8F-B3B6E183D6B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407646" y="2131775"/>
                    <a:ext cx="329473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</a:t>
                    </a:r>
                  </a:p>
                </p:txBody>
              </p:sp>
              <p:cxnSp>
                <p:nvCxnSpPr>
                  <p:cNvPr id="65" name="Rak 64">
                    <a:extLst>
                      <a:ext uri="{FF2B5EF4-FFF2-40B4-BE49-F238E27FC236}">
                        <a16:creationId xmlns:a16="http://schemas.microsoft.com/office/drawing/2014/main" id="{E4BA054B-71C5-F444-8D17-0252BAB5B0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42104" y="2187505"/>
                    <a:ext cx="753603" cy="0"/>
                  </a:xfrm>
                  <a:prstGeom prst="line">
                    <a:avLst/>
                  </a:prstGeom>
                  <a:ln w="158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2" name="textruta 61">
                  <a:extLst>
                    <a:ext uri="{FF2B5EF4-FFF2-40B4-BE49-F238E27FC236}">
                      <a16:creationId xmlns:a16="http://schemas.microsoft.com/office/drawing/2014/main" id="{B1F5B0FE-092F-794E-980D-85FDD087222E}"/>
                    </a:ext>
                  </a:extLst>
                </p:cNvPr>
                <p:cNvSpPr txBox="1"/>
                <p:nvPr/>
              </p:nvSpPr>
              <p:spPr>
                <a:xfrm>
                  <a:off x="3866959" y="3542909"/>
                  <a:ext cx="2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=</a:t>
                  </a:r>
                </a:p>
              </p:txBody>
            </p:sp>
          </p:grpSp>
          <p:sp>
            <p:nvSpPr>
              <p:cNvPr id="60" name="textruta 59">
                <a:extLst>
                  <a:ext uri="{FF2B5EF4-FFF2-40B4-BE49-F238E27FC236}">
                    <a16:creationId xmlns:a16="http://schemas.microsoft.com/office/drawing/2014/main" id="{36FF8F3A-B047-A64E-BAED-51DFE4044F4F}"/>
                  </a:ext>
                </a:extLst>
              </p:cNvPr>
              <p:cNvSpPr txBox="1"/>
              <p:nvPr/>
            </p:nvSpPr>
            <p:spPr>
              <a:xfrm>
                <a:off x="2657805" y="5228475"/>
                <a:ext cx="639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cm</a:t>
                </a:r>
                <a:r>
                  <a:rPr lang="sv-SE" b="1" baseline="30000" dirty="0">
                    <a:latin typeface="Bradley Hand Bold"/>
                    <a:cs typeface="Bradley Hand Bold"/>
                  </a:rPr>
                  <a:t>2 </a:t>
                </a:r>
              </a:p>
            </p:txBody>
          </p:sp>
        </p:grpSp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BE997640-0C28-B240-9298-9E9B6DDBA703}"/>
                </a:ext>
              </a:extLst>
            </p:cNvPr>
            <p:cNvSpPr/>
            <p:nvPr/>
          </p:nvSpPr>
          <p:spPr>
            <a:xfrm>
              <a:off x="2906047" y="2604327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sv-SE" dirty="0">
                <a:latin typeface="Bradley Hand Bold"/>
                <a:cs typeface="Bradley Hand Bold"/>
              </a:endParaRPr>
            </a:p>
          </p:txBody>
        </p:sp>
      </p:grpSp>
      <p:sp>
        <p:nvSpPr>
          <p:cNvPr id="66" name="textruta 65">
            <a:extLst>
              <a:ext uri="{FF2B5EF4-FFF2-40B4-BE49-F238E27FC236}">
                <a16:creationId xmlns:a16="http://schemas.microsoft.com/office/drawing/2014/main" id="{0A0C7E23-63AB-6145-83B2-E8DA71EEBD08}"/>
              </a:ext>
            </a:extLst>
          </p:cNvPr>
          <p:cNvSpPr txBox="1"/>
          <p:nvPr/>
        </p:nvSpPr>
        <p:spPr>
          <a:xfrm>
            <a:off x="1498023" y="4313409"/>
            <a:ext cx="103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b)  Area: </a:t>
            </a: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B6AC2D71-E3A9-5A43-A604-F7764D739E1F}"/>
              </a:ext>
            </a:extLst>
          </p:cNvPr>
          <p:cNvSpPr/>
          <p:nvPr/>
        </p:nvSpPr>
        <p:spPr>
          <a:xfrm>
            <a:off x="4960646" y="4316471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7 cm</a:t>
            </a:r>
            <a:r>
              <a:rPr lang="sv-SE" b="1" baseline="30000" dirty="0">
                <a:latin typeface="Bradley Hand Bold"/>
                <a:cs typeface="Bradley Hand Bold"/>
              </a:rPr>
              <a:t>2</a:t>
            </a: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CEA96971-624E-1241-B156-BB6450B7BA71}"/>
              </a:ext>
            </a:extLst>
          </p:cNvPr>
          <p:cNvSpPr/>
          <p:nvPr/>
        </p:nvSpPr>
        <p:spPr>
          <a:xfrm>
            <a:off x="6696460" y="4056917"/>
            <a:ext cx="215878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Triangeln är rätvinklig. Då är sidan </a:t>
            </a:r>
            <a:r>
              <a:rPr lang="sv-SE" sz="1200" i="1" dirty="0"/>
              <a:t>BC </a:t>
            </a:r>
            <a:r>
              <a:rPr lang="sv-SE" sz="1200" dirty="0"/>
              <a:t>höjd mot sidan </a:t>
            </a:r>
            <a:r>
              <a:rPr lang="sv-SE" sz="1200" i="1" dirty="0"/>
              <a:t>AB</a:t>
            </a:r>
            <a:r>
              <a:rPr lang="sv-SE" sz="1200" dirty="0"/>
              <a:t>. Men du kan också säga att sidan </a:t>
            </a:r>
            <a:r>
              <a:rPr lang="sv-SE" sz="1200" i="1" dirty="0"/>
              <a:t>AB </a:t>
            </a:r>
            <a:r>
              <a:rPr lang="sv-SE" sz="1200" dirty="0"/>
              <a:t>är höjd mot sidan </a:t>
            </a:r>
            <a:r>
              <a:rPr lang="sv-SE" sz="1200" i="1" dirty="0"/>
              <a:t>BC</a:t>
            </a:r>
            <a:r>
              <a:rPr lang="sv-SE" sz="1200" dirty="0"/>
              <a:t>. </a:t>
            </a:r>
          </a:p>
        </p:txBody>
      </p:sp>
      <p:grpSp>
        <p:nvGrpSpPr>
          <p:cNvPr id="69" name="Grupp 68">
            <a:extLst>
              <a:ext uri="{FF2B5EF4-FFF2-40B4-BE49-F238E27FC236}">
                <a16:creationId xmlns:a16="http://schemas.microsoft.com/office/drawing/2014/main" id="{098D9ED0-A674-474B-A4E3-BD33BE4C2F70}"/>
              </a:ext>
            </a:extLst>
          </p:cNvPr>
          <p:cNvGrpSpPr/>
          <p:nvPr/>
        </p:nvGrpSpPr>
        <p:grpSpPr>
          <a:xfrm>
            <a:off x="3671284" y="4204653"/>
            <a:ext cx="1360043" cy="598096"/>
            <a:chOff x="2906047" y="2521230"/>
            <a:chExt cx="1360043" cy="598096"/>
          </a:xfrm>
        </p:grpSpPr>
        <p:grpSp>
          <p:nvGrpSpPr>
            <p:cNvPr id="70" name="Grupp 69">
              <a:extLst>
                <a:ext uri="{FF2B5EF4-FFF2-40B4-BE49-F238E27FC236}">
                  <a16:creationId xmlns:a16="http://schemas.microsoft.com/office/drawing/2014/main" id="{E5AD6373-16EF-5B46-A435-8608E089F2FB}"/>
                </a:ext>
              </a:extLst>
            </p:cNvPr>
            <p:cNvGrpSpPr/>
            <p:nvPr/>
          </p:nvGrpSpPr>
          <p:grpSpPr>
            <a:xfrm>
              <a:off x="3172799" y="2521230"/>
              <a:ext cx="1093291" cy="598096"/>
              <a:chOff x="1939930" y="5129723"/>
              <a:chExt cx="1093291" cy="598096"/>
            </a:xfrm>
          </p:grpSpPr>
          <p:grpSp>
            <p:nvGrpSpPr>
              <p:cNvPr id="72" name="Grupp 71">
                <a:extLst>
                  <a:ext uri="{FF2B5EF4-FFF2-40B4-BE49-F238E27FC236}">
                    <a16:creationId xmlns:a16="http://schemas.microsoft.com/office/drawing/2014/main" id="{A668A15F-7AA5-3C42-B6A4-B66B9359E189}"/>
                  </a:ext>
                </a:extLst>
              </p:cNvPr>
              <p:cNvGrpSpPr/>
              <p:nvPr/>
            </p:nvGrpSpPr>
            <p:grpSpPr>
              <a:xfrm>
                <a:off x="1939930" y="5129723"/>
                <a:ext cx="1093291" cy="598096"/>
                <a:chOff x="2723169" y="3443576"/>
                <a:chExt cx="1093291" cy="598096"/>
              </a:xfrm>
            </p:grpSpPr>
            <p:grpSp>
              <p:nvGrpSpPr>
                <p:cNvPr id="74" name="Grupp 73">
                  <a:extLst>
                    <a:ext uri="{FF2B5EF4-FFF2-40B4-BE49-F238E27FC236}">
                      <a16:creationId xmlns:a16="http://schemas.microsoft.com/office/drawing/2014/main" id="{4BBF2FAE-E3C2-5249-86F8-F5C567E0DA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3169" y="3443576"/>
                  <a:ext cx="450764" cy="598096"/>
                  <a:chOff x="4127768" y="1901127"/>
                  <a:chExt cx="450554" cy="598263"/>
                </a:xfrm>
              </p:grpSpPr>
              <p:sp>
                <p:nvSpPr>
                  <p:cNvPr id="76" name="textruta 29">
                    <a:extLst>
                      <a:ext uri="{FF2B5EF4-FFF2-40B4-BE49-F238E27FC236}">
                        <a16:creationId xmlns:a16="http://schemas.microsoft.com/office/drawing/2014/main" id="{3EF6B969-D0C5-054C-B2AD-0C755E4A5BD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7768" y="1901127"/>
                    <a:ext cx="450554" cy="3694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14</a:t>
                    </a:r>
                  </a:p>
                </p:txBody>
              </p:sp>
              <p:sp>
                <p:nvSpPr>
                  <p:cNvPr id="77" name="textruta 30">
                    <a:extLst>
                      <a:ext uri="{FF2B5EF4-FFF2-40B4-BE49-F238E27FC236}">
                        <a16:creationId xmlns:a16="http://schemas.microsoft.com/office/drawing/2014/main" id="{5330AC14-BC95-A649-B0A5-FD67FB693AA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08711" y="2129954"/>
                    <a:ext cx="329473" cy="3694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sv-SE" sz="1800" dirty="0">
                        <a:latin typeface="Bradley Hand Bold"/>
                        <a:cs typeface="Bradley Hand Bold"/>
                      </a:rPr>
                      <a:t>2</a:t>
                    </a:r>
                  </a:p>
                </p:txBody>
              </p:sp>
              <p:cxnSp>
                <p:nvCxnSpPr>
                  <p:cNvPr id="78" name="Rak 77">
                    <a:extLst>
                      <a:ext uri="{FF2B5EF4-FFF2-40B4-BE49-F238E27FC236}">
                        <a16:creationId xmlns:a16="http://schemas.microsoft.com/office/drawing/2014/main" id="{09C03BBB-9799-AD4D-8801-E19A538C6A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53733" y="2192724"/>
                    <a:ext cx="402195" cy="0"/>
                  </a:xfrm>
                  <a:prstGeom prst="line">
                    <a:avLst/>
                  </a:prstGeom>
                  <a:ln w="158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5" name="textruta 74">
                  <a:extLst>
                    <a:ext uri="{FF2B5EF4-FFF2-40B4-BE49-F238E27FC236}">
                      <a16:creationId xmlns:a16="http://schemas.microsoft.com/office/drawing/2014/main" id="{1F8BEC0A-2D0C-A144-8DA5-E097DC02CA2F}"/>
                    </a:ext>
                  </a:extLst>
                </p:cNvPr>
                <p:cNvSpPr txBox="1"/>
                <p:nvPr/>
              </p:nvSpPr>
              <p:spPr>
                <a:xfrm>
                  <a:off x="3560990" y="3559462"/>
                  <a:ext cx="255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dirty="0"/>
                    <a:t>=</a:t>
                  </a:r>
                </a:p>
              </p:txBody>
            </p:sp>
          </p:grpSp>
          <p:sp>
            <p:nvSpPr>
              <p:cNvPr id="73" name="textruta 72">
                <a:extLst>
                  <a:ext uri="{FF2B5EF4-FFF2-40B4-BE49-F238E27FC236}">
                    <a16:creationId xmlns:a16="http://schemas.microsoft.com/office/drawing/2014/main" id="{B7A2629B-0BAB-3B4E-989D-E46C0DAC6CBE}"/>
                  </a:ext>
                </a:extLst>
              </p:cNvPr>
              <p:cNvSpPr txBox="1"/>
              <p:nvPr/>
            </p:nvSpPr>
            <p:spPr>
              <a:xfrm>
                <a:off x="2349391" y="5236573"/>
                <a:ext cx="6395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cm</a:t>
                </a:r>
                <a:r>
                  <a:rPr lang="sv-SE" b="1" baseline="30000" dirty="0">
                    <a:latin typeface="Bradley Hand Bold"/>
                    <a:cs typeface="Bradley Hand Bold"/>
                  </a:rPr>
                  <a:t>2 </a:t>
                </a:r>
              </a:p>
            </p:txBody>
          </p:sp>
        </p:grpSp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B2637941-5AF5-F445-85ED-ACF979D98B9B}"/>
                </a:ext>
              </a:extLst>
            </p:cNvPr>
            <p:cNvSpPr/>
            <p:nvPr/>
          </p:nvSpPr>
          <p:spPr>
            <a:xfrm>
              <a:off x="2906047" y="2604327"/>
              <a:ext cx="1846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sv-SE" dirty="0">
                <a:latin typeface="Bradley Hand Bold"/>
                <a:cs typeface="Bradley Han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22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  <p:bldP spid="29" grpId="0"/>
      <p:bldP spid="32" grpId="0" animBg="1"/>
      <p:bldP spid="66" grpId="0"/>
      <p:bldP spid="67" grpId="0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E7E8286-5C1A-A040-A2DC-425BBC628AEC}"/>
              </a:ext>
            </a:extLst>
          </p:cNvPr>
          <p:cNvSpPr/>
          <p:nvPr/>
        </p:nvSpPr>
        <p:spPr>
          <a:xfrm>
            <a:off x="356089" y="310387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2B2C2D4-D8B1-A74C-B3E5-0F063AE9B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1" y="164228"/>
            <a:ext cx="1161498" cy="384895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3DE29E3-B0B1-034E-B457-14FE5C8F6845}"/>
              </a:ext>
            </a:extLst>
          </p:cNvPr>
          <p:cNvSpPr txBox="1"/>
          <p:nvPr/>
        </p:nvSpPr>
        <p:spPr>
          <a:xfrm>
            <a:off x="2764065" y="513700"/>
            <a:ext cx="312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Hur stor volym har rätblocket? 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4223592-E9A4-2249-875E-5C748B62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967" y="1102102"/>
            <a:ext cx="2829409" cy="160845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917DA77-E1FA-114F-9509-9C78224AA4E3}"/>
              </a:ext>
            </a:extLst>
          </p:cNvPr>
          <p:cNvSpPr txBox="1"/>
          <p:nvPr/>
        </p:nvSpPr>
        <p:spPr>
          <a:xfrm>
            <a:off x="2448853" y="3557466"/>
            <a:ext cx="155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Volym: </a:t>
            </a:r>
          </a:p>
        </p:txBody>
      </p:sp>
      <p:sp>
        <p:nvSpPr>
          <p:cNvPr id="8" name="textruta 29">
            <a:extLst>
              <a:ext uri="{FF2B5EF4-FFF2-40B4-BE49-F238E27FC236}">
                <a16:creationId xmlns:a16="http://schemas.microsoft.com/office/drawing/2014/main" id="{034192F2-1839-2147-B50C-E08AF77D0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540" y="3557337"/>
            <a:ext cx="1662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800" dirty="0">
                <a:latin typeface="Bradley Hand Bold"/>
                <a:cs typeface="Bradley Hand Bold"/>
              </a:rPr>
              <a:t>5 </a:t>
            </a:r>
            <a:r>
              <a:rPr lang="is-IS" sz="1800" dirty="0">
                <a:latin typeface="Bradley Hand Bold"/>
                <a:cs typeface="Bradley Hand Bold"/>
              </a:rPr>
              <a:t>∙ </a:t>
            </a:r>
            <a:r>
              <a:rPr lang="sv-SE" sz="1800" dirty="0">
                <a:latin typeface="Bradley Hand Bold"/>
                <a:cs typeface="Bradley Hand Bold"/>
              </a:rPr>
              <a:t>3 </a:t>
            </a:r>
            <a:r>
              <a:rPr lang="is-IS" sz="1800" dirty="0">
                <a:latin typeface="Bradley Hand Bold"/>
                <a:cs typeface="Bradley Hand Bold"/>
              </a:rPr>
              <a:t>∙ </a:t>
            </a:r>
            <a:r>
              <a:rPr lang="sv-SE" sz="1800" dirty="0">
                <a:latin typeface="Bradley Hand Bold"/>
                <a:cs typeface="Bradley Hand Bold"/>
              </a:rPr>
              <a:t>2</a:t>
            </a:r>
            <a:r>
              <a:rPr lang="sv-SE" sz="1800" b="1" dirty="0">
                <a:latin typeface="Bradley Hand Bold"/>
                <a:cs typeface="Bradley Hand Bold"/>
              </a:rPr>
              <a:t> c</a:t>
            </a:r>
            <a:r>
              <a:rPr lang="sv-SE" sz="1800" dirty="0">
                <a:latin typeface="Bradley Hand Bold"/>
                <a:cs typeface="Bradley Hand Bold"/>
              </a:rPr>
              <a:t>m</a:t>
            </a:r>
            <a:r>
              <a:rPr lang="sv-SE" sz="1800" b="1" baseline="30000" dirty="0">
                <a:latin typeface="Bradley Hand Bold"/>
                <a:cs typeface="Bradley Hand Bold"/>
              </a:rPr>
              <a:t>3</a:t>
            </a:r>
            <a:r>
              <a:rPr lang="sv-SE" sz="1800" dirty="0">
                <a:latin typeface="Bradley Hand Bold"/>
                <a:cs typeface="Bradley Hand Bold"/>
              </a:rPr>
              <a:t> </a:t>
            </a:r>
            <a:r>
              <a:rPr lang="sv-SE" sz="1800" dirty="0">
                <a:cs typeface="Bradley Hand Bold"/>
              </a:rPr>
              <a:t>=</a:t>
            </a:r>
            <a:r>
              <a:rPr lang="sv-SE" sz="1800" dirty="0">
                <a:latin typeface="Bradley Hand Bold"/>
                <a:cs typeface="Bradley Hand Bold"/>
              </a:rPr>
              <a:t>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41FDA5C-125A-4B47-9287-12C8FCE8BBF7}"/>
              </a:ext>
            </a:extLst>
          </p:cNvPr>
          <p:cNvSpPr/>
          <p:nvPr/>
        </p:nvSpPr>
        <p:spPr>
          <a:xfrm>
            <a:off x="4774075" y="3557337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30</a:t>
            </a:r>
            <a:r>
              <a:rPr lang="sv-SE" b="1" dirty="0">
                <a:latin typeface="Bradley Hand Bold"/>
                <a:cs typeface="Bradley Hand Bold"/>
              </a:rPr>
              <a:t> </a:t>
            </a:r>
            <a:r>
              <a:rPr lang="sv-SE" dirty="0">
                <a:latin typeface="Bradley Hand Bold"/>
                <a:cs typeface="Bradley Hand Bold"/>
              </a:rPr>
              <a:t>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2D952E0A-8559-8545-930A-C8E2800E50DC}"/>
              </a:ext>
            </a:extLst>
          </p:cNvPr>
          <p:cNvSpPr txBox="1"/>
          <p:nvPr/>
        </p:nvSpPr>
        <p:spPr>
          <a:xfrm>
            <a:off x="2590111" y="4404122"/>
            <a:ext cx="584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Volymen är 30</a:t>
            </a:r>
            <a:r>
              <a:rPr lang="sv-SE" b="1" dirty="0">
                <a:latin typeface="Bradley Hand Bold"/>
                <a:cs typeface="Bradley Hand Bold"/>
              </a:rPr>
              <a:t> </a:t>
            </a:r>
            <a:r>
              <a:rPr lang="sv-SE" dirty="0">
                <a:latin typeface="Bradley Hand Bold"/>
                <a:cs typeface="Bradley Hand Bold"/>
              </a:rPr>
              <a:t>cm</a:t>
            </a:r>
            <a:r>
              <a:rPr lang="sv-SE" baseline="30000" dirty="0">
                <a:latin typeface="Bradley Hand Bold"/>
                <a:cs typeface="Bradley Hand Bold"/>
              </a:rPr>
              <a:t>3</a:t>
            </a:r>
            <a:r>
              <a:rPr lang="sv-SE" dirty="0">
                <a:latin typeface="Bradley Hand Bold"/>
                <a:cs typeface="Bradley Hand Bold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407388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4161</TotalTime>
  <Words>577</Words>
  <Application>Microsoft Macintosh PowerPoint</Application>
  <PresentationFormat>Bildspel på skärmen (4:3)</PresentationFormat>
  <Paragraphs>103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3" baseType="lpstr">
      <vt:lpstr>Arial</vt:lpstr>
      <vt:lpstr>Bradley Hand Bold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38</cp:revision>
  <dcterms:created xsi:type="dcterms:W3CDTF">2017-04-14T14:34:39Z</dcterms:created>
  <dcterms:modified xsi:type="dcterms:W3CDTF">2021-10-09T08:41:33Z</dcterms:modified>
</cp:coreProperties>
</file>