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69" r:id="rId3"/>
    <p:sldId id="259" r:id="rId4"/>
    <p:sldId id="270" r:id="rId5"/>
    <p:sldId id="271" r:id="rId6"/>
    <p:sldId id="315" r:id="rId7"/>
    <p:sldId id="317" r:id="rId8"/>
    <p:sldId id="316" r:id="rId9"/>
    <p:sldId id="318" r:id="rId10"/>
    <p:sldId id="274" r:id="rId11"/>
    <p:sldId id="275" r:id="rId12"/>
    <p:sldId id="276" r:id="rId13"/>
    <p:sldId id="277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278" r:id="rId22"/>
    <p:sldId id="279" r:id="rId23"/>
    <p:sldId id="280" r:id="rId24"/>
    <p:sldId id="281" r:id="rId25"/>
    <p:sldId id="336" r:id="rId26"/>
    <p:sldId id="337" r:id="rId27"/>
    <p:sldId id="282" r:id="rId28"/>
    <p:sldId id="283" r:id="rId29"/>
    <p:sldId id="284" r:id="rId30"/>
    <p:sldId id="285" r:id="rId31"/>
    <p:sldId id="322" r:id="rId32"/>
    <p:sldId id="338" r:id="rId33"/>
    <p:sldId id="339" r:id="rId34"/>
    <p:sldId id="340" r:id="rId35"/>
    <p:sldId id="341" r:id="rId36"/>
    <p:sldId id="342" r:id="rId37"/>
    <p:sldId id="343" r:id="rId38"/>
    <p:sldId id="286" r:id="rId39"/>
    <p:sldId id="287" r:id="rId40"/>
    <p:sldId id="288" r:id="rId41"/>
    <p:sldId id="289" r:id="rId42"/>
    <p:sldId id="323" r:id="rId43"/>
    <p:sldId id="301" r:id="rId44"/>
    <p:sldId id="302" r:id="rId45"/>
    <p:sldId id="303" r:id="rId46"/>
    <p:sldId id="304" r:id="rId47"/>
    <p:sldId id="324" r:id="rId48"/>
    <p:sldId id="344" r:id="rId4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108" y="1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2021-07-19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607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2021-07-19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420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2021-07-19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7105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2021-07-19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8601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2021-07-19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065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2021-07-19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7063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2021-07-19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3410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2021-07-19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9645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2021-07-19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657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B4C22EB-9F03-487A-8739-7879F6B2C1B7}" type="datetimeFigureOut">
              <a:rPr lang="sv-SE" smtClean="0"/>
              <a:t>2021-07-19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2911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2021-07-19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4396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B4C22EB-9F03-487A-8739-7879F6B2C1B7}" type="datetimeFigureOut">
              <a:rPr lang="sv-SE" smtClean="0"/>
              <a:t>2021-07-19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41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2350169" y="2767280"/>
            <a:ext cx="74916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/>
              <a:t>RESONEMANGSUPPGIFTER MED * KAPITEL 5</a:t>
            </a:r>
          </a:p>
        </p:txBody>
      </p:sp>
    </p:spTree>
    <p:extLst>
      <p:ext uri="{BB962C8B-B14F-4D97-AF65-F5344CB8AC3E}">
        <p14:creationId xmlns:p14="http://schemas.microsoft.com/office/powerpoint/2010/main" val="1055794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4569384" y="2767280"/>
            <a:ext cx="30532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/>
              <a:t>Avsnitt 5.2</a:t>
            </a:r>
          </a:p>
          <a:p>
            <a:pPr algn="ctr"/>
            <a:r>
              <a:rPr lang="sv-SE" sz="4000" b="1" dirty="0"/>
              <a:t>ALGEBRA</a:t>
            </a:r>
          </a:p>
        </p:txBody>
      </p:sp>
    </p:spTree>
    <p:extLst>
      <p:ext uri="{BB962C8B-B14F-4D97-AF65-F5344CB8AC3E}">
        <p14:creationId xmlns:p14="http://schemas.microsoft.com/office/powerpoint/2010/main" val="3185164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2818734" y="1690473"/>
            <a:ext cx="65545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67</a:t>
            </a:r>
          </a:p>
          <a:p>
            <a:endParaRPr lang="sv-SE" sz="2800" b="1" dirty="0"/>
          </a:p>
          <a:p>
            <a:r>
              <a:rPr lang="sv-SE" sz="2800" dirty="0"/>
              <a:t>Beskriv med ord hur talföljden är uppbyggd.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D909F64-EA23-4A83-951C-441A17955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3532" y="3971925"/>
            <a:ext cx="6549733" cy="98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1878840" y="847288"/>
            <a:ext cx="84343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70</a:t>
            </a:r>
          </a:p>
          <a:p>
            <a:endParaRPr lang="sv-SE" sz="2800" b="1" dirty="0"/>
          </a:p>
          <a:p>
            <a:r>
              <a:rPr lang="sv-SE" sz="2800" dirty="0"/>
              <a:t>Elias skulle räkna ut värdet av uttrycket 4 + 5 ∙ x för x = 3.</a:t>
            </a:r>
          </a:p>
          <a:p>
            <a:r>
              <a:rPr lang="sv-SE" sz="2800" dirty="0"/>
              <a:t>Han räknade så här: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837196B2-BAE5-4A4B-BEAC-EA387B24E1EB}"/>
              </a:ext>
            </a:extLst>
          </p:cNvPr>
          <p:cNvSpPr txBox="1"/>
          <p:nvPr/>
        </p:nvSpPr>
        <p:spPr>
          <a:xfrm>
            <a:off x="1878840" y="5099793"/>
            <a:ext cx="3335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Vilket fel gjorde Elias?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55330064-C5F9-4BB2-9A57-1BC7E5152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048" y="3095452"/>
            <a:ext cx="6891902" cy="157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44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673005" y="695009"/>
            <a:ext cx="710770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74</a:t>
            </a:r>
          </a:p>
          <a:p>
            <a:endParaRPr lang="sv-SE" sz="2800" b="1" dirty="0"/>
          </a:p>
          <a:p>
            <a:r>
              <a:rPr lang="sv-SE" sz="2800" dirty="0"/>
              <a:t>På ett prov i matematik fanns uppgiften i rutan. </a:t>
            </a:r>
          </a:p>
          <a:p>
            <a:r>
              <a:rPr lang="sv-SE" sz="2800" dirty="0"/>
              <a:t>Olav svarade A och </a:t>
            </a:r>
            <a:r>
              <a:rPr lang="sv-SE" sz="2800" dirty="0" err="1"/>
              <a:t>Pahoul</a:t>
            </a:r>
            <a:r>
              <a:rPr lang="sv-SE" sz="2800" dirty="0"/>
              <a:t> svarade C.</a:t>
            </a:r>
          </a:p>
          <a:p>
            <a:endParaRPr lang="sv-SE" sz="2800" dirty="0"/>
          </a:p>
          <a:p>
            <a:r>
              <a:rPr lang="sv-SE" sz="2800" dirty="0"/>
              <a:t>Vem av dem svarade korrekt och vilket fel </a:t>
            </a:r>
          </a:p>
          <a:p>
            <a:r>
              <a:rPr lang="sv-SE" sz="2800" dirty="0"/>
              <a:t>tror du den andra gjorde?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3707EA9-D838-4014-92CC-6A2B4C5B3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8179" y="2448098"/>
            <a:ext cx="45720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26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2342640" y="2305615"/>
            <a:ext cx="75067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77</a:t>
            </a:r>
          </a:p>
          <a:p>
            <a:endParaRPr lang="sv-SE" sz="2800" b="1" dirty="0"/>
          </a:p>
          <a:p>
            <a:r>
              <a:rPr lang="sv-SE" sz="2800" dirty="0"/>
              <a:t>Vad väger mest, x </a:t>
            </a:r>
            <a:r>
              <a:rPr lang="sv-SE" sz="2800" dirty="0" err="1"/>
              <a:t>st</a:t>
            </a:r>
            <a:r>
              <a:rPr lang="sv-SE" sz="2800" dirty="0"/>
              <a:t> vindruvor eller y </a:t>
            </a:r>
            <a:r>
              <a:rPr lang="sv-SE" sz="2800" dirty="0" err="1"/>
              <a:t>st</a:t>
            </a:r>
            <a:r>
              <a:rPr lang="sv-SE" sz="2800" dirty="0"/>
              <a:t> meloner?</a:t>
            </a:r>
          </a:p>
          <a:p>
            <a:endParaRPr lang="sv-SE" sz="2800" dirty="0"/>
          </a:p>
          <a:p>
            <a:r>
              <a:rPr lang="sv-SE" sz="2800" dirty="0"/>
              <a:t>Förklara hur du tänker.</a:t>
            </a:r>
          </a:p>
        </p:txBody>
      </p:sp>
    </p:spTree>
    <p:extLst>
      <p:ext uri="{BB962C8B-B14F-4D97-AF65-F5344CB8AC3E}">
        <p14:creationId xmlns:p14="http://schemas.microsoft.com/office/powerpoint/2010/main" val="16637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596968" y="1049228"/>
            <a:ext cx="63192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78</a:t>
            </a:r>
          </a:p>
          <a:p>
            <a:endParaRPr lang="sv-SE" sz="2800" b="1" dirty="0"/>
          </a:p>
          <a:p>
            <a:r>
              <a:rPr lang="sv-SE" sz="2800" dirty="0"/>
              <a:t>Med vilket av uttrycken i rutan kan antalet kvadrater i figur n beräknas?</a:t>
            </a:r>
          </a:p>
          <a:p>
            <a:endParaRPr lang="sv-SE" sz="2800" dirty="0"/>
          </a:p>
          <a:p>
            <a:r>
              <a:rPr lang="sv-SE" sz="2800" dirty="0"/>
              <a:t>Förklara hur du tänker.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CE01B7E-9237-4E5A-8791-429E2CE5A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6190" y="1866900"/>
            <a:ext cx="3962400" cy="156210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A0D5BF7B-6B4A-41F5-8427-6554A9AA9E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0764" y="4241938"/>
            <a:ext cx="7470471" cy="100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1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1162234" y="1132355"/>
            <a:ext cx="601996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82</a:t>
            </a:r>
          </a:p>
          <a:p>
            <a:endParaRPr lang="sv-SE" sz="2800" b="1" dirty="0"/>
          </a:p>
          <a:p>
            <a:r>
              <a:rPr lang="sv-SE" sz="2800" dirty="0"/>
              <a:t>Emilia har 100 kr och köper n bullar.</a:t>
            </a:r>
          </a:p>
          <a:p>
            <a:endParaRPr lang="sv-SE" sz="2800" dirty="0"/>
          </a:p>
          <a:p>
            <a:r>
              <a:rPr lang="sv-SE" sz="2800" dirty="0"/>
              <a:t>Vilket är det största värde n kan ha i det här fallet?</a:t>
            </a:r>
          </a:p>
          <a:p>
            <a:endParaRPr lang="sv-SE" sz="2800" dirty="0"/>
          </a:p>
          <a:p>
            <a:r>
              <a:rPr lang="sv-SE" sz="2800" dirty="0"/>
              <a:t>Motivera ditt svar.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93F834CC-7CA4-4139-81EE-2A4452DB5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706" y="1943100"/>
            <a:ext cx="32385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52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946103" y="1099104"/>
            <a:ext cx="53216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88</a:t>
            </a:r>
          </a:p>
          <a:p>
            <a:endParaRPr lang="sv-SE" sz="2800" b="1" dirty="0"/>
          </a:p>
          <a:p>
            <a:r>
              <a:rPr lang="sv-SE" sz="2800" dirty="0"/>
              <a:t>Vilket av uttrycken i rutan visar hur antalet punkter kan räknas fram?</a:t>
            </a:r>
          </a:p>
          <a:p>
            <a:endParaRPr lang="sv-SE" sz="2800" dirty="0"/>
          </a:p>
          <a:p>
            <a:r>
              <a:rPr lang="sv-SE" sz="2800" dirty="0"/>
              <a:t>Förklara hur du tänker.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EC5D48A-C702-40C9-93C1-B1C7392DC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123" y="4463674"/>
            <a:ext cx="6156661" cy="856471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04CE6EED-1CC4-463A-9C57-C3E81A0061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6803" y="1809627"/>
            <a:ext cx="4659000" cy="196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51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2828324" y="1659285"/>
            <a:ext cx="65353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90</a:t>
            </a:r>
          </a:p>
          <a:p>
            <a:endParaRPr lang="sv-SE" sz="2800" b="1" dirty="0"/>
          </a:p>
          <a:p>
            <a:r>
              <a:rPr lang="sv-SE" sz="2800" dirty="0"/>
              <a:t>Leo säger att x = 7 är lösning till ekvationen</a:t>
            </a:r>
          </a:p>
          <a:p>
            <a:endParaRPr lang="sv-SE" sz="2800" dirty="0"/>
          </a:p>
          <a:p>
            <a:endParaRPr lang="sv-SE" sz="2800" dirty="0"/>
          </a:p>
          <a:p>
            <a:endParaRPr lang="sv-SE" sz="2800" dirty="0"/>
          </a:p>
          <a:p>
            <a:endParaRPr lang="sv-SE" sz="2800" dirty="0"/>
          </a:p>
          <a:p>
            <a:r>
              <a:rPr lang="sv-SE" sz="2800" dirty="0"/>
              <a:t>Stämmer det? Förklara hur du tänker.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7DAFC5FA-AB67-42D1-87B2-B591D04B0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9457" y="3416531"/>
            <a:ext cx="2687920" cy="92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9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2239893" y="2090172"/>
            <a:ext cx="77122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91</a:t>
            </a:r>
          </a:p>
          <a:p>
            <a:endParaRPr lang="sv-SE" sz="2800" b="1" dirty="0"/>
          </a:p>
          <a:p>
            <a:r>
              <a:rPr lang="sv-SE" sz="2800" dirty="0"/>
              <a:t>En simbassäng är 25 m lång.</a:t>
            </a:r>
          </a:p>
          <a:p>
            <a:r>
              <a:rPr lang="sv-SE" sz="2800" dirty="0"/>
              <a:t>En dag simmar </a:t>
            </a:r>
            <a:r>
              <a:rPr lang="sv-SE" sz="2800" dirty="0" err="1"/>
              <a:t>Nuri</a:t>
            </a:r>
            <a:r>
              <a:rPr lang="sv-SE" sz="2800" dirty="0"/>
              <a:t> x längder i bassängen.</a:t>
            </a:r>
          </a:p>
          <a:p>
            <a:endParaRPr lang="sv-SE" sz="2800" dirty="0"/>
          </a:p>
          <a:p>
            <a:r>
              <a:rPr lang="sv-SE" sz="2800" dirty="0"/>
              <a:t>Förklara vad som menas med uttrycket 1 000 – 25x.</a:t>
            </a:r>
          </a:p>
        </p:txBody>
      </p:sp>
    </p:spTree>
    <p:extLst>
      <p:ext uri="{BB962C8B-B14F-4D97-AF65-F5344CB8AC3E}">
        <p14:creationId xmlns:p14="http://schemas.microsoft.com/office/powerpoint/2010/main" val="295477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3677983" y="2151727"/>
            <a:ext cx="48360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/>
              <a:t>Avsnitt 5.1 </a:t>
            </a:r>
          </a:p>
          <a:p>
            <a:pPr algn="ctr"/>
            <a:r>
              <a:rPr lang="sv-SE" sz="4000" b="1" dirty="0"/>
              <a:t>TALUPPFATTNING OCH </a:t>
            </a:r>
          </a:p>
          <a:p>
            <a:pPr algn="ctr"/>
            <a:r>
              <a:rPr lang="sv-SE" sz="4000" b="1" dirty="0"/>
              <a:t>TALS ANVÄNDNING</a:t>
            </a:r>
          </a:p>
        </p:txBody>
      </p:sp>
    </p:spTree>
    <p:extLst>
      <p:ext uri="{BB962C8B-B14F-4D97-AF65-F5344CB8AC3E}">
        <p14:creationId xmlns:p14="http://schemas.microsoft.com/office/powerpoint/2010/main" val="28706363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2328063" y="2090172"/>
            <a:ext cx="753587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95</a:t>
            </a:r>
          </a:p>
          <a:p>
            <a:endParaRPr lang="sv-SE" sz="2800" b="1" dirty="0"/>
          </a:p>
          <a:p>
            <a:r>
              <a:rPr lang="sv-SE" sz="2800" dirty="0"/>
              <a:t>Adam är 6 år äldre än sin syster Märta.</a:t>
            </a:r>
          </a:p>
          <a:p>
            <a:r>
              <a:rPr lang="sv-SE" sz="2800" dirty="0"/>
              <a:t>Vi kallar Adams ålder för a och Märtas ålder för m.</a:t>
            </a:r>
          </a:p>
          <a:p>
            <a:endParaRPr lang="sv-SE" sz="2800" dirty="0"/>
          </a:p>
          <a:p>
            <a:r>
              <a:rPr lang="sv-SE" sz="2800" dirty="0"/>
              <a:t>Förklara vad sambandet                       </a:t>
            </a:r>
          </a:p>
          <a:p>
            <a:r>
              <a:rPr lang="sv-SE" sz="2800" dirty="0"/>
              <a:t>betyder.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7043174-2EF3-41D8-B072-F3E9E7576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082028"/>
            <a:ext cx="15621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0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4520961" y="2767280"/>
            <a:ext cx="31500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/>
              <a:t>Avsnitt 5.3</a:t>
            </a:r>
          </a:p>
          <a:p>
            <a:pPr algn="ctr"/>
            <a:r>
              <a:rPr lang="sv-SE" sz="4000" b="1" dirty="0"/>
              <a:t>GEOMETRI</a:t>
            </a:r>
          </a:p>
        </p:txBody>
      </p:sp>
    </p:spTree>
    <p:extLst>
      <p:ext uri="{BB962C8B-B14F-4D97-AF65-F5344CB8AC3E}">
        <p14:creationId xmlns:p14="http://schemas.microsoft.com/office/powerpoint/2010/main" val="3936102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3175738" y="2305615"/>
            <a:ext cx="58405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102</a:t>
            </a:r>
          </a:p>
          <a:p>
            <a:endParaRPr lang="sv-SE" sz="2800" b="1" dirty="0"/>
          </a:p>
          <a:p>
            <a:r>
              <a:rPr lang="sv-SE" sz="2800" dirty="0"/>
              <a:t>Kan en triangel ha två trubbiga vinklar?</a:t>
            </a:r>
          </a:p>
          <a:p>
            <a:endParaRPr lang="sv-SE" sz="2800" dirty="0"/>
          </a:p>
          <a:p>
            <a:r>
              <a:rPr lang="sv-SE" sz="2800" dirty="0"/>
              <a:t>Förklara hur du tänker.</a:t>
            </a:r>
          </a:p>
        </p:txBody>
      </p:sp>
    </p:spTree>
    <p:extLst>
      <p:ext uri="{BB962C8B-B14F-4D97-AF65-F5344CB8AC3E}">
        <p14:creationId xmlns:p14="http://schemas.microsoft.com/office/powerpoint/2010/main" val="180244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2984135" y="2090172"/>
            <a:ext cx="62237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108</a:t>
            </a:r>
          </a:p>
          <a:p>
            <a:endParaRPr lang="sv-SE" sz="2800" b="1" dirty="0"/>
          </a:p>
          <a:p>
            <a:r>
              <a:rPr lang="sv-SE" sz="2800" dirty="0"/>
              <a:t>William påstår att en kvadrat är en romb.</a:t>
            </a:r>
          </a:p>
          <a:p>
            <a:endParaRPr lang="sv-SE" sz="2800" dirty="0"/>
          </a:p>
          <a:p>
            <a:r>
              <a:rPr lang="sv-SE" sz="2800" dirty="0"/>
              <a:t>Stämmer det?</a:t>
            </a:r>
          </a:p>
          <a:p>
            <a:r>
              <a:rPr lang="sv-SE" sz="2800" dirty="0"/>
              <a:t>Förklara hur du tänker.</a:t>
            </a:r>
          </a:p>
        </p:txBody>
      </p:sp>
    </p:spTree>
    <p:extLst>
      <p:ext uri="{BB962C8B-B14F-4D97-AF65-F5344CB8AC3E}">
        <p14:creationId xmlns:p14="http://schemas.microsoft.com/office/powerpoint/2010/main" val="217236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844493" y="847288"/>
            <a:ext cx="597194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119</a:t>
            </a:r>
          </a:p>
          <a:p>
            <a:endParaRPr lang="sv-SE" sz="2800" b="1" dirty="0"/>
          </a:p>
          <a:p>
            <a:r>
              <a:rPr lang="sv-SE" sz="2800" dirty="0"/>
              <a:t>En rektangel har delats in i två områden på det sätt som bilden visar.</a:t>
            </a:r>
          </a:p>
          <a:p>
            <a:endParaRPr lang="sv-SE" sz="2800" dirty="0"/>
          </a:p>
          <a:p>
            <a:r>
              <a:rPr lang="sv-SE" sz="2800" dirty="0"/>
              <a:t>Vilket påstående är helt säkert sant?</a:t>
            </a:r>
          </a:p>
          <a:p>
            <a:r>
              <a:rPr lang="sv-SE" sz="2800" dirty="0"/>
              <a:t>Motivera ditt val.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F84F6EA-A473-4064-8435-4A128A07D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5952" y="1073726"/>
            <a:ext cx="2085203" cy="3549282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C61FFC41-1DE6-4AB1-B4AC-10B49C6A8A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951" y="4264519"/>
            <a:ext cx="7206286" cy="167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58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2868959" y="1874728"/>
            <a:ext cx="645408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124</a:t>
            </a:r>
          </a:p>
          <a:p>
            <a:endParaRPr lang="sv-SE" sz="2800" b="1" dirty="0"/>
          </a:p>
          <a:p>
            <a:r>
              <a:rPr lang="sv-SE" sz="2800" dirty="0"/>
              <a:t>Två rektanglar har samma omkrets.</a:t>
            </a:r>
          </a:p>
          <a:p>
            <a:r>
              <a:rPr lang="sv-SE" sz="2800" dirty="0"/>
              <a:t>”Då har de också samma area”, säger Aziz.</a:t>
            </a:r>
          </a:p>
          <a:p>
            <a:endParaRPr lang="sv-SE" sz="2800" dirty="0"/>
          </a:p>
          <a:p>
            <a:r>
              <a:rPr lang="sv-SE" sz="2800" dirty="0"/>
              <a:t>Har han rätt eller fel?</a:t>
            </a:r>
          </a:p>
          <a:p>
            <a:r>
              <a:rPr lang="sv-SE" sz="2800" dirty="0"/>
              <a:t>Förklara hur du tänker.</a:t>
            </a:r>
          </a:p>
        </p:txBody>
      </p:sp>
    </p:spTree>
    <p:extLst>
      <p:ext uri="{BB962C8B-B14F-4D97-AF65-F5344CB8AC3E}">
        <p14:creationId xmlns:p14="http://schemas.microsoft.com/office/powerpoint/2010/main" val="228707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923780" y="1126583"/>
            <a:ext cx="70065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133</a:t>
            </a:r>
          </a:p>
          <a:p>
            <a:endParaRPr lang="sv-SE" sz="2800" b="1" dirty="0"/>
          </a:p>
          <a:p>
            <a:r>
              <a:rPr lang="sv-SE" sz="2800" dirty="0"/>
              <a:t>Det lila området har lika stor area som de båda vita områdena har sammanlagt.</a:t>
            </a:r>
          </a:p>
          <a:p>
            <a:endParaRPr lang="sv-SE" sz="2800" dirty="0"/>
          </a:p>
          <a:p>
            <a:r>
              <a:rPr lang="sv-SE" sz="2800" dirty="0"/>
              <a:t>Förklara varför.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E28FC3B-1201-4C5D-9AC0-12D79A7DA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5634" y="2998816"/>
            <a:ext cx="4332586" cy="227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3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2630487" y="2767280"/>
            <a:ext cx="69310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/>
              <a:t>Avsnitt 5.4</a:t>
            </a:r>
          </a:p>
          <a:p>
            <a:pPr algn="ctr"/>
            <a:r>
              <a:rPr lang="sv-SE" sz="4000" b="1" dirty="0"/>
              <a:t>SAMBAND OCH FÖRÄNDRING</a:t>
            </a:r>
          </a:p>
        </p:txBody>
      </p:sp>
    </p:spTree>
    <p:extLst>
      <p:ext uri="{BB962C8B-B14F-4D97-AF65-F5344CB8AC3E}">
        <p14:creationId xmlns:p14="http://schemas.microsoft.com/office/powerpoint/2010/main" val="3155725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832312" y="847288"/>
            <a:ext cx="56516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145</a:t>
            </a:r>
          </a:p>
          <a:p>
            <a:endParaRPr lang="sv-SE" sz="2800" b="1" dirty="0"/>
          </a:p>
          <a:p>
            <a:r>
              <a:rPr lang="sv-SE" sz="2800" dirty="0"/>
              <a:t>David cyklade till sin kompis Sandro.</a:t>
            </a:r>
          </a:p>
          <a:p>
            <a:r>
              <a:rPr lang="sv-SE" sz="2800" dirty="0"/>
              <a:t>Diagrammet visar hur långt han hade kommit vid olika tidpunkter.</a:t>
            </a:r>
          </a:p>
          <a:p>
            <a:endParaRPr lang="sv-SE" sz="2800" dirty="0"/>
          </a:p>
          <a:p>
            <a:r>
              <a:rPr lang="sv-SE" sz="2800" dirty="0"/>
              <a:t>Förklara hur man i diagrammet kan se att David tog en paus.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8628CA8-4704-4C26-A390-8A3EE747E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7034" y="1693361"/>
            <a:ext cx="4662654" cy="347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4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792125" y="1044830"/>
            <a:ext cx="530387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146</a:t>
            </a:r>
          </a:p>
          <a:p>
            <a:endParaRPr lang="sv-SE" sz="2800" b="1" dirty="0"/>
          </a:p>
          <a:p>
            <a:r>
              <a:rPr lang="sv-SE" sz="2800" dirty="0"/>
              <a:t>Diagrammet visar vad det kostar att köpa frukt i en affär.</a:t>
            </a:r>
          </a:p>
          <a:p>
            <a:endParaRPr lang="sv-SE" sz="2800" dirty="0"/>
          </a:p>
          <a:p>
            <a:r>
              <a:rPr lang="sv-SE" sz="2800" dirty="0"/>
              <a:t>Är kostnaden för de olika frukterna proportionell mot vikten?</a:t>
            </a:r>
          </a:p>
          <a:p>
            <a:r>
              <a:rPr lang="sv-SE" sz="2800" dirty="0"/>
              <a:t>Förklara hur du tänker.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3DF8473-ADB7-436D-8A67-31DDBB9C7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822" y="976457"/>
            <a:ext cx="3551959" cy="490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3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2533038" y="2521059"/>
            <a:ext cx="71259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11</a:t>
            </a:r>
          </a:p>
          <a:p>
            <a:endParaRPr lang="sv-SE" sz="2800" b="1" dirty="0"/>
          </a:p>
          <a:p>
            <a:r>
              <a:rPr lang="sv-SE" sz="2800" dirty="0"/>
              <a:t>Förklara varför fyra tiondelar är ett större tal än trettiofem hundradelar.</a:t>
            </a:r>
          </a:p>
        </p:txBody>
      </p:sp>
    </p:spTree>
    <p:extLst>
      <p:ext uri="{BB962C8B-B14F-4D97-AF65-F5344CB8AC3E}">
        <p14:creationId xmlns:p14="http://schemas.microsoft.com/office/powerpoint/2010/main" val="73077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882679" y="847288"/>
            <a:ext cx="58173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b="1" dirty="0"/>
              <a:t>UPPGIFT 152</a:t>
            </a:r>
          </a:p>
          <a:p>
            <a:endParaRPr lang="sv-SE" sz="2600" b="1" dirty="0"/>
          </a:p>
          <a:p>
            <a:r>
              <a:rPr lang="sv-SE" sz="2600" dirty="0"/>
              <a:t>Diagrammet visar vikt och pris på några påsar med jordnötter.</a:t>
            </a:r>
          </a:p>
          <a:p>
            <a:endParaRPr lang="sv-SE" sz="2600" dirty="0"/>
          </a:p>
          <a:p>
            <a:r>
              <a:rPr lang="sv-SE" sz="2600" dirty="0"/>
              <a:t>För två av påsarna är priset proportionellt mot vikten.</a:t>
            </a:r>
          </a:p>
          <a:p>
            <a:r>
              <a:rPr lang="sv-SE" sz="2600" dirty="0"/>
              <a:t>Vilka påsar är det?</a:t>
            </a:r>
          </a:p>
          <a:p>
            <a:r>
              <a:rPr lang="sv-SE" sz="2600" dirty="0"/>
              <a:t>Förklara hur du tänker.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49A6E68-7DA0-4F51-BC0C-64736407E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3657" y="2166417"/>
            <a:ext cx="4105664" cy="252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85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926249" y="966650"/>
            <a:ext cx="598363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b="1" dirty="0"/>
              <a:t>UPPGIFT 153</a:t>
            </a:r>
          </a:p>
          <a:p>
            <a:endParaRPr lang="sv-SE" sz="2600" b="1" dirty="0"/>
          </a:p>
          <a:p>
            <a:r>
              <a:rPr lang="sv-SE" sz="2600" dirty="0"/>
              <a:t>En dag körde Irina till Pedro med sin vespa.</a:t>
            </a:r>
          </a:p>
          <a:p>
            <a:r>
              <a:rPr lang="sv-SE" sz="2600" dirty="0"/>
              <a:t>Diagrammet visar hur långt hon hade kommit vid olika tidpunkter.</a:t>
            </a:r>
          </a:p>
          <a:p>
            <a:endParaRPr lang="sv-SE" sz="2600" dirty="0"/>
          </a:p>
          <a:p>
            <a:r>
              <a:rPr lang="sv-SE" sz="2600" dirty="0"/>
              <a:t>Hur kan man se att Irina tog en paus?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323D558-358F-4624-B85C-948C30ECB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6138" y="1769622"/>
            <a:ext cx="4355868" cy="331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93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759994" y="1769622"/>
            <a:ext cx="598363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b="1" dirty="0"/>
              <a:t>UPPGIFT 154</a:t>
            </a:r>
          </a:p>
          <a:p>
            <a:endParaRPr lang="sv-SE" sz="2600" b="1" dirty="0"/>
          </a:p>
          <a:p>
            <a:r>
              <a:rPr lang="sv-SE" sz="2600" dirty="0"/>
              <a:t>När Oliver såg grafen över Irinas resa så tänkte han:</a:t>
            </a:r>
          </a:p>
          <a:p>
            <a:r>
              <a:rPr lang="sv-SE" sz="2600" dirty="0"/>
              <a:t>”Vilken backig väg Irina körde.”</a:t>
            </a:r>
          </a:p>
          <a:p>
            <a:endParaRPr lang="sv-SE" sz="2600" dirty="0"/>
          </a:p>
          <a:p>
            <a:r>
              <a:rPr lang="sv-SE" sz="2600" dirty="0"/>
              <a:t>Vad säger du om det resonemanget?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323D558-358F-4624-B85C-948C30ECB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6138" y="1769622"/>
            <a:ext cx="4355868" cy="331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74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793244" y="1104604"/>
            <a:ext cx="598363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b="1" dirty="0"/>
              <a:t>UPPGIFT 156</a:t>
            </a:r>
          </a:p>
          <a:p>
            <a:endParaRPr lang="sv-SE" sz="2600" b="1" dirty="0"/>
          </a:p>
          <a:p>
            <a:r>
              <a:rPr lang="sv-SE" sz="2600" dirty="0"/>
              <a:t>Ett företag tillverkar lack.</a:t>
            </a:r>
          </a:p>
          <a:p>
            <a:r>
              <a:rPr lang="sv-SE" sz="2600" dirty="0"/>
              <a:t>Diagrammet visar hur kostnaden beror av antalet liter som tillverkas.</a:t>
            </a:r>
          </a:p>
          <a:p>
            <a:endParaRPr lang="sv-SE" sz="2600" dirty="0"/>
          </a:p>
          <a:p>
            <a:r>
              <a:rPr lang="sv-SE" sz="2600" dirty="0"/>
              <a:t>Är kostnaden proportionell mot antalet liter?</a:t>
            </a:r>
          </a:p>
          <a:p>
            <a:r>
              <a:rPr lang="sv-SE" sz="2600" dirty="0"/>
              <a:t>Förklara hur du tänker.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2A3E859-8892-4364-8AA4-71ED930F63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6878" y="1752600"/>
            <a:ext cx="42672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0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421211" y="286925"/>
            <a:ext cx="649497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b="1" dirty="0"/>
              <a:t>UPPGIFT 157</a:t>
            </a:r>
          </a:p>
          <a:p>
            <a:endParaRPr lang="sv-SE" sz="2600" b="1" dirty="0"/>
          </a:p>
          <a:p>
            <a:r>
              <a:rPr lang="sv-SE" sz="2600" dirty="0"/>
              <a:t>I tabellen finns angivet några cirklars diameter. Räkna ut omkretsen för varje diameter. Avrunda till hela centimeter.</a:t>
            </a:r>
          </a:p>
          <a:p>
            <a:endParaRPr lang="sv-SE" sz="2600" dirty="0"/>
          </a:p>
          <a:p>
            <a:r>
              <a:rPr lang="sv-SE" sz="2600" dirty="0"/>
              <a:t>Pricka in värdena i koordinatsystemet. </a:t>
            </a:r>
          </a:p>
          <a:p>
            <a:r>
              <a:rPr lang="sv-SE" sz="2600" dirty="0"/>
              <a:t>Bind samman punkterna med en rät linje.</a:t>
            </a:r>
          </a:p>
          <a:p>
            <a:endParaRPr lang="sv-SE" sz="2600" dirty="0"/>
          </a:p>
          <a:p>
            <a:r>
              <a:rPr lang="sv-SE" sz="2600" dirty="0"/>
              <a:t>Är omkretsen proportionell mot diametern?</a:t>
            </a:r>
          </a:p>
          <a:p>
            <a:r>
              <a:rPr lang="sv-SE" sz="2600" dirty="0"/>
              <a:t>Förklara hur du tänker.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670FB23-E4BA-4B20-99A1-7AA12CCFE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4121" y="567106"/>
            <a:ext cx="2323028" cy="2415949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D52A43E0-6BF7-4601-9292-086BBDECDD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5110" y="3275109"/>
            <a:ext cx="4160866" cy="301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74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3258605" y="1782395"/>
            <a:ext cx="567478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b="1" dirty="0"/>
              <a:t>UPPGIFT 158</a:t>
            </a:r>
          </a:p>
          <a:p>
            <a:endParaRPr lang="sv-SE" sz="2600" b="1" dirty="0"/>
          </a:p>
          <a:p>
            <a:r>
              <a:rPr lang="sv-SE" sz="2600" dirty="0"/>
              <a:t>En låda med 3 kg äpplen kostar 73,50 kr.</a:t>
            </a:r>
          </a:p>
          <a:p>
            <a:r>
              <a:rPr lang="sv-SE" sz="2600" dirty="0"/>
              <a:t>En låda med 4 kg äpplen kostar 98 kr.</a:t>
            </a:r>
          </a:p>
          <a:p>
            <a:endParaRPr lang="sv-SE" sz="2600" dirty="0"/>
          </a:p>
          <a:p>
            <a:r>
              <a:rPr lang="sv-SE" sz="2600" dirty="0"/>
              <a:t>Är kostnaden proportionell mot vikten?</a:t>
            </a:r>
          </a:p>
          <a:p>
            <a:endParaRPr lang="sv-SE" sz="2600" dirty="0"/>
          </a:p>
          <a:p>
            <a:r>
              <a:rPr lang="sv-SE" sz="2600" dirty="0"/>
              <a:t>Förklara hur du tänker.</a:t>
            </a:r>
          </a:p>
        </p:txBody>
      </p:sp>
    </p:spTree>
    <p:extLst>
      <p:ext uri="{BB962C8B-B14F-4D97-AF65-F5344CB8AC3E}">
        <p14:creationId xmlns:p14="http://schemas.microsoft.com/office/powerpoint/2010/main" val="91460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2795855" y="1182231"/>
            <a:ext cx="660029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b="1" dirty="0"/>
              <a:t>UPPGIFT 161</a:t>
            </a:r>
          </a:p>
          <a:p>
            <a:endParaRPr lang="sv-SE" sz="2600" b="1" dirty="0"/>
          </a:p>
          <a:p>
            <a:r>
              <a:rPr lang="sv-SE" sz="2600" dirty="0"/>
              <a:t>Priset på en kostym sänktes med 50 %.</a:t>
            </a:r>
          </a:p>
          <a:p>
            <a:r>
              <a:rPr lang="sv-SE" sz="2600" dirty="0"/>
              <a:t>Eftersom kostymen ändå inte blev såld sänktes priset med ytterligare 60 %.</a:t>
            </a:r>
          </a:p>
          <a:p>
            <a:endParaRPr lang="sv-SE" sz="2600" dirty="0"/>
          </a:p>
          <a:p>
            <a:r>
              <a:rPr lang="sv-SE" sz="2600" dirty="0"/>
              <a:t>”Härligt! Då får jag 50 % + 60 % = 110 % rabatt”, tänker Aram.</a:t>
            </a:r>
          </a:p>
          <a:p>
            <a:endParaRPr lang="sv-SE" sz="2600" dirty="0"/>
          </a:p>
          <a:p>
            <a:r>
              <a:rPr lang="sv-SE" sz="2600" dirty="0"/>
              <a:t>Tänker han rätt?</a:t>
            </a:r>
          </a:p>
          <a:p>
            <a:r>
              <a:rPr lang="sv-SE" sz="2600" dirty="0"/>
              <a:t>Förklara hur du tänker.</a:t>
            </a:r>
          </a:p>
        </p:txBody>
      </p:sp>
    </p:spTree>
    <p:extLst>
      <p:ext uri="{BB962C8B-B14F-4D97-AF65-F5344CB8AC3E}">
        <p14:creationId xmlns:p14="http://schemas.microsoft.com/office/powerpoint/2010/main" val="364527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421211" y="286925"/>
            <a:ext cx="628164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b="1" dirty="0"/>
              <a:t>UPPGIFT 162</a:t>
            </a:r>
          </a:p>
          <a:p>
            <a:endParaRPr lang="sv-SE" sz="2600" b="1" dirty="0"/>
          </a:p>
          <a:p>
            <a:r>
              <a:rPr lang="sv-SE" sz="2600" dirty="0"/>
              <a:t>Rita ett diagram som visar hur en cirkels area beror av diametern.</a:t>
            </a:r>
          </a:p>
          <a:p>
            <a:r>
              <a:rPr lang="sv-SE" sz="2600" dirty="0"/>
              <a:t>Gradera axlarna som bilden visar.</a:t>
            </a:r>
          </a:p>
          <a:p>
            <a:endParaRPr lang="sv-SE" sz="2600" dirty="0"/>
          </a:p>
          <a:p>
            <a:r>
              <a:rPr lang="sv-SE" sz="2600" dirty="0"/>
              <a:t>Är arean proportionell mot </a:t>
            </a:r>
          </a:p>
          <a:p>
            <a:r>
              <a:rPr lang="sv-SE" sz="2600" dirty="0"/>
              <a:t>diametern?</a:t>
            </a:r>
          </a:p>
          <a:p>
            <a:r>
              <a:rPr lang="sv-SE" sz="2600" dirty="0"/>
              <a:t>Förklara hur du tänker.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7B65BE0-7339-411B-99A0-76F14751D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0327" y="2769081"/>
            <a:ext cx="2487327" cy="2953701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24F68863-8174-4413-8E09-77B82EF9CB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9886" y="1437485"/>
            <a:ext cx="3695739" cy="428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79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4075476" y="2151727"/>
            <a:ext cx="40410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/>
              <a:t>Avsnitt 5.5</a:t>
            </a:r>
          </a:p>
          <a:p>
            <a:pPr algn="ctr"/>
            <a:r>
              <a:rPr lang="sv-SE" sz="4000" b="1" dirty="0"/>
              <a:t>SANNOLIKHET </a:t>
            </a:r>
          </a:p>
          <a:p>
            <a:pPr algn="ctr"/>
            <a:r>
              <a:rPr lang="sv-SE" sz="4000" b="1" dirty="0"/>
              <a:t>OCH </a:t>
            </a:r>
          </a:p>
          <a:p>
            <a:pPr algn="ctr"/>
            <a:r>
              <a:rPr lang="sv-SE" sz="4000" b="1" dirty="0"/>
              <a:t>STATISTIK</a:t>
            </a:r>
          </a:p>
        </p:txBody>
      </p:sp>
    </p:spTree>
    <p:extLst>
      <p:ext uri="{BB962C8B-B14F-4D97-AF65-F5344CB8AC3E}">
        <p14:creationId xmlns:p14="http://schemas.microsoft.com/office/powerpoint/2010/main" val="11368104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2806037" y="1874728"/>
            <a:ext cx="657992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172</a:t>
            </a:r>
          </a:p>
          <a:p>
            <a:endParaRPr lang="sv-SE" sz="2800" b="1" dirty="0"/>
          </a:p>
          <a:p>
            <a:r>
              <a:rPr lang="sv-SE" sz="2800" dirty="0"/>
              <a:t>I statistik används ofta begreppet frekvens.</a:t>
            </a:r>
          </a:p>
          <a:p>
            <a:endParaRPr lang="sv-SE" sz="2800" dirty="0"/>
          </a:p>
          <a:p>
            <a:r>
              <a:rPr lang="sv-SE" sz="2800" dirty="0"/>
              <a:t>Ge ett exempel på vad som menas med det.</a:t>
            </a:r>
          </a:p>
          <a:p>
            <a:endParaRPr lang="sv-SE" sz="2800" dirty="0"/>
          </a:p>
          <a:p>
            <a:r>
              <a:rPr lang="sv-SE" sz="2800" dirty="0"/>
              <a:t>Jämför ditt exempel med en klasskamrat.</a:t>
            </a:r>
          </a:p>
        </p:txBody>
      </p:sp>
    </p:spTree>
    <p:extLst>
      <p:ext uri="{BB962C8B-B14F-4D97-AF65-F5344CB8AC3E}">
        <p14:creationId xmlns:p14="http://schemas.microsoft.com/office/powerpoint/2010/main" val="120053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421211" y="847288"/>
            <a:ext cx="597958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18</a:t>
            </a:r>
          </a:p>
          <a:p>
            <a:endParaRPr lang="sv-SE" sz="2800" b="1" dirty="0"/>
          </a:p>
          <a:p>
            <a:r>
              <a:rPr lang="sv-SE" sz="2800" dirty="0"/>
              <a:t>På </a:t>
            </a:r>
            <a:r>
              <a:rPr lang="sv-SE" sz="2800" dirty="0" err="1"/>
              <a:t>Linboskolan</a:t>
            </a:r>
            <a:r>
              <a:rPr lang="sv-SE" sz="2800" dirty="0"/>
              <a:t> finns en cafeteria.</a:t>
            </a:r>
          </a:p>
          <a:p>
            <a:r>
              <a:rPr lang="sv-SE" sz="2800" dirty="0"/>
              <a:t>Prislistan visar vad olika saker kostar.</a:t>
            </a:r>
          </a:p>
          <a:p>
            <a:endParaRPr lang="sv-SE" sz="2800" dirty="0"/>
          </a:p>
          <a:p>
            <a:r>
              <a:rPr lang="sv-SE" sz="2800" dirty="0" err="1"/>
              <a:t>Jemina</a:t>
            </a:r>
            <a:r>
              <a:rPr lang="sv-SE" sz="2800" dirty="0"/>
              <a:t> har 30 kr.</a:t>
            </a:r>
          </a:p>
          <a:p>
            <a:r>
              <a:rPr lang="sv-SE" sz="2800" dirty="0"/>
              <a:t>Hon handlar i skolans cafeteria </a:t>
            </a:r>
          </a:p>
          <a:p>
            <a:r>
              <a:rPr lang="sv-SE" sz="2800" dirty="0"/>
              <a:t>och har sedan 6 kr kvar.</a:t>
            </a:r>
          </a:p>
          <a:p>
            <a:endParaRPr lang="sv-SE" sz="2800" dirty="0"/>
          </a:p>
          <a:p>
            <a:r>
              <a:rPr lang="sv-SE" sz="2800" dirty="0"/>
              <a:t>Ge förslag på vad </a:t>
            </a:r>
            <a:r>
              <a:rPr lang="sv-SE" sz="2800" dirty="0" err="1"/>
              <a:t>Jemina</a:t>
            </a:r>
            <a:r>
              <a:rPr lang="sv-SE" sz="2800" dirty="0"/>
              <a:t> har handlat.</a:t>
            </a:r>
          </a:p>
          <a:p>
            <a:r>
              <a:rPr lang="sv-SE" sz="2800" dirty="0"/>
              <a:t>Jämför ditt förslag med en klasskamrat.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A146B79-5B4A-482F-AF0D-0EE7E1086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3432" y="1012954"/>
            <a:ext cx="4818998" cy="483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3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1360714" y="1228397"/>
            <a:ext cx="947057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182</a:t>
            </a:r>
          </a:p>
          <a:p>
            <a:endParaRPr lang="sv-SE" sz="2800" b="1" dirty="0"/>
          </a:p>
          <a:p>
            <a:r>
              <a:rPr lang="sv-SE" sz="2800" dirty="0"/>
              <a:t>I en låda finns tio lotter, en vinstlott och nio nitlotter.</a:t>
            </a:r>
          </a:p>
          <a:p>
            <a:r>
              <a:rPr lang="sv-SE" sz="2800" dirty="0"/>
              <a:t>Adele tar en lott. </a:t>
            </a:r>
          </a:p>
          <a:p>
            <a:r>
              <a:rPr lang="sv-SE" sz="2800" dirty="0"/>
              <a:t>Hur stor är chansen att det är vinstlotten? Svara i procentform.</a:t>
            </a:r>
          </a:p>
          <a:p>
            <a:endParaRPr lang="sv-SE" sz="2800" dirty="0"/>
          </a:p>
          <a:p>
            <a:r>
              <a:rPr lang="sv-SE" sz="2800" dirty="0"/>
              <a:t>Adeles lott var en nitlott så hon tar en till.</a:t>
            </a:r>
          </a:p>
          <a:p>
            <a:r>
              <a:rPr lang="sv-SE" sz="2800" dirty="0"/>
              <a:t>Hur förändras chansen att dra vinstlotten då jämfört med första försöket?</a:t>
            </a:r>
          </a:p>
          <a:p>
            <a:r>
              <a:rPr lang="sv-SE" sz="2800" dirty="0"/>
              <a:t>Förklara hur du tänker.</a:t>
            </a:r>
          </a:p>
        </p:txBody>
      </p:sp>
    </p:spTree>
    <p:extLst>
      <p:ext uri="{BB962C8B-B14F-4D97-AF65-F5344CB8AC3E}">
        <p14:creationId xmlns:p14="http://schemas.microsoft.com/office/powerpoint/2010/main" val="124353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454463" y="1065485"/>
            <a:ext cx="69937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184</a:t>
            </a:r>
          </a:p>
          <a:p>
            <a:endParaRPr lang="sv-SE" sz="2800" b="1" dirty="0"/>
          </a:p>
          <a:p>
            <a:r>
              <a:rPr lang="sv-SE" sz="2800" dirty="0"/>
              <a:t>Bilden visar ett lyckohjul. </a:t>
            </a:r>
          </a:p>
          <a:p>
            <a:endParaRPr lang="sv-SE" sz="2800" dirty="0"/>
          </a:p>
          <a:p>
            <a:r>
              <a:rPr lang="sv-SE" sz="2800" dirty="0"/>
              <a:t>Kevin påstår att det är lika stor sannolikhet för </a:t>
            </a:r>
          </a:p>
          <a:p>
            <a:r>
              <a:rPr lang="sv-SE" sz="2800" dirty="0"/>
              <a:t>alla färger.</a:t>
            </a:r>
          </a:p>
          <a:p>
            <a:endParaRPr lang="sv-SE" sz="2800" dirty="0"/>
          </a:p>
          <a:p>
            <a:r>
              <a:rPr lang="sv-SE" sz="2800" dirty="0"/>
              <a:t>Stämmer det?</a:t>
            </a:r>
          </a:p>
          <a:p>
            <a:r>
              <a:rPr lang="sv-SE" sz="2800" dirty="0"/>
              <a:t>Förklara hur du tänker.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5844DE2B-804D-4A17-8847-24C695D3F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6384" y="1824037"/>
            <a:ext cx="342900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7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2369247" y="1874728"/>
            <a:ext cx="745350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198</a:t>
            </a:r>
          </a:p>
          <a:p>
            <a:endParaRPr lang="sv-SE" sz="2800" b="1" dirty="0"/>
          </a:p>
          <a:p>
            <a:r>
              <a:rPr lang="sv-SE" sz="2800" dirty="0"/>
              <a:t>Skriv fem tal som har typvärdet 4, medianen 5 och medelvärdet 6.</a:t>
            </a:r>
          </a:p>
          <a:p>
            <a:endParaRPr lang="sv-SE" sz="2800" dirty="0"/>
          </a:p>
          <a:p>
            <a:r>
              <a:rPr lang="sv-SE" sz="2800" dirty="0"/>
              <a:t>Jämför dina tal med en klasskamrat och förklara för varandra hur ni har tänkt.</a:t>
            </a:r>
          </a:p>
        </p:txBody>
      </p:sp>
    </p:spTree>
    <p:extLst>
      <p:ext uri="{BB962C8B-B14F-4D97-AF65-F5344CB8AC3E}">
        <p14:creationId xmlns:p14="http://schemas.microsoft.com/office/powerpoint/2010/main" val="350709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3920818" y="2767280"/>
            <a:ext cx="4350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/>
              <a:t>Avsnitt 5.6</a:t>
            </a:r>
          </a:p>
          <a:p>
            <a:pPr algn="ctr"/>
            <a:r>
              <a:rPr lang="sv-SE" sz="4000" b="1" dirty="0"/>
              <a:t>PROBLEMLÖSNING</a:t>
            </a:r>
          </a:p>
        </p:txBody>
      </p:sp>
    </p:spTree>
    <p:extLst>
      <p:ext uri="{BB962C8B-B14F-4D97-AF65-F5344CB8AC3E}">
        <p14:creationId xmlns:p14="http://schemas.microsoft.com/office/powerpoint/2010/main" val="36944209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4251265" y="1182231"/>
            <a:ext cx="36894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200</a:t>
            </a:r>
          </a:p>
          <a:p>
            <a:endParaRPr lang="sv-SE" sz="2800" b="1" dirty="0"/>
          </a:p>
          <a:p>
            <a:r>
              <a:rPr lang="sv-SE" sz="2800" dirty="0"/>
              <a:t>Vilken är nästa bokstav?</a:t>
            </a:r>
          </a:p>
          <a:p>
            <a:endParaRPr lang="sv-SE" sz="2800" dirty="0"/>
          </a:p>
          <a:p>
            <a:r>
              <a:rPr lang="sv-SE" sz="2800" dirty="0"/>
              <a:t>Förklara hur du tänker.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6192B35-4DCD-4516-BD60-48AF2F599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8402" y="3930067"/>
            <a:ext cx="8235195" cy="116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31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1960217" y="751344"/>
            <a:ext cx="82715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207</a:t>
            </a:r>
          </a:p>
          <a:p>
            <a:endParaRPr lang="sv-SE" sz="2800" b="1" dirty="0"/>
          </a:p>
          <a:p>
            <a:r>
              <a:rPr lang="sv-SE" sz="2800" dirty="0"/>
              <a:t>När Soraya löste ett problem ritade hon den här bilden.</a:t>
            </a:r>
          </a:p>
          <a:p>
            <a:endParaRPr lang="sv-SE" sz="2800" dirty="0"/>
          </a:p>
          <a:p>
            <a:r>
              <a:rPr lang="sv-SE" sz="2800" dirty="0"/>
              <a:t>Ge ett förslag på vilket problemet kan ha varit.</a:t>
            </a:r>
          </a:p>
          <a:p>
            <a:r>
              <a:rPr lang="sv-SE" sz="2800" dirty="0"/>
              <a:t>Jämför ditt förslag med en klasskamrat.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21AB3BA-76D0-42E3-AE79-5F87CC11A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7943" y="3761768"/>
            <a:ext cx="5536113" cy="192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3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4341814" y="1182231"/>
            <a:ext cx="35083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210</a:t>
            </a:r>
          </a:p>
          <a:p>
            <a:endParaRPr lang="sv-SE" sz="2800" b="1" dirty="0"/>
          </a:p>
          <a:p>
            <a:r>
              <a:rPr lang="sv-SE" sz="2800" dirty="0"/>
              <a:t>Vilket är nästa tal?</a:t>
            </a:r>
          </a:p>
          <a:p>
            <a:endParaRPr lang="sv-SE" sz="2800" dirty="0"/>
          </a:p>
          <a:p>
            <a:r>
              <a:rPr lang="sv-SE" sz="2800" dirty="0"/>
              <a:t>Förklara hur du tänker.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73DD5D1-0EC6-4141-B159-FA130D1EF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434" y="4134293"/>
            <a:ext cx="7989132" cy="111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87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2194459" y="1228397"/>
            <a:ext cx="780308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222</a:t>
            </a:r>
          </a:p>
          <a:p>
            <a:endParaRPr lang="sv-SE" sz="2800" b="1" dirty="0"/>
          </a:p>
          <a:p>
            <a:r>
              <a:rPr lang="sv-SE" sz="2800" dirty="0"/>
              <a:t>Om man kastar två vanliga tärningar kan summan bli ett tal mellan 2 och 12.</a:t>
            </a:r>
          </a:p>
          <a:p>
            <a:endParaRPr lang="sv-SE" sz="2800" dirty="0"/>
          </a:p>
          <a:p>
            <a:r>
              <a:rPr lang="sv-SE" sz="2800" dirty="0"/>
              <a:t>André funderar över vilken summa som är vanligast.</a:t>
            </a:r>
          </a:p>
          <a:p>
            <a:r>
              <a:rPr lang="sv-SE" sz="2800" dirty="0"/>
              <a:t>”Det måste vara vanligast med ett tal någonstans i mitten, kanske 7.”</a:t>
            </a:r>
          </a:p>
          <a:p>
            <a:endParaRPr lang="sv-SE" sz="2800" dirty="0"/>
          </a:p>
          <a:p>
            <a:r>
              <a:rPr lang="sv-SE" sz="2800" dirty="0"/>
              <a:t>Förklara varför André tänker rätt.</a:t>
            </a:r>
          </a:p>
        </p:txBody>
      </p:sp>
    </p:spTree>
    <p:extLst>
      <p:ext uri="{BB962C8B-B14F-4D97-AF65-F5344CB8AC3E}">
        <p14:creationId xmlns:p14="http://schemas.microsoft.com/office/powerpoint/2010/main" val="263454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1781644" y="1228397"/>
            <a:ext cx="86287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225</a:t>
            </a:r>
          </a:p>
          <a:p>
            <a:endParaRPr lang="sv-SE" sz="2800" b="1" dirty="0"/>
          </a:p>
          <a:p>
            <a:r>
              <a:rPr lang="sv-SE" sz="2800" dirty="0"/>
              <a:t>Adam och Bodil gör en tävling med två tärningar.</a:t>
            </a:r>
          </a:p>
          <a:p>
            <a:endParaRPr lang="sv-SE" sz="2800" dirty="0"/>
          </a:p>
          <a:p>
            <a:r>
              <a:rPr lang="sv-SE" sz="2800" dirty="0"/>
              <a:t>Om differensen mellan vad tärningarna visar är 0, 1 eller 2 så vinner Adam.</a:t>
            </a:r>
          </a:p>
          <a:p>
            <a:r>
              <a:rPr lang="sv-SE" sz="2800" dirty="0"/>
              <a:t>Om differensen är 3, 4 eller 5 vinner Bodil.</a:t>
            </a:r>
          </a:p>
          <a:p>
            <a:endParaRPr lang="sv-SE" sz="2800" dirty="0"/>
          </a:p>
          <a:p>
            <a:r>
              <a:rPr lang="sv-SE" sz="2800" dirty="0"/>
              <a:t>Vem har störst chans att vinna?</a:t>
            </a:r>
          </a:p>
          <a:p>
            <a:r>
              <a:rPr lang="sv-SE" sz="2800" dirty="0"/>
              <a:t>Motivera ditt svar.</a:t>
            </a:r>
          </a:p>
        </p:txBody>
      </p:sp>
    </p:spTree>
    <p:extLst>
      <p:ext uri="{BB962C8B-B14F-4D97-AF65-F5344CB8AC3E}">
        <p14:creationId xmlns:p14="http://schemas.microsoft.com/office/powerpoint/2010/main" val="390391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2444027" y="1512306"/>
            <a:ext cx="73039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23</a:t>
            </a:r>
          </a:p>
          <a:p>
            <a:endParaRPr lang="sv-SE" sz="2800" b="1" dirty="0"/>
          </a:p>
          <a:p>
            <a:r>
              <a:rPr lang="sv-SE" sz="2800" dirty="0"/>
              <a:t>Ungefär hur stor är produkten av 24,2 och 0,49?</a:t>
            </a:r>
          </a:p>
          <a:p>
            <a:endParaRPr lang="sv-SE" sz="2800" dirty="0"/>
          </a:p>
          <a:p>
            <a:r>
              <a:rPr lang="sv-SE" sz="2800" dirty="0"/>
              <a:t>Motivera ditt val.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F352571-A2ED-4FF5-91B1-C075794F1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186" y="4245367"/>
            <a:ext cx="8171628" cy="100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34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47F9E6AF-47E1-4128-80BB-F31C6258D409}"/>
              </a:ext>
            </a:extLst>
          </p:cNvPr>
          <p:cNvSpPr txBox="1"/>
          <p:nvPr/>
        </p:nvSpPr>
        <p:spPr>
          <a:xfrm>
            <a:off x="3893212" y="4765563"/>
            <a:ext cx="4405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Hur tror du att Johan tänker?</a:t>
            </a: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24A542A3-15E5-454C-9097-EC6B3BAB32D5}"/>
              </a:ext>
            </a:extLst>
          </p:cNvPr>
          <p:cNvGrpSpPr/>
          <p:nvPr/>
        </p:nvGrpSpPr>
        <p:grpSpPr>
          <a:xfrm>
            <a:off x="2967729" y="874132"/>
            <a:ext cx="6256541" cy="1494531"/>
            <a:chOff x="2967729" y="874132"/>
            <a:chExt cx="6256541" cy="1494531"/>
          </a:xfrm>
        </p:grpSpPr>
        <p:sp>
          <p:nvSpPr>
            <p:cNvPr id="4" name="textruta 3">
              <a:extLst>
                <a:ext uri="{FF2B5EF4-FFF2-40B4-BE49-F238E27FC236}">
                  <a16:creationId xmlns:a16="http://schemas.microsoft.com/office/drawing/2014/main" id="{50035BAB-88BC-468D-A169-F958A7C3C8B4}"/>
                </a:ext>
              </a:extLst>
            </p:cNvPr>
            <p:cNvSpPr txBox="1"/>
            <p:nvPr/>
          </p:nvSpPr>
          <p:spPr>
            <a:xfrm>
              <a:off x="2967729" y="874132"/>
              <a:ext cx="625654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800" b="1" dirty="0"/>
                <a:t>UPPGIFT 35</a:t>
              </a:r>
            </a:p>
            <a:p>
              <a:endParaRPr lang="sv-SE" sz="2800" b="1" dirty="0"/>
            </a:p>
            <a:p>
              <a:r>
                <a:rPr lang="sv-SE" sz="2800" dirty="0"/>
                <a:t>När Johan ska räkna ut        gör han så här:</a:t>
              </a:r>
            </a:p>
          </p:txBody>
        </p:sp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A5BA3F6C-DAB6-461E-B111-039EF17583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283" y="1597138"/>
              <a:ext cx="495300" cy="771525"/>
            </a:xfrm>
            <a:prstGeom prst="rect">
              <a:avLst/>
            </a:prstGeom>
          </p:spPr>
        </p:pic>
      </p:grpSp>
      <p:pic>
        <p:nvPicPr>
          <p:cNvPr id="9" name="Bildobjekt 8">
            <a:extLst>
              <a:ext uri="{FF2B5EF4-FFF2-40B4-BE49-F238E27FC236}">
                <a16:creationId xmlns:a16="http://schemas.microsoft.com/office/drawing/2014/main" id="{2DF12DFB-DE64-4610-AAEF-1807294871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759" y="2582126"/>
            <a:ext cx="3300480" cy="196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88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1918897" y="1659285"/>
            <a:ext cx="835420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38</a:t>
            </a:r>
          </a:p>
          <a:p>
            <a:endParaRPr lang="sv-SE" sz="2800" b="1" dirty="0"/>
          </a:p>
          <a:p>
            <a:r>
              <a:rPr lang="sv-SE" sz="2800" dirty="0"/>
              <a:t>Agnes subtraherar ett naturligt tal med ett tal i bråkform och får differensen 4,5.</a:t>
            </a:r>
          </a:p>
          <a:p>
            <a:endParaRPr lang="sv-SE" sz="2800" dirty="0"/>
          </a:p>
          <a:p>
            <a:r>
              <a:rPr lang="sv-SE" sz="2800" dirty="0"/>
              <a:t>Vilken kan subtraktionen vara?</a:t>
            </a:r>
          </a:p>
          <a:p>
            <a:endParaRPr lang="sv-SE" sz="2800" dirty="0"/>
          </a:p>
          <a:p>
            <a:r>
              <a:rPr lang="sv-SE" sz="2800" dirty="0"/>
              <a:t>Jämför ditt svar med en klasskamrat.</a:t>
            </a:r>
          </a:p>
        </p:txBody>
      </p:sp>
    </p:spTree>
    <p:extLst>
      <p:ext uri="{BB962C8B-B14F-4D97-AF65-F5344CB8AC3E}">
        <p14:creationId xmlns:p14="http://schemas.microsoft.com/office/powerpoint/2010/main" val="296843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2826413" y="1874728"/>
            <a:ext cx="653917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50</a:t>
            </a:r>
          </a:p>
          <a:p>
            <a:endParaRPr lang="sv-SE" sz="2800" b="1" dirty="0"/>
          </a:p>
          <a:p>
            <a:r>
              <a:rPr lang="sv-SE" sz="2800" dirty="0"/>
              <a:t>”Om jag multiplicerar talet 15 med ett tal, så blir svaret alltid större än 15”, </a:t>
            </a:r>
          </a:p>
          <a:p>
            <a:r>
              <a:rPr lang="sv-SE" sz="2800" dirty="0"/>
              <a:t>säger Oscar.</a:t>
            </a:r>
          </a:p>
          <a:p>
            <a:endParaRPr lang="sv-SE" sz="2800" dirty="0"/>
          </a:p>
          <a:p>
            <a:r>
              <a:rPr lang="sv-SE" sz="2800" dirty="0"/>
              <a:t>Har han rätt eller fel? Förklara.</a:t>
            </a:r>
          </a:p>
        </p:txBody>
      </p:sp>
    </p:spTree>
    <p:extLst>
      <p:ext uri="{BB962C8B-B14F-4D97-AF65-F5344CB8AC3E}">
        <p14:creationId xmlns:p14="http://schemas.microsoft.com/office/powerpoint/2010/main" val="212970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3082679" y="1043456"/>
            <a:ext cx="60266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59</a:t>
            </a:r>
          </a:p>
          <a:p>
            <a:endParaRPr lang="sv-SE" sz="2800" b="1" dirty="0"/>
          </a:p>
          <a:p>
            <a:r>
              <a:rPr lang="sv-SE" sz="2800" dirty="0"/>
              <a:t>Alicia gör så här när hon räknar 3,5 ∙ 18.</a:t>
            </a:r>
          </a:p>
          <a:p>
            <a:endParaRPr lang="sv-SE" sz="2800" dirty="0"/>
          </a:p>
          <a:p>
            <a:r>
              <a:rPr lang="sv-SE" sz="2800" dirty="0"/>
              <a:t>Förklara hur du tror att Alicia tänker.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D6500A3-88A5-40F5-AFF8-734E99B6E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4508" y="3852603"/>
            <a:ext cx="6902983" cy="155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60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Återblick">
  <a:themeElements>
    <a:clrScheme name="Lila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Åter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Åter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3575</TotalTime>
  <Words>1202</Words>
  <Application>Microsoft Office PowerPoint</Application>
  <PresentationFormat>Bredbild</PresentationFormat>
  <Paragraphs>279</Paragraphs>
  <Slides>48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48</vt:i4>
      </vt:variant>
    </vt:vector>
  </HeadingPairs>
  <TitlesOfParts>
    <vt:vector size="51" baseType="lpstr">
      <vt:lpstr>Calibri</vt:lpstr>
      <vt:lpstr>Calibri Light</vt:lpstr>
      <vt:lpstr>Återblick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Kerstin Dahlin</dc:creator>
  <cp:lastModifiedBy>Kerstin Dahlin</cp:lastModifiedBy>
  <cp:revision>65</cp:revision>
  <dcterms:created xsi:type="dcterms:W3CDTF">2019-08-04T10:07:00Z</dcterms:created>
  <dcterms:modified xsi:type="dcterms:W3CDTF">2021-07-20T11:55:51Z</dcterms:modified>
</cp:coreProperties>
</file>