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3" r:id="rId2"/>
    <p:sldId id="322" r:id="rId3"/>
    <p:sldId id="330" r:id="rId4"/>
    <p:sldId id="329" r:id="rId5"/>
    <p:sldId id="331" r:id="rId6"/>
    <p:sldId id="328" r:id="rId7"/>
    <p:sldId id="333" r:id="rId8"/>
    <p:sldId id="324" r:id="rId9"/>
    <p:sldId id="334" r:id="rId10"/>
    <p:sldId id="332" r:id="rId11"/>
    <p:sldId id="335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9052" autoAdjust="0"/>
  </p:normalViewPr>
  <p:slideViewPr>
    <p:cSldViewPr snapToGrid="0" snapToObjects="1">
      <p:cViewPr varScale="1">
        <p:scale>
          <a:sx n="111" d="100"/>
          <a:sy n="111" d="100"/>
        </p:scale>
        <p:origin x="16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3.tiff"/><Relationship Id="rId7" Type="http://schemas.openxmlformats.org/officeDocument/2006/relationships/image" Target="../media/image14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5.tiff"/><Relationship Id="rId10" Type="http://schemas.openxmlformats.org/officeDocument/2006/relationships/image" Target="../media/image17.tiff"/><Relationship Id="rId4" Type="http://schemas.openxmlformats.org/officeDocument/2006/relationships/image" Target="../media/image4.tiff"/><Relationship Id="rId9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9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B4CC755E-FDE4-F440-9536-3F55143818C7}"/>
              </a:ext>
            </a:extLst>
          </p:cNvPr>
          <p:cNvGrpSpPr/>
          <p:nvPr/>
        </p:nvGrpSpPr>
        <p:grpSpPr>
          <a:xfrm>
            <a:off x="985618" y="524331"/>
            <a:ext cx="7326631" cy="6262096"/>
            <a:chOff x="1798992" y="-51373"/>
            <a:chExt cx="5088295" cy="6733025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23CC00-DE5D-324E-9270-F205D2CDBED2}"/>
                </a:ext>
              </a:extLst>
            </p:cNvPr>
            <p:cNvSpPr/>
            <p:nvPr/>
          </p:nvSpPr>
          <p:spPr>
            <a:xfrm>
              <a:off x="1798992" y="135407"/>
              <a:ext cx="5088295" cy="654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20A59A6-7D63-5746-974B-23DF94422C3F}"/>
                </a:ext>
              </a:extLst>
            </p:cNvPr>
            <p:cNvSpPr txBox="1"/>
            <p:nvPr/>
          </p:nvSpPr>
          <p:spPr>
            <a:xfrm>
              <a:off x="4166386" y="-5137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B84C2D27-0A78-614A-AE08-4189A08660C6}"/>
              </a:ext>
            </a:extLst>
          </p:cNvPr>
          <p:cNvGrpSpPr/>
          <p:nvPr/>
        </p:nvGrpSpPr>
        <p:grpSpPr>
          <a:xfrm>
            <a:off x="1581133" y="1271733"/>
            <a:ext cx="6164974" cy="5394070"/>
            <a:chOff x="768927" y="-87630"/>
            <a:chExt cx="7606145" cy="6945630"/>
          </a:xfrm>
        </p:grpSpPr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BC5CA313-C79D-B94E-8063-919C7C6C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8927" y="0"/>
              <a:ext cx="7606145" cy="6858000"/>
            </a:xfrm>
            <a:prstGeom prst="rect">
              <a:avLst/>
            </a:prstGeom>
          </p:spPr>
        </p:pic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50A1B722-25DA-5741-833F-B6F4E343D748}"/>
                </a:ext>
              </a:extLst>
            </p:cNvPr>
            <p:cNvSpPr/>
            <p:nvPr/>
          </p:nvSpPr>
          <p:spPr>
            <a:xfrm>
              <a:off x="2388870" y="2640330"/>
              <a:ext cx="4126230" cy="4217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A90140B-F56A-AD4F-B689-40828C0E1F60}"/>
                </a:ext>
              </a:extLst>
            </p:cNvPr>
            <p:cNvSpPr/>
            <p:nvPr/>
          </p:nvSpPr>
          <p:spPr>
            <a:xfrm>
              <a:off x="6195060" y="5497830"/>
              <a:ext cx="834390" cy="3314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9817A799-E5BD-0140-89A9-E9570E01BD60}"/>
                </a:ext>
              </a:extLst>
            </p:cNvPr>
            <p:cNvSpPr/>
            <p:nvPr/>
          </p:nvSpPr>
          <p:spPr>
            <a:xfrm>
              <a:off x="925830" y="240030"/>
              <a:ext cx="1943100" cy="2400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B58E4706-0713-3246-8B40-F07D62A8F58C}"/>
                </a:ext>
              </a:extLst>
            </p:cNvPr>
            <p:cNvSpPr/>
            <p:nvPr/>
          </p:nvSpPr>
          <p:spPr>
            <a:xfrm>
              <a:off x="925830" y="-87630"/>
              <a:ext cx="3817620" cy="2400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91707CD6-5D37-4949-BBEA-911CDCC5E7D5}"/>
              </a:ext>
            </a:extLst>
          </p:cNvPr>
          <p:cNvSpPr/>
          <p:nvPr/>
        </p:nvSpPr>
        <p:spPr>
          <a:xfrm>
            <a:off x="3365280" y="834744"/>
            <a:ext cx="288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Vem kommer först till mål?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E2CC05-0F43-F741-A14F-0D20C3B3DC26}"/>
              </a:ext>
            </a:extLst>
          </p:cNvPr>
          <p:cNvSpPr/>
          <p:nvPr/>
        </p:nvSpPr>
        <p:spPr>
          <a:xfrm>
            <a:off x="2543793" y="1137192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DCCECD-53D0-E049-90A3-E8B8305CEC17}"/>
              </a:ext>
            </a:extLst>
          </p:cNvPr>
          <p:cNvSpPr/>
          <p:nvPr/>
        </p:nvSpPr>
        <p:spPr>
          <a:xfrm>
            <a:off x="1966006" y="1370014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B4D7B6E-87CA-DF4B-A8B3-3954599954D9}"/>
              </a:ext>
            </a:extLst>
          </p:cNvPr>
          <p:cNvSpPr/>
          <p:nvPr/>
        </p:nvSpPr>
        <p:spPr>
          <a:xfrm>
            <a:off x="3477260" y="1385402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08EE4CC-ADD1-8948-B65C-6A5AF11C1CAB}"/>
              </a:ext>
            </a:extLst>
          </p:cNvPr>
          <p:cNvSpPr/>
          <p:nvPr/>
        </p:nvSpPr>
        <p:spPr>
          <a:xfrm>
            <a:off x="3464168" y="1137192"/>
            <a:ext cx="3273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Tärning, spelpjäser och 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15DCF4E-641A-BB4D-A3B6-3C8C3E9EA607}"/>
              </a:ext>
            </a:extLst>
          </p:cNvPr>
          <p:cNvSpPr/>
          <p:nvPr/>
        </p:nvSpPr>
        <p:spPr>
          <a:xfrm>
            <a:off x="3005442" y="293455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90C2-FFB6-454D-B4D0-23F307245A5F}"/>
              </a:ext>
            </a:extLst>
          </p:cNvPr>
          <p:cNvSpPr/>
          <p:nvPr/>
        </p:nvSpPr>
        <p:spPr>
          <a:xfrm>
            <a:off x="3301104" y="2931162"/>
            <a:ext cx="3942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Placera varsin spelpjäs på START.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8FA3CCE-EC0E-D146-8708-6359BCDEFCE6}"/>
              </a:ext>
            </a:extLst>
          </p:cNvPr>
          <p:cNvSpPr/>
          <p:nvPr/>
        </p:nvSpPr>
        <p:spPr>
          <a:xfrm>
            <a:off x="2894497" y="3548849"/>
            <a:ext cx="4313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Den som börjar kastar tärningen. Spelpjäsen flyttas lika många steg som tärningen visar.</a:t>
            </a:r>
            <a:endParaRPr lang="sv-SE" sz="1600" dirty="0">
              <a:effectLst/>
              <a:latin typeface="+mj-lt"/>
            </a:endParaRP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523A2F5D-8147-3042-8D5E-7D89E6ED7305}"/>
              </a:ext>
            </a:extLst>
          </p:cNvPr>
          <p:cNvGrpSpPr/>
          <p:nvPr/>
        </p:nvGrpSpPr>
        <p:grpSpPr>
          <a:xfrm>
            <a:off x="2542242" y="4136827"/>
            <a:ext cx="4702056" cy="369332"/>
            <a:chOff x="2525285" y="1849239"/>
            <a:chExt cx="4702056" cy="369332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FCB6E71-D4CC-F140-9CB2-61057A3178E6}"/>
                </a:ext>
              </a:extLst>
            </p:cNvPr>
            <p:cNvSpPr/>
            <p:nvPr/>
          </p:nvSpPr>
          <p:spPr>
            <a:xfrm>
              <a:off x="2644554" y="1861378"/>
              <a:ext cx="45827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Om det är ett jämnt tal flyttas spelpjäsen åt höger.  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8A469839-FE1D-1949-AB93-A79D046F6BE7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D5AF34F1-9438-C146-965C-1CB0248B7FE9}"/>
              </a:ext>
            </a:extLst>
          </p:cNvPr>
          <p:cNvGrpSpPr/>
          <p:nvPr/>
        </p:nvGrpSpPr>
        <p:grpSpPr>
          <a:xfrm>
            <a:off x="2526934" y="4466343"/>
            <a:ext cx="4702056" cy="340908"/>
            <a:chOff x="2525285" y="1849239"/>
            <a:chExt cx="4691454" cy="369332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CCD9F57C-63B8-5E48-BB1E-631933C44578}"/>
                </a:ext>
              </a:extLst>
            </p:cNvPr>
            <p:cNvSpPr/>
            <p:nvPr/>
          </p:nvSpPr>
          <p:spPr>
            <a:xfrm>
              <a:off x="2644554" y="1861378"/>
              <a:ext cx="4572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Om det är ett udda tal flyttas spelpjäsen åt vänster  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BB19176E-15E8-5443-A07F-D021C58F3B32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86982659-80E0-8D4C-BB7D-6CCB4B0A6E0C}"/>
              </a:ext>
            </a:extLst>
          </p:cNvPr>
          <p:cNvSpPr/>
          <p:nvPr/>
        </p:nvSpPr>
        <p:spPr>
          <a:xfrm>
            <a:off x="2488225" y="3572961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7BE0BE1-535E-DF4C-BDBB-823746EF418A}"/>
              </a:ext>
            </a:extLst>
          </p:cNvPr>
          <p:cNvSpPr/>
          <p:nvPr/>
        </p:nvSpPr>
        <p:spPr>
          <a:xfrm>
            <a:off x="2350542" y="5031197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B0C16E6-089A-5547-AFEB-5B24953AE90B}"/>
              </a:ext>
            </a:extLst>
          </p:cNvPr>
          <p:cNvSpPr/>
          <p:nvPr/>
        </p:nvSpPr>
        <p:spPr>
          <a:xfrm>
            <a:off x="2646203" y="5027809"/>
            <a:ext cx="4582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Sedan är det nästa spelares tur att kasta tärningen.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7F1E7-A869-104F-8242-CA2BBBD088FE}"/>
              </a:ext>
            </a:extLst>
          </p:cNvPr>
          <p:cNvSpPr/>
          <p:nvPr/>
        </p:nvSpPr>
        <p:spPr>
          <a:xfrm>
            <a:off x="2627757" y="5632624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4A1CD04-D106-EF46-8058-E13FFD51CD1F}"/>
              </a:ext>
            </a:extLst>
          </p:cNvPr>
          <p:cNvSpPr/>
          <p:nvPr/>
        </p:nvSpPr>
        <p:spPr>
          <a:xfrm>
            <a:off x="2923419" y="5629236"/>
            <a:ext cx="4371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Man kan aldrig komma nedanför talet 0. </a:t>
            </a:r>
          </a:p>
          <a:p>
            <a:r>
              <a:rPr lang="sv-SE" sz="1600" dirty="0"/>
              <a:t>Stå kvar där i så fall.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289CC49-1DEA-2045-BB6A-BCE01A8530F7}"/>
              </a:ext>
            </a:extLst>
          </p:cNvPr>
          <p:cNvSpPr/>
          <p:nvPr/>
        </p:nvSpPr>
        <p:spPr>
          <a:xfrm>
            <a:off x="2244591" y="6311374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E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3853B8E8-A213-5042-878D-E3ADA09134C3}"/>
              </a:ext>
            </a:extLst>
          </p:cNvPr>
          <p:cNvSpPr/>
          <p:nvPr/>
        </p:nvSpPr>
        <p:spPr>
          <a:xfrm>
            <a:off x="2559101" y="6327692"/>
            <a:ext cx="4371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Den som först kommer till eller förbi 40 vinner.</a:t>
            </a:r>
          </a:p>
        </p:txBody>
      </p:sp>
      <p:sp>
        <p:nvSpPr>
          <p:cNvPr id="54" name="Rektangel 1">
            <a:extLst>
              <a:ext uri="{FF2B5EF4-FFF2-40B4-BE49-F238E27FC236}">
                <a16:creationId xmlns:a16="http://schemas.microsoft.com/office/drawing/2014/main" id="{A8989D7A-1F94-9947-994C-64DABBDE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1.2			Addition och subtraktion med huvudräkning 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F225152D-F628-A349-911C-060DDA69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5" grpId="0"/>
      <p:bldP spid="16" grpId="0"/>
      <p:bldP spid="17" grpId="0"/>
      <p:bldP spid="37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37016"/>
              </p:ext>
            </p:extLst>
          </p:nvPr>
        </p:nvGraphicFramePr>
        <p:xfrm>
          <a:off x="3271969" y="853721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141744" y="2064125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x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 30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100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244609" y="2540729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70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 30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100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51911"/>
              </p:ext>
            </p:extLst>
          </p:nvPr>
        </p:nvGraphicFramePr>
        <p:xfrm>
          <a:off x="2243368" y="1262868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+  30 = 100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110305" y="2144115"/>
            <a:ext cx="3546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betyder </a:t>
            </a:r>
            <a:r>
              <a:rPr lang="sv-SE" sz="1400" i="1" dirty="0"/>
              <a:t>x </a:t>
            </a:r>
            <a:r>
              <a:rPr lang="sv-SE" sz="1400" dirty="0"/>
              <a:t>ett hemligt tal. </a:t>
            </a:r>
          </a:p>
          <a:p>
            <a:r>
              <a:rPr lang="sv-SE" sz="1400" dirty="0"/>
              <a:t>Till vilket tal ska du addera 30 för att få 100?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110305" y="2837283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Men du kan också tänka 100 – 30. </a:t>
            </a:r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5D225B8A-8571-5C45-A0AB-C3FC588D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36758"/>
              </p:ext>
            </p:extLst>
          </p:nvPr>
        </p:nvGraphicFramePr>
        <p:xfrm>
          <a:off x="5009274" y="1297989"/>
          <a:ext cx="2784024" cy="274320"/>
        </p:xfrm>
        <a:graphic>
          <a:graphicData uri="http://schemas.openxmlformats.org/drawingml/2006/table">
            <a:tbl>
              <a:tblPr/>
              <a:tblGrid>
                <a:gridCol w="278402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– 200 = 700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2128F4CF-2516-3D4C-9DF3-7D693131629D}"/>
              </a:ext>
            </a:extLst>
          </p:cNvPr>
          <p:cNvSpPr/>
          <p:nvPr/>
        </p:nvSpPr>
        <p:spPr>
          <a:xfrm>
            <a:off x="3016130" y="296570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85CD0C3-33DE-684D-AEB4-F8F11ECCAB00}"/>
              </a:ext>
            </a:extLst>
          </p:cNvPr>
          <p:cNvSpPr/>
          <p:nvPr/>
        </p:nvSpPr>
        <p:spPr>
          <a:xfrm>
            <a:off x="3361744" y="296039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70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823FD1-9206-1449-A02B-76CC5B0F4B1C}"/>
              </a:ext>
            </a:extLst>
          </p:cNvPr>
          <p:cNvSpPr/>
          <p:nvPr/>
        </p:nvSpPr>
        <p:spPr>
          <a:xfrm>
            <a:off x="2141744" y="3958394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y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+mn-lt"/>
              </a:rPr>
              <a:t>–</a:t>
            </a:r>
            <a:r>
              <a:rPr lang="sv-SE" dirty="0">
                <a:latin typeface="Bradley Hand" pitchFamily="2" charset="77"/>
              </a:rPr>
              <a:t> 200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700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30C910A-3218-1C4C-945B-A60142482561}"/>
              </a:ext>
            </a:extLst>
          </p:cNvPr>
          <p:cNvSpPr/>
          <p:nvPr/>
        </p:nvSpPr>
        <p:spPr>
          <a:xfrm>
            <a:off x="2204714" y="4490645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900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200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700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AAB75E4-347F-964B-9D6C-823220272D60}"/>
              </a:ext>
            </a:extLst>
          </p:cNvPr>
          <p:cNvSpPr/>
          <p:nvPr/>
        </p:nvSpPr>
        <p:spPr>
          <a:xfrm>
            <a:off x="5110305" y="3972400"/>
            <a:ext cx="35469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Från vilket tal ska du subtrahera 200 för att </a:t>
            </a:r>
          </a:p>
          <a:p>
            <a:r>
              <a:rPr lang="sv-SE" sz="1400" dirty="0"/>
              <a:t>få 700?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DC917C1-B3F1-AA43-B859-C6A1CB38E1F6}"/>
              </a:ext>
            </a:extLst>
          </p:cNvPr>
          <p:cNvSpPr/>
          <p:nvPr/>
        </p:nvSpPr>
        <p:spPr>
          <a:xfrm>
            <a:off x="5110305" y="4675311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 700 + 200.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A6B60A-4FAC-304C-AE6C-4399BBB90E95}"/>
              </a:ext>
            </a:extLst>
          </p:cNvPr>
          <p:cNvSpPr/>
          <p:nvPr/>
        </p:nvSpPr>
        <p:spPr>
          <a:xfrm>
            <a:off x="3016130" y="4859977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C14ECE6-C6A7-1A48-B0A0-AFE1AA9595E3}"/>
              </a:ext>
            </a:extLst>
          </p:cNvPr>
          <p:cNvSpPr/>
          <p:nvPr/>
        </p:nvSpPr>
        <p:spPr>
          <a:xfrm>
            <a:off x="3410761" y="4859977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900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17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4" grpId="0" animBg="1"/>
      <p:bldP spid="18" grpId="0"/>
      <p:bldP spid="19" grpId="0"/>
      <p:bldP spid="20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36452"/>
              </p:ext>
            </p:extLst>
          </p:nvPr>
        </p:nvGraphicFramePr>
        <p:xfrm>
          <a:off x="3270809" y="854871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141744" y="2064125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45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 x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58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244609" y="2540729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45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 13 </a:t>
            </a:r>
            <a:r>
              <a:rPr lang="sv-SE"/>
              <a:t>=</a:t>
            </a:r>
            <a:r>
              <a:rPr lang="sv-SE">
                <a:latin typeface="Bradley Hand" pitchFamily="2" charset="77"/>
              </a:rPr>
              <a:t> 58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6064"/>
              </p:ext>
            </p:extLst>
          </p:nvPr>
        </p:nvGraphicFramePr>
        <p:xfrm>
          <a:off x="2243368" y="1262868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45 +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b="1">
                          <a:effectLst/>
                          <a:latin typeface="+mn-lt"/>
                        </a:rPr>
                        <a:t>= 58</a:t>
                      </a:r>
                      <a:endParaRPr lang="sv-SE" b="1" dirty="0">
                        <a:effectLst/>
                        <a:latin typeface="+mn-lt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5D225B8A-8571-5C45-A0AB-C3FC588D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00246"/>
              </p:ext>
            </p:extLst>
          </p:nvPr>
        </p:nvGraphicFramePr>
        <p:xfrm>
          <a:off x="5009274" y="1297989"/>
          <a:ext cx="2784024" cy="274320"/>
        </p:xfrm>
        <a:graphic>
          <a:graphicData uri="http://schemas.openxmlformats.org/drawingml/2006/table">
            <a:tbl>
              <a:tblPr/>
              <a:tblGrid>
                <a:gridCol w="278402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105 –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= 75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2128F4CF-2516-3D4C-9DF3-7D693131629D}"/>
              </a:ext>
            </a:extLst>
          </p:cNvPr>
          <p:cNvSpPr/>
          <p:nvPr/>
        </p:nvSpPr>
        <p:spPr>
          <a:xfrm>
            <a:off x="3016130" y="296570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85CD0C3-33DE-684D-AEB4-F8F11ECCAB00}"/>
              </a:ext>
            </a:extLst>
          </p:cNvPr>
          <p:cNvSpPr/>
          <p:nvPr/>
        </p:nvSpPr>
        <p:spPr>
          <a:xfrm>
            <a:off x="3361744" y="296039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13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823FD1-9206-1449-A02B-76CC5B0F4B1C}"/>
              </a:ext>
            </a:extLst>
          </p:cNvPr>
          <p:cNvSpPr/>
          <p:nvPr/>
        </p:nvSpPr>
        <p:spPr>
          <a:xfrm>
            <a:off x="5009274" y="2058811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105 </a:t>
            </a:r>
            <a:r>
              <a:rPr lang="sv-SE" dirty="0">
                <a:latin typeface="+mn-lt"/>
              </a:rPr>
              <a:t>– </a:t>
            </a:r>
            <a:r>
              <a:rPr lang="sv-SE" dirty="0">
                <a:latin typeface="Bradley Hand" pitchFamily="2" charset="77"/>
              </a:rPr>
              <a:t>y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75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30C910A-3218-1C4C-945B-A60142482561}"/>
              </a:ext>
            </a:extLst>
          </p:cNvPr>
          <p:cNvSpPr/>
          <p:nvPr/>
        </p:nvSpPr>
        <p:spPr>
          <a:xfrm>
            <a:off x="5197372" y="2540729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105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30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75</a:t>
            </a:r>
            <a:endParaRPr lang="sv-SE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A6B60A-4FAC-304C-AE6C-4399BBB90E95}"/>
              </a:ext>
            </a:extLst>
          </p:cNvPr>
          <p:cNvSpPr/>
          <p:nvPr/>
        </p:nvSpPr>
        <p:spPr>
          <a:xfrm>
            <a:off x="5883660" y="2960394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C14ECE6-C6A7-1A48-B0A0-AFE1AA9595E3}"/>
              </a:ext>
            </a:extLst>
          </p:cNvPr>
          <p:cNvSpPr/>
          <p:nvPr/>
        </p:nvSpPr>
        <p:spPr>
          <a:xfrm>
            <a:off x="6278291" y="2960394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30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CBFBA3A-B0A8-B745-8B7D-B359E05F50E0}"/>
              </a:ext>
            </a:extLst>
          </p:cNvPr>
          <p:cNvSpPr/>
          <p:nvPr/>
        </p:nvSpPr>
        <p:spPr>
          <a:xfrm>
            <a:off x="3973333" y="3712260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29" name="Tabell 28">
            <a:extLst>
              <a:ext uri="{FF2B5EF4-FFF2-40B4-BE49-F238E27FC236}">
                <a16:creationId xmlns:a16="http://schemas.microsoft.com/office/drawing/2014/main" id="{3646A166-D3DD-634C-A3F8-F15E1BCF9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27732"/>
              </p:ext>
            </p:extLst>
          </p:nvPr>
        </p:nvGraphicFramePr>
        <p:xfrm>
          <a:off x="3558512" y="4276063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30" name="Rektangel 29">
            <a:extLst>
              <a:ext uri="{FF2B5EF4-FFF2-40B4-BE49-F238E27FC236}">
                <a16:creationId xmlns:a16="http://schemas.microsoft.com/office/drawing/2014/main" id="{40F76BE4-A96C-2848-82D7-715ADF353F3C}"/>
              </a:ext>
            </a:extLst>
          </p:cNvPr>
          <p:cNvSpPr/>
          <p:nvPr/>
        </p:nvSpPr>
        <p:spPr>
          <a:xfrm>
            <a:off x="2424431" y="5511599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x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 823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900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20EEAD3-DBE4-504A-8ED3-C288D201D846}"/>
              </a:ext>
            </a:extLst>
          </p:cNvPr>
          <p:cNvSpPr/>
          <p:nvPr/>
        </p:nvSpPr>
        <p:spPr>
          <a:xfrm>
            <a:off x="2492831" y="5981189"/>
            <a:ext cx="2026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77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 823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900</a:t>
            </a:r>
            <a:endParaRPr lang="sv-SE" dirty="0"/>
          </a:p>
        </p:txBody>
      </p:sp>
      <p:graphicFrame>
        <p:nvGraphicFramePr>
          <p:cNvPr id="32" name="Tabell 31">
            <a:extLst>
              <a:ext uri="{FF2B5EF4-FFF2-40B4-BE49-F238E27FC236}">
                <a16:creationId xmlns:a16="http://schemas.microsoft.com/office/drawing/2014/main" id="{251DB057-D477-5D48-97FE-F9E889ED0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50030"/>
              </p:ext>
            </p:extLst>
          </p:nvPr>
        </p:nvGraphicFramePr>
        <p:xfrm>
          <a:off x="2526055" y="4710342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x + </a:t>
                      </a:r>
                      <a:r>
                        <a:rPr lang="sv-SE" b="1" i="0" dirty="0">
                          <a:effectLst/>
                          <a:latin typeface="+mn-lt"/>
                        </a:rPr>
                        <a:t>823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= 900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33" name="Tabell 32">
            <a:extLst>
              <a:ext uri="{FF2B5EF4-FFF2-40B4-BE49-F238E27FC236}">
                <a16:creationId xmlns:a16="http://schemas.microsoft.com/office/drawing/2014/main" id="{9003B5D8-2B2C-0D4B-9B23-259319E83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95858"/>
              </p:ext>
            </p:extLst>
          </p:nvPr>
        </p:nvGraphicFramePr>
        <p:xfrm>
          <a:off x="5291961" y="4745463"/>
          <a:ext cx="2784024" cy="274320"/>
        </p:xfrm>
        <a:graphic>
          <a:graphicData uri="http://schemas.openxmlformats.org/drawingml/2006/table">
            <a:tbl>
              <a:tblPr/>
              <a:tblGrid>
                <a:gridCol w="278402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– </a:t>
                      </a:r>
                      <a:r>
                        <a:rPr lang="sv-SE" b="1" i="0" dirty="0">
                          <a:effectLst/>
                          <a:latin typeface="+mn-lt"/>
                        </a:rPr>
                        <a:t>15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= 122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34" name="Rektangel 33">
            <a:extLst>
              <a:ext uri="{FF2B5EF4-FFF2-40B4-BE49-F238E27FC236}">
                <a16:creationId xmlns:a16="http://schemas.microsoft.com/office/drawing/2014/main" id="{2F9FAF34-D6D3-3443-B9B5-1FB14DCA665C}"/>
              </a:ext>
            </a:extLst>
          </p:cNvPr>
          <p:cNvSpPr/>
          <p:nvPr/>
        </p:nvSpPr>
        <p:spPr>
          <a:xfrm>
            <a:off x="3428980" y="641318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6418034-6B7D-9B41-9A8A-641E4CF39657}"/>
              </a:ext>
            </a:extLst>
          </p:cNvPr>
          <p:cNvSpPr/>
          <p:nvPr/>
        </p:nvSpPr>
        <p:spPr>
          <a:xfrm>
            <a:off x="5495054" y="5535847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y </a:t>
            </a:r>
            <a:r>
              <a:rPr lang="sv-SE" dirty="0">
                <a:latin typeface="+mn-lt"/>
              </a:rPr>
              <a:t>– </a:t>
            </a:r>
            <a:r>
              <a:rPr lang="sv-SE" dirty="0">
                <a:latin typeface="Bradley Hand" pitchFamily="2" charset="77"/>
              </a:rPr>
              <a:t>15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122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09CC66B-DDBD-A94E-A667-0F5E26D325C1}"/>
              </a:ext>
            </a:extLst>
          </p:cNvPr>
          <p:cNvSpPr/>
          <p:nvPr/>
        </p:nvSpPr>
        <p:spPr>
          <a:xfrm>
            <a:off x="5523145" y="5999069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137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15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122</a:t>
            </a:r>
            <a:endParaRPr lang="sv-SE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6F08761-18B3-A74F-8D42-37E11087334B}"/>
              </a:ext>
            </a:extLst>
          </p:cNvPr>
          <p:cNvSpPr/>
          <p:nvPr/>
        </p:nvSpPr>
        <p:spPr>
          <a:xfrm>
            <a:off x="6288280" y="6373826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19935CC-1507-3A48-A6B1-CA52B5C0085D}"/>
              </a:ext>
            </a:extLst>
          </p:cNvPr>
          <p:cNvSpPr/>
          <p:nvPr/>
        </p:nvSpPr>
        <p:spPr>
          <a:xfrm>
            <a:off x="3839918" y="640786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77</a:t>
            </a:r>
            <a:endParaRPr lang="sv-SE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73EA264-5191-EC4C-A1D3-7D34D72D1D7E}"/>
              </a:ext>
            </a:extLst>
          </p:cNvPr>
          <p:cNvSpPr/>
          <p:nvPr/>
        </p:nvSpPr>
        <p:spPr>
          <a:xfrm>
            <a:off x="6731588" y="6368401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137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1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8" grpId="0"/>
      <p:bldP spid="19" grpId="0"/>
      <p:bldP spid="20" grpId="0"/>
      <p:bldP spid="23" grpId="0"/>
      <p:bldP spid="26" grpId="0"/>
      <p:bldP spid="27" grpId="0"/>
      <p:bldP spid="28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21236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Addition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1195268" y="941575"/>
            <a:ext cx="344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Cajsa har 80 kr och Sara har 60 kr.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4446971" y="941575"/>
            <a:ext cx="329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Hur mycket har de tillsammans?  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83F789E8-3660-C549-A32B-4B96FECB7D71}"/>
              </a:ext>
            </a:extLst>
          </p:cNvPr>
          <p:cNvGrpSpPr/>
          <p:nvPr/>
        </p:nvGrpSpPr>
        <p:grpSpPr>
          <a:xfrm>
            <a:off x="1349117" y="2981914"/>
            <a:ext cx="6492240" cy="1209652"/>
            <a:chOff x="1218628" y="1791748"/>
            <a:chExt cx="6492240" cy="1209652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B9ED35B-1A87-7C41-8135-AE43D0A9A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332"/>
            <a:stretch/>
          </p:blipFill>
          <p:spPr>
            <a:xfrm>
              <a:off x="1218628" y="1791748"/>
              <a:ext cx="6492240" cy="1209652"/>
            </a:xfrm>
            <a:prstGeom prst="roundRect">
              <a:avLst>
                <a:gd name="adj" fmla="val 12526"/>
              </a:avLst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94997D9-370E-1C4A-AE64-4B108D0B7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8383" y="2470285"/>
              <a:ext cx="404385" cy="221760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9CEAB8B7-5620-2743-850F-34996D6FA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475" y="1843303"/>
              <a:ext cx="1744208" cy="323699"/>
            </a:xfrm>
            <a:prstGeom prst="rect">
              <a:avLst/>
            </a:prstGeom>
          </p:spPr>
        </p:pic>
      </p:grp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3BCBE3E-AFB9-F440-987F-0FEBC58F5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749" y="3066505"/>
            <a:ext cx="1522490" cy="30341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628B46-0C57-F547-9058-13B755255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870" y="3681133"/>
            <a:ext cx="404385" cy="199219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397214" y="4450292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80 + 60 =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4854369" y="4450292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140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7884A5C7-18EE-FC4E-8F6B-5FB7507C0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404" y="1326903"/>
            <a:ext cx="2329905" cy="141228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6E894892-0FD1-A144-8C7F-71CD4E0B4E71}"/>
              </a:ext>
            </a:extLst>
          </p:cNvPr>
          <p:cNvSpPr/>
          <p:nvPr/>
        </p:nvSpPr>
        <p:spPr>
          <a:xfrm>
            <a:off x="3225310" y="5493241"/>
            <a:ext cx="273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 har 140 kr tillsammans. </a:t>
            </a:r>
          </a:p>
        </p:txBody>
      </p:sp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21" grpId="0"/>
      <p:bldP spid="2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EA330-5940-DE4E-88DB-7D58E4A25875}"/>
              </a:ext>
            </a:extLst>
          </p:cNvPr>
          <p:cNvSpPr/>
          <p:nvPr/>
        </p:nvSpPr>
        <p:spPr>
          <a:xfrm>
            <a:off x="1835333" y="604773"/>
            <a:ext cx="586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man tar ett tal </a:t>
            </a:r>
            <a:r>
              <a:rPr lang="sv-SE" dirty="0">
                <a:solidFill>
                  <a:srgbClr val="9E2903"/>
                </a:solidFill>
              </a:rPr>
              <a:t>plus </a:t>
            </a:r>
            <a:r>
              <a:rPr lang="sv-SE" dirty="0"/>
              <a:t>ett annat tal kallas det för </a:t>
            </a:r>
            <a:r>
              <a:rPr lang="sv-SE" i="1" dirty="0">
                <a:solidFill>
                  <a:srgbClr val="9E2903"/>
                </a:solidFill>
              </a:rPr>
              <a:t>addition</a:t>
            </a:r>
            <a:r>
              <a:rPr lang="sv-SE" dirty="0"/>
              <a:t>.  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FA31751-916B-5F49-91F6-44E9B3627489}"/>
              </a:ext>
            </a:extLst>
          </p:cNvPr>
          <p:cNvSpPr/>
          <p:nvPr/>
        </p:nvSpPr>
        <p:spPr>
          <a:xfrm>
            <a:off x="2835414" y="1007749"/>
            <a:ext cx="386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Talen som man adderar kallas </a:t>
            </a:r>
            <a:r>
              <a:rPr lang="sv-SE" i="1" dirty="0">
                <a:solidFill>
                  <a:srgbClr val="9E2903"/>
                </a:solidFill>
              </a:rPr>
              <a:t>termer</a:t>
            </a:r>
            <a:r>
              <a:rPr lang="sv-SE" dirty="0"/>
              <a:t>. 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BC8E708-E34D-BA4C-9B60-4636BBBD1862}"/>
              </a:ext>
            </a:extLst>
          </p:cNvPr>
          <p:cNvSpPr/>
          <p:nvPr/>
        </p:nvSpPr>
        <p:spPr>
          <a:xfrm>
            <a:off x="3519168" y="1410725"/>
            <a:ext cx="2299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Svaret kallas </a:t>
            </a:r>
            <a:r>
              <a:rPr lang="sv-SE" i="1" dirty="0">
                <a:solidFill>
                  <a:srgbClr val="9E2903"/>
                </a:solidFill>
              </a:rPr>
              <a:t>summa</a:t>
            </a:r>
            <a:r>
              <a:rPr lang="sv-SE" dirty="0"/>
              <a:t>.   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7B121FB-2A8D-8541-8D48-0F813D2724AB}"/>
              </a:ext>
            </a:extLst>
          </p:cNvPr>
          <p:cNvGrpSpPr/>
          <p:nvPr/>
        </p:nvGrpSpPr>
        <p:grpSpPr>
          <a:xfrm>
            <a:off x="3174492" y="2631974"/>
            <a:ext cx="3164408" cy="1237066"/>
            <a:chOff x="3236633" y="5143946"/>
            <a:chExt cx="3164408" cy="1237066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7C948FD-6256-884A-BAAF-09189B77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6633" y="5143946"/>
              <a:ext cx="3164408" cy="123706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2279D81-94CA-8D48-A91F-A75BE9EEE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4159" y="5815524"/>
              <a:ext cx="2709461" cy="369332"/>
            </a:xfrm>
            <a:prstGeom prst="rect">
              <a:avLst/>
            </a:prstGeom>
          </p:spPr>
        </p:pic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C5E425-7F27-1B44-96CB-1256C6C29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897" y="3346884"/>
            <a:ext cx="628733" cy="2827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EA440E5-B6D6-0040-B968-DFECE2D50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118" y="3331018"/>
            <a:ext cx="628733" cy="28271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22629C0-B1D0-D644-B910-0E80B7A4F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918" y="3314522"/>
            <a:ext cx="997561" cy="28888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17B838-78A8-8E45-860D-43F9D9E6F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4167391" y="212364"/>
            <a:ext cx="130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Subtraktion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1672054" y="943349"/>
            <a:ext cx="4664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Cajsa och Sara vill köpa ett spel tillsammans. Spelet kostar 180 kr, men de har bara 140 kr.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3235823" y="2144346"/>
            <a:ext cx="3171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måste de spara för att kunna köpa spelet?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389919" y="4375851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180 – 140 =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5336466" y="31677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40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AE4817F-BD28-CF47-8175-C7D2B8FF1078}"/>
              </a:ext>
            </a:extLst>
          </p:cNvPr>
          <p:cNvGrpSpPr/>
          <p:nvPr/>
        </p:nvGrpSpPr>
        <p:grpSpPr>
          <a:xfrm>
            <a:off x="1449855" y="2909338"/>
            <a:ext cx="6492240" cy="1209652"/>
            <a:chOff x="1037558" y="1385723"/>
            <a:chExt cx="6492240" cy="1209652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E712B4E9-8123-0948-8A62-9A0C2D98608E}"/>
                </a:ext>
              </a:extLst>
            </p:cNvPr>
            <p:cNvGrpSpPr/>
            <p:nvPr/>
          </p:nvGrpSpPr>
          <p:grpSpPr>
            <a:xfrm>
              <a:off x="1037558" y="1385723"/>
              <a:ext cx="6492240" cy="1209652"/>
              <a:chOff x="1037558" y="1384342"/>
              <a:chExt cx="6492240" cy="1209652"/>
            </a:xfrm>
          </p:grpSpPr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83F789E8-3660-C549-A32B-4B96FECB7D71}"/>
                  </a:ext>
                </a:extLst>
              </p:cNvPr>
              <p:cNvGrpSpPr/>
              <p:nvPr/>
            </p:nvGrpSpPr>
            <p:grpSpPr>
              <a:xfrm>
                <a:off x="1037558" y="1384342"/>
                <a:ext cx="6492240" cy="1209652"/>
                <a:chOff x="1218628" y="1791748"/>
                <a:chExt cx="6492240" cy="1209652"/>
              </a:xfrm>
            </p:grpSpPr>
            <p:pic>
              <p:nvPicPr>
                <p:cNvPr id="3" name="Bildobjekt 2">
                  <a:extLst>
                    <a:ext uri="{FF2B5EF4-FFF2-40B4-BE49-F238E27FC236}">
                      <a16:creationId xmlns:a16="http://schemas.microsoft.com/office/drawing/2014/main" id="{3B9ED35B-1A87-7C41-8135-AE43D0A9A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9332"/>
                <a:stretch/>
              </p:blipFill>
              <p:spPr>
                <a:xfrm>
                  <a:off x="1218628" y="1791748"/>
                  <a:ext cx="6492240" cy="1209652"/>
                </a:xfrm>
                <a:prstGeom prst="roundRect">
                  <a:avLst>
                    <a:gd name="adj" fmla="val 12526"/>
                  </a:avLst>
                </a:prstGeom>
              </p:spPr>
            </p:pic>
            <p:pic>
              <p:nvPicPr>
                <p:cNvPr id="15" name="Bildobjekt 14">
                  <a:extLst>
                    <a:ext uri="{FF2B5EF4-FFF2-40B4-BE49-F238E27FC236}">
                      <a16:creationId xmlns:a16="http://schemas.microsoft.com/office/drawing/2014/main" id="{194997D9-370E-1C4A-AE64-4B108D0B74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28383" y="2470285"/>
                  <a:ext cx="404385" cy="221760"/>
                </a:xfrm>
                <a:prstGeom prst="rect">
                  <a:avLst/>
                </a:prstGeom>
              </p:spPr>
            </p:pic>
            <p:pic>
              <p:nvPicPr>
                <p:cNvPr id="16" name="Bildobjekt 15">
                  <a:extLst>
                    <a:ext uri="{FF2B5EF4-FFF2-40B4-BE49-F238E27FC236}">
                      <a16:creationId xmlns:a16="http://schemas.microsoft.com/office/drawing/2014/main" id="{9CEAB8B7-5620-2743-850F-34996D6FA3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6475" y="1843303"/>
                  <a:ext cx="1744208" cy="323699"/>
                </a:xfrm>
                <a:prstGeom prst="rect">
                  <a:avLst/>
                </a:prstGeom>
              </p:spPr>
            </p:pic>
          </p:grpSp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3CB64BD9-DFF6-C649-BEB5-463EA264F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2124" y="2062880"/>
                <a:ext cx="332637" cy="221759"/>
              </a:xfrm>
              <a:prstGeom prst="rect">
                <a:avLst/>
              </a:prstGeom>
            </p:spPr>
          </p:pic>
        </p:grp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DE599BE1-E482-A646-B460-6FA064AF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9835" y="2063607"/>
              <a:ext cx="421704" cy="221759"/>
            </a:xfrm>
            <a:prstGeom prst="rect">
              <a:avLst/>
            </a:prstGeom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E1A8A2A-FEE1-3A40-AEDC-54E5FC2F4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381" y="2966680"/>
            <a:ext cx="3820850" cy="36433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AE99D67-57EC-B942-B79F-BA6DE97C2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7563" y="3618320"/>
            <a:ext cx="290563" cy="213365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8157EA8F-9347-4246-8F31-EE35F9A24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9943" y="688598"/>
            <a:ext cx="1145739" cy="114573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0D8FEA62-5C45-E24B-B0E9-6EAFCA3D7E53}"/>
              </a:ext>
            </a:extLst>
          </p:cNvPr>
          <p:cNvSpPr/>
          <p:nvPr/>
        </p:nvSpPr>
        <p:spPr>
          <a:xfrm>
            <a:off x="5211651" y="437585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40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0AECA4B-A230-6E43-A6B2-6F8E6DB67AB8}"/>
              </a:ext>
            </a:extLst>
          </p:cNvPr>
          <p:cNvSpPr/>
          <p:nvPr/>
        </p:nvSpPr>
        <p:spPr>
          <a:xfrm>
            <a:off x="2666757" y="5584687"/>
            <a:ext cx="460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 måste spara 40 kr för att kunna köpa spelet.</a:t>
            </a:r>
          </a:p>
        </p:txBody>
      </p:sp>
    </p:spTree>
    <p:extLst>
      <p:ext uri="{BB962C8B-B14F-4D97-AF65-F5344CB8AC3E}">
        <p14:creationId xmlns:p14="http://schemas.microsoft.com/office/powerpoint/2010/main" val="11876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21" grpId="0"/>
      <p:bldP spid="22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A137430A-1E32-C045-9B9E-E7314C299306}"/>
              </a:ext>
            </a:extLst>
          </p:cNvPr>
          <p:cNvGrpSpPr/>
          <p:nvPr/>
        </p:nvGrpSpPr>
        <p:grpSpPr>
          <a:xfrm>
            <a:off x="2806212" y="3066827"/>
            <a:ext cx="3531576" cy="1287554"/>
            <a:chOff x="4673168" y="4604265"/>
            <a:chExt cx="3531576" cy="1287554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8CDCDE8-A6B8-C446-BF5A-76CC53859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3168" y="4604265"/>
              <a:ext cx="3531576" cy="1287554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E352E733-D806-394B-9102-85840F1F2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3845" y="5297999"/>
              <a:ext cx="3170227" cy="369332"/>
            </a:xfrm>
            <a:prstGeom prst="rect">
              <a:avLst/>
            </a:prstGeom>
          </p:spPr>
        </p:pic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91D476DE-FCD3-574B-BBAB-DCBBD35E7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86" y="3818059"/>
            <a:ext cx="628733" cy="28271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659D5BB-DF16-504B-9DC2-98A50FC4F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628" y="3803867"/>
            <a:ext cx="628733" cy="28271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FCE8E08-4C55-9848-AC7B-7F50DA0D8411}"/>
              </a:ext>
            </a:extLst>
          </p:cNvPr>
          <p:cNvSpPr/>
          <p:nvPr/>
        </p:nvSpPr>
        <p:spPr>
          <a:xfrm>
            <a:off x="1704639" y="1108411"/>
            <a:ext cx="634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man tar ett tal </a:t>
            </a:r>
            <a:r>
              <a:rPr lang="sv-SE" dirty="0">
                <a:solidFill>
                  <a:srgbClr val="9E2903"/>
                </a:solidFill>
              </a:rPr>
              <a:t>minus </a:t>
            </a:r>
            <a:r>
              <a:rPr lang="sv-SE" dirty="0"/>
              <a:t>ett annat tal kallas det för </a:t>
            </a:r>
            <a:r>
              <a:rPr lang="sv-SE" i="1" dirty="0">
                <a:solidFill>
                  <a:srgbClr val="9E2903"/>
                </a:solidFill>
              </a:rPr>
              <a:t>subtraktion</a:t>
            </a:r>
            <a:r>
              <a:rPr lang="sv-SE" dirty="0"/>
              <a:t>.  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929D83B-235B-E746-AE8A-856280954FF0}"/>
              </a:ext>
            </a:extLst>
          </p:cNvPr>
          <p:cNvSpPr/>
          <p:nvPr/>
        </p:nvSpPr>
        <p:spPr>
          <a:xfrm>
            <a:off x="2704720" y="1511387"/>
            <a:ext cx="4224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Talen som man subtraherar kallas </a:t>
            </a:r>
            <a:r>
              <a:rPr lang="sv-SE" i="1" dirty="0">
                <a:solidFill>
                  <a:srgbClr val="9E2903"/>
                </a:solidFill>
              </a:rPr>
              <a:t>termer</a:t>
            </a:r>
            <a:r>
              <a:rPr lang="sv-SE" dirty="0"/>
              <a:t>.  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DCE7116-8049-B142-BE5A-A58D344B27B2}"/>
              </a:ext>
            </a:extLst>
          </p:cNvPr>
          <p:cNvSpPr/>
          <p:nvPr/>
        </p:nvSpPr>
        <p:spPr>
          <a:xfrm>
            <a:off x="3386955" y="1939959"/>
            <a:ext cx="242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Svaret kallas </a:t>
            </a:r>
            <a:r>
              <a:rPr lang="sv-SE" i="1" dirty="0">
                <a:solidFill>
                  <a:srgbClr val="9E2903"/>
                </a:solidFill>
              </a:rPr>
              <a:t>differens</a:t>
            </a:r>
            <a:r>
              <a:rPr lang="sv-SE" dirty="0"/>
              <a:t>.  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920BC99-5041-0347-90F4-6225F7667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474" y="3790542"/>
            <a:ext cx="1121078" cy="29530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8530E20-089A-9C43-8D33-079D92B6B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E4D95EC-B2BF-D440-BC09-BCD94915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06941"/>
              </p:ext>
            </p:extLst>
          </p:nvPr>
        </p:nvGraphicFramePr>
        <p:xfrm>
          <a:off x="3139594" y="2204644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225 </a:t>
                      </a:r>
                      <a:r>
                        <a:rPr lang="sv-SE" dirty="0">
                          <a:effectLst/>
                          <a:latin typeface="+mn-lt"/>
                        </a:rPr>
                        <a:t>–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 50 </a:t>
                      </a:r>
                      <a:r>
                        <a:rPr lang="sv-SE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0A9A048-03A6-B44B-A082-30334ED9C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83631"/>
              </p:ext>
            </p:extLst>
          </p:nvPr>
        </p:nvGraphicFramePr>
        <p:xfrm>
          <a:off x="4395105" y="2214095"/>
          <a:ext cx="762707" cy="274320"/>
        </p:xfrm>
        <a:graphic>
          <a:graphicData uri="http://schemas.openxmlformats.org/drawingml/2006/table">
            <a:tbl>
              <a:tblPr/>
              <a:tblGrid>
                <a:gridCol w="76270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175 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27414"/>
              </p:ext>
            </p:extLst>
          </p:nvPr>
        </p:nvGraphicFramePr>
        <p:xfrm>
          <a:off x="1784917" y="1440489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Hur många sidor har han kvar att läsa?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06650"/>
              </p:ext>
            </p:extLst>
          </p:nvPr>
        </p:nvGraphicFramePr>
        <p:xfrm>
          <a:off x="2488862" y="2778144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46757"/>
              </p:ext>
            </p:extLst>
          </p:nvPr>
        </p:nvGraphicFramePr>
        <p:xfrm>
          <a:off x="3225209" y="2778144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Han har 175 sidor kvar att läsa.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10" name="Grupp 9">
            <a:extLst>
              <a:ext uri="{FF2B5EF4-FFF2-40B4-BE49-F238E27FC236}">
                <a16:creationId xmlns:a16="http://schemas.microsoft.com/office/drawing/2014/main" id="{4701ED40-4C5C-2947-A80A-95C31C5B0925}"/>
              </a:ext>
            </a:extLst>
          </p:cNvPr>
          <p:cNvGrpSpPr/>
          <p:nvPr/>
        </p:nvGrpSpPr>
        <p:grpSpPr>
          <a:xfrm>
            <a:off x="1784917" y="974710"/>
            <a:ext cx="7187633" cy="799205"/>
            <a:chOff x="1784917" y="974710"/>
            <a:chExt cx="7187633" cy="799205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B9679B8-E4D7-1E47-9537-3BC049404E6A}"/>
                </a:ext>
              </a:extLst>
            </p:cNvPr>
            <p:cNvSpPr/>
            <p:nvPr/>
          </p:nvSpPr>
          <p:spPr>
            <a:xfrm>
              <a:off x="1784917" y="974710"/>
              <a:ext cx="55204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William har läst 50 sidor i en bok som har 225 sidor. 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C18FC6C0-4843-D241-B0B5-C7106294B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5861" t="52568" r="4648"/>
            <a:stretch/>
          </p:blipFill>
          <p:spPr>
            <a:xfrm>
              <a:off x="7032834" y="1122517"/>
              <a:ext cx="1939716" cy="6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5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E4D95EC-B2BF-D440-BC09-BCD94915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42690"/>
              </p:ext>
            </p:extLst>
          </p:nvPr>
        </p:nvGraphicFramePr>
        <p:xfrm>
          <a:off x="3182456" y="2780878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132 </a:t>
                      </a:r>
                      <a:r>
                        <a:rPr lang="sv-SE" dirty="0">
                          <a:effectLst/>
                          <a:latin typeface="+mn-lt"/>
                        </a:rPr>
                        <a:t>+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 15 </a:t>
                      </a:r>
                      <a:r>
                        <a:rPr lang="sv-SE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0A9A048-03A6-B44B-A082-30334ED9C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59494"/>
              </p:ext>
            </p:extLst>
          </p:nvPr>
        </p:nvGraphicFramePr>
        <p:xfrm>
          <a:off x="4298858" y="2769491"/>
          <a:ext cx="762707" cy="274320"/>
        </p:xfrm>
        <a:graphic>
          <a:graphicData uri="http://schemas.openxmlformats.org/drawingml/2006/table">
            <a:tbl>
              <a:tblPr/>
              <a:tblGrid>
                <a:gridCol w="76270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147 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43829"/>
              </p:ext>
            </p:extLst>
          </p:nvPr>
        </p:nvGraphicFramePr>
        <p:xfrm>
          <a:off x="1768049" y="1784396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Hur många frimärken har Samira nu?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46175"/>
              </p:ext>
            </p:extLst>
          </p:nvPr>
        </p:nvGraphicFramePr>
        <p:xfrm>
          <a:off x="2531724" y="3354378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25450"/>
              </p:ext>
            </p:extLst>
          </p:nvPr>
        </p:nvGraphicFramePr>
        <p:xfrm>
          <a:off x="3268071" y="3354378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Samira har nu 147 frimärken.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9" name="Grupp 8">
            <a:extLst>
              <a:ext uri="{FF2B5EF4-FFF2-40B4-BE49-F238E27FC236}">
                <a16:creationId xmlns:a16="http://schemas.microsoft.com/office/drawing/2014/main" id="{9096B1AE-352B-784B-AD92-828FB17E1646}"/>
              </a:ext>
            </a:extLst>
          </p:cNvPr>
          <p:cNvGrpSpPr/>
          <p:nvPr/>
        </p:nvGrpSpPr>
        <p:grpSpPr>
          <a:xfrm>
            <a:off x="1720811" y="896439"/>
            <a:ext cx="6549798" cy="1225039"/>
            <a:chOff x="1720811" y="896439"/>
            <a:chExt cx="6549798" cy="122503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B87F9C85-0ACE-6F45-A978-5F62CAE24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2520" y="896439"/>
              <a:ext cx="1438089" cy="1225039"/>
            </a:xfrm>
            <a:prstGeom prst="rect">
              <a:avLst/>
            </a:prstGeom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47947EE-06CF-1D46-BC5C-A9A5EB3B774B}"/>
                </a:ext>
              </a:extLst>
            </p:cNvPr>
            <p:cNvSpPr/>
            <p:nvPr/>
          </p:nvSpPr>
          <p:spPr>
            <a:xfrm>
              <a:off x="1720811" y="960973"/>
              <a:ext cx="49292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Samira samlar på frimärken och har 132 stycken. Av mormor får Samira 15 frimärken till.</a:t>
              </a:r>
              <a:endParaRPr lang="sv-SE" i="1" dirty="0">
                <a:solidFill>
                  <a:srgbClr val="8E2503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20394"/>
              </p:ext>
            </p:extLst>
          </p:nvPr>
        </p:nvGraphicFramePr>
        <p:xfrm>
          <a:off x="2463955" y="965559"/>
          <a:ext cx="1443202" cy="27432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173 + 20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423628" y="2013233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173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20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807650" y="2013233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193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788"/>
              </p:ext>
            </p:extLst>
          </p:nvPr>
        </p:nvGraphicFramePr>
        <p:xfrm>
          <a:off x="5532408" y="949293"/>
          <a:ext cx="1443202" cy="27432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535 – 300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548860" y="1915261"/>
            <a:ext cx="307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Tips! Om du tycker det är svårt att addera med 20 direkt kan du addera med ”10-skutt”, 173 + 10 + 10 = 193.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2463955" y="4508729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535 </a:t>
            </a:r>
            <a:r>
              <a:rPr lang="sv-SE" dirty="0">
                <a:latin typeface="+mn-lt"/>
              </a:rPr>
              <a:t>–</a:t>
            </a:r>
            <a:r>
              <a:rPr lang="sv-SE" dirty="0">
                <a:latin typeface="Bradley Hand" pitchFamily="2" charset="77"/>
              </a:rPr>
              <a:t> 300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4000288" y="448860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235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5589187" y="4410757"/>
            <a:ext cx="3071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Tips! Om du tycker det är svårt att subtrahera med 300 direkt kan du subtrahera med ”100-skutt”, </a:t>
            </a:r>
          </a:p>
          <a:p>
            <a:r>
              <a:rPr lang="sv-SE" sz="1400" dirty="0"/>
              <a:t>535 – 100 – 100 – 100 = 235.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548860" y="2756173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Tiotalssiffran ökar med 2 när du adderar med 20.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B0234B4-708F-2746-8DB5-5C02DBD6524D}"/>
              </a:ext>
            </a:extLst>
          </p:cNvPr>
          <p:cNvSpPr/>
          <p:nvPr/>
        </p:nvSpPr>
        <p:spPr>
          <a:xfrm>
            <a:off x="5589187" y="5476208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Hundratalssiffran minskar med 3 när du subtraherar med 300.</a:t>
            </a:r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4100388" y="227927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77286"/>
              </p:ext>
            </p:extLst>
          </p:nvPr>
        </p:nvGraphicFramePr>
        <p:xfrm>
          <a:off x="2463955" y="965559"/>
          <a:ext cx="1443202" cy="27432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72 + 16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423628" y="2013233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72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16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690646" y="201914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88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99209"/>
              </p:ext>
            </p:extLst>
          </p:nvPr>
        </p:nvGraphicFramePr>
        <p:xfrm>
          <a:off x="5532408" y="949293"/>
          <a:ext cx="1443202" cy="27432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168 – 20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5532408" y="2013233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168 </a:t>
            </a:r>
            <a:r>
              <a:rPr lang="sv-SE" dirty="0">
                <a:latin typeface="+mn-lt"/>
              </a:rPr>
              <a:t>–</a:t>
            </a:r>
            <a:r>
              <a:rPr lang="sv-SE" dirty="0">
                <a:latin typeface="Bradley Hand" pitchFamily="2" charset="77"/>
              </a:rPr>
              <a:t> 20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6871294" y="2019147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148</a:t>
            </a:r>
            <a:endParaRPr lang="sv-SE" dirty="0"/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0EC8D18B-9249-1A44-B6FA-CA82A0901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47778"/>
              </p:ext>
            </p:extLst>
          </p:nvPr>
        </p:nvGraphicFramePr>
        <p:xfrm>
          <a:off x="2571777" y="3893020"/>
          <a:ext cx="1443202" cy="27432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195 + 60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4A14600E-422C-B94C-9368-FB3364CD3974}"/>
              </a:ext>
            </a:extLst>
          </p:cNvPr>
          <p:cNvSpPr/>
          <p:nvPr/>
        </p:nvSpPr>
        <p:spPr>
          <a:xfrm>
            <a:off x="2463955" y="4956960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195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60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FE7422F-AD9A-A14C-98C5-17263CFF8F73}"/>
              </a:ext>
            </a:extLst>
          </p:cNvPr>
          <p:cNvSpPr/>
          <p:nvPr/>
        </p:nvSpPr>
        <p:spPr>
          <a:xfrm>
            <a:off x="3830642" y="4962874"/>
            <a:ext cx="741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 255</a:t>
            </a:r>
            <a:endParaRPr lang="sv-SE" dirty="0"/>
          </a:p>
        </p:txBody>
      </p:sp>
      <p:graphicFrame>
        <p:nvGraphicFramePr>
          <p:cNvPr id="20" name="Tabell 19">
            <a:extLst>
              <a:ext uri="{FF2B5EF4-FFF2-40B4-BE49-F238E27FC236}">
                <a16:creationId xmlns:a16="http://schemas.microsoft.com/office/drawing/2014/main" id="{24B70048-974D-674A-85D0-82BD3EDAF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78605"/>
              </p:ext>
            </p:extLst>
          </p:nvPr>
        </p:nvGraphicFramePr>
        <p:xfrm>
          <a:off x="5572735" y="3893020"/>
          <a:ext cx="1443202" cy="27432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841 – 50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3" name="Rektangel 22">
            <a:extLst>
              <a:ext uri="{FF2B5EF4-FFF2-40B4-BE49-F238E27FC236}">
                <a16:creationId xmlns:a16="http://schemas.microsoft.com/office/drawing/2014/main" id="{E5712C54-A56C-8B41-9435-9E5979EEDB7D}"/>
              </a:ext>
            </a:extLst>
          </p:cNvPr>
          <p:cNvSpPr/>
          <p:nvPr/>
        </p:nvSpPr>
        <p:spPr>
          <a:xfrm>
            <a:off x="5572735" y="4956960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841 </a:t>
            </a:r>
            <a:r>
              <a:rPr lang="sv-SE" dirty="0">
                <a:latin typeface="+mn-lt"/>
              </a:rPr>
              <a:t>–</a:t>
            </a:r>
            <a:r>
              <a:rPr lang="sv-SE" dirty="0">
                <a:latin typeface="Bradley Hand" pitchFamily="2" charset="77"/>
              </a:rPr>
              <a:t> 50 </a:t>
            </a:r>
            <a:r>
              <a:rPr lang="sv-SE" dirty="0"/>
              <a:t>=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BF2545B-FEE4-4C4F-9A8C-0E0EF9B614ED}"/>
              </a:ext>
            </a:extLst>
          </p:cNvPr>
          <p:cNvSpPr/>
          <p:nvPr/>
        </p:nvSpPr>
        <p:spPr>
          <a:xfrm>
            <a:off x="6907614" y="4930667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791</a:t>
            </a:r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0469D93-2B41-1A45-93F2-E32EB1D84E8A}"/>
              </a:ext>
            </a:extLst>
          </p:cNvPr>
          <p:cNvSpPr/>
          <p:nvPr/>
        </p:nvSpPr>
        <p:spPr>
          <a:xfrm>
            <a:off x="4156895" y="3297473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8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1" grpId="0"/>
      <p:bldP spid="12" grpId="0"/>
      <p:bldP spid="18" grpId="0"/>
      <p:bldP spid="19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21828</TotalTime>
  <Words>686</Words>
  <Application>Microsoft Office PowerPoint</Application>
  <PresentationFormat>Bildspel på skärmen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Lennart Undvall</cp:lastModifiedBy>
  <cp:revision>212</cp:revision>
  <dcterms:created xsi:type="dcterms:W3CDTF">2017-04-10T07:17:33Z</dcterms:created>
  <dcterms:modified xsi:type="dcterms:W3CDTF">2023-08-28T07:35:26Z</dcterms:modified>
</cp:coreProperties>
</file>