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23" r:id="rId2"/>
    <p:sldId id="322" r:id="rId3"/>
    <p:sldId id="330" r:id="rId4"/>
    <p:sldId id="337" r:id="rId5"/>
    <p:sldId id="333" r:id="rId6"/>
    <p:sldId id="324" r:id="rId7"/>
    <p:sldId id="338" r:id="rId8"/>
    <p:sldId id="332" r:id="rId9"/>
    <p:sldId id="339" r:id="rId10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903"/>
    <a:srgbClr val="721E02"/>
    <a:srgbClr val="8E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95" autoAdjust="0"/>
    <p:restoredTop sz="99052" autoAdjust="0"/>
  </p:normalViewPr>
  <p:slideViewPr>
    <p:cSldViewPr snapToGrid="0" snapToObjects="1">
      <p:cViewPr varScale="1">
        <p:scale>
          <a:sx n="145" d="100"/>
          <a:sy n="145" d="100"/>
        </p:scale>
        <p:origin x="2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>
            <a:extLst>
              <a:ext uri="{FF2B5EF4-FFF2-40B4-BE49-F238E27FC236}">
                <a16:creationId xmlns:a16="http://schemas.microsoft.com/office/drawing/2014/main" id="{B4CC755E-FDE4-F440-9536-3F55143818C7}"/>
              </a:ext>
            </a:extLst>
          </p:cNvPr>
          <p:cNvGrpSpPr/>
          <p:nvPr/>
        </p:nvGrpSpPr>
        <p:grpSpPr>
          <a:xfrm>
            <a:off x="1758117" y="501822"/>
            <a:ext cx="6094180" cy="6262096"/>
            <a:chOff x="2307613" y="-51373"/>
            <a:chExt cx="4232366" cy="6733025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C523CC00-DE5D-324E-9270-F205D2CDBED2}"/>
                </a:ext>
              </a:extLst>
            </p:cNvPr>
            <p:cNvSpPr/>
            <p:nvPr/>
          </p:nvSpPr>
          <p:spPr>
            <a:xfrm>
              <a:off x="2307613" y="135407"/>
              <a:ext cx="4232366" cy="6546245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420A59A6-7D63-5746-974B-23DF94422C3F}"/>
                </a:ext>
              </a:extLst>
            </p:cNvPr>
            <p:cNvSpPr txBox="1"/>
            <p:nvPr/>
          </p:nvSpPr>
          <p:spPr>
            <a:xfrm>
              <a:off x="4166386" y="-5137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91707CD6-5D37-4949-BBEA-911CDCC5E7D5}"/>
              </a:ext>
            </a:extLst>
          </p:cNvPr>
          <p:cNvSpPr/>
          <p:nvPr/>
        </p:nvSpPr>
        <p:spPr>
          <a:xfrm>
            <a:off x="4394426" y="787009"/>
            <a:ext cx="102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Tre i rad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2E2CC05-0F43-F741-A14F-0D20C3B3DC26}"/>
              </a:ext>
            </a:extLst>
          </p:cNvPr>
          <p:cNvSpPr/>
          <p:nvPr/>
        </p:nvSpPr>
        <p:spPr>
          <a:xfrm>
            <a:off x="2543793" y="1137192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Materiel: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8DCCECD-53D0-E049-90A3-E8B8305CEC17}"/>
              </a:ext>
            </a:extLst>
          </p:cNvPr>
          <p:cNvSpPr/>
          <p:nvPr/>
        </p:nvSpPr>
        <p:spPr>
          <a:xfrm>
            <a:off x="1966006" y="1370014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j-lt"/>
              </a:rPr>
              <a:t>Antal deltagare:</a:t>
            </a:r>
            <a:endParaRPr lang="sv-SE" sz="1600" b="1" dirty="0">
              <a:effectLst/>
              <a:latin typeface="+mj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B4D7B6E-87CA-DF4B-A8B3-3954599954D9}"/>
              </a:ext>
            </a:extLst>
          </p:cNvPr>
          <p:cNvSpPr/>
          <p:nvPr/>
        </p:nvSpPr>
        <p:spPr>
          <a:xfrm>
            <a:off x="3477260" y="1385402"/>
            <a:ext cx="781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j-lt"/>
              </a:rPr>
              <a:t>2 – 3 </a:t>
            </a:r>
            <a:r>
              <a:rPr lang="sv-SE" sz="1600" dirty="0" err="1">
                <a:latin typeface="+mj-lt"/>
              </a:rPr>
              <a:t>st</a:t>
            </a:r>
            <a:endParaRPr lang="sv-SE" sz="1600" dirty="0">
              <a:effectLst/>
              <a:latin typeface="+mj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08EE4CC-ADD1-8948-B65C-6A5AF11C1CAB}"/>
              </a:ext>
            </a:extLst>
          </p:cNvPr>
          <p:cNvSpPr/>
          <p:nvPr/>
        </p:nvSpPr>
        <p:spPr>
          <a:xfrm>
            <a:off x="3464168" y="1137192"/>
            <a:ext cx="3971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2 tärningar, 3 spelpjäser var och aktivitetsblad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15DCF4E-641A-BB4D-A3B6-3C8C3E9EA607}"/>
              </a:ext>
            </a:extLst>
          </p:cNvPr>
          <p:cNvSpPr/>
          <p:nvPr/>
        </p:nvSpPr>
        <p:spPr>
          <a:xfrm>
            <a:off x="2388943" y="4459679"/>
            <a:ext cx="403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A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A8690C2-FFB6-454D-B4D0-23F307245A5F}"/>
              </a:ext>
            </a:extLst>
          </p:cNvPr>
          <p:cNvSpPr/>
          <p:nvPr/>
        </p:nvSpPr>
        <p:spPr>
          <a:xfrm>
            <a:off x="2684606" y="4456291"/>
            <a:ext cx="5134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Den som börjar kastar tärningarna, multiplicerar talen och placerar en knapp i en ruta som visar rätt produkt.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8FA3CCE-EC0E-D146-8708-6359BCDEFCE6}"/>
              </a:ext>
            </a:extLst>
          </p:cNvPr>
          <p:cNvSpPr/>
          <p:nvPr/>
        </p:nvSpPr>
        <p:spPr>
          <a:xfrm>
            <a:off x="2648244" y="5092905"/>
            <a:ext cx="4313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Övriga deltagare gör på samma sätt.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86982659-80E0-8D4C-BB7D-6CCB4B0A6E0C}"/>
              </a:ext>
            </a:extLst>
          </p:cNvPr>
          <p:cNvSpPr/>
          <p:nvPr/>
        </p:nvSpPr>
        <p:spPr>
          <a:xfrm>
            <a:off x="2388943" y="5096293"/>
            <a:ext cx="30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B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07BE0BE1-535E-DF4C-BDBB-823746EF418A}"/>
              </a:ext>
            </a:extLst>
          </p:cNvPr>
          <p:cNvSpPr/>
          <p:nvPr/>
        </p:nvSpPr>
        <p:spPr>
          <a:xfrm>
            <a:off x="2386538" y="5516092"/>
            <a:ext cx="293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C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0B0C16E6-089A-5547-AFEB-5B24953AE90B}"/>
              </a:ext>
            </a:extLst>
          </p:cNvPr>
          <p:cNvSpPr/>
          <p:nvPr/>
        </p:nvSpPr>
        <p:spPr>
          <a:xfrm>
            <a:off x="2667093" y="5525181"/>
            <a:ext cx="4582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När alla tre knapparna är utlagda så får man i fortsättningen välja mellan att låta alla tre ligga kvar eller flytta en till en ledig ruta – med rätt produkt.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D87F1E7-A869-104F-8242-CA2BBBD088FE}"/>
              </a:ext>
            </a:extLst>
          </p:cNvPr>
          <p:cNvSpPr/>
          <p:nvPr/>
        </p:nvSpPr>
        <p:spPr>
          <a:xfrm>
            <a:off x="2386538" y="6341433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solidFill>
                  <a:srgbClr val="9E2903"/>
                </a:solidFill>
                <a:latin typeface="+mj-lt"/>
              </a:rPr>
              <a:t>D</a:t>
            </a:r>
            <a:endParaRPr lang="sv-SE" sz="1600" b="1" dirty="0">
              <a:solidFill>
                <a:srgbClr val="9E2903"/>
              </a:solidFill>
              <a:effectLst/>
              <a:latin typeface="+mj-lt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4A1CD04-D106-EF46-8058-E13FFD51CD1F}"/>
              </a:ext>
            </a:extLst>
          </p:cNvPr>
          <p:cNvSpPr/>
          <p:nvPr/>
        </p:nvSpPr>
        <p:spPr>
          <a:xfrm>
            <a:off x="2648244" y="6344821"/>
            <a:ext cx="4787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Vinner gör den som först får sina tre knappar i rad. </a:t>
            </a:r>
          </a:p>
        </p:txBody>
      </p:sp>
      <p:sp>
        <p:nvSpPr>
          <p:cNvPr id="54" name="Rektangel 1">
            <a:extLst>
              <a:ext uri="{FF2B5EF4-FFF2-40B4-BE49-F238E27FC236}">
                <a16:creationId xmlns:a16="http://schemas.microsoft.com/office/drawing/2014/main" id="{A8989D7A-1F94-9947-994C-64DABBDE6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44" y="17462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/>
              <a:t>1.3</a:t>
            </a:r>
            <a:r>
              <a:rPr lang="sv-SE" sz="2400" b="1" dirty="0"/>
              <a:t>			                Multiplikation med huvudräkning </a:t>
            </a:r>
          </a:p>
        </p:txBody>
      </p:sp>
      <p:pic>
        <p:nvPicPr>
          <p:cNvPr id="55" name="Bildobjekt 54">
            <a:extLst>
              <a:ext uri="{FF2B5EF4-FFF2-40B4-BE49-F238E27FC236}">
                <a16:creationId xmlns:a16="http://schemas.microsoft.com/office/drawing/2014/main" id="{F225152D-F628-A349-911C-060DDA698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233E67CC-0409-7646-B458-078293AA3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9845" y="1727830"/>
            <a:ext cx="2698308" cy="26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0" grpId="0"/>
      <p:bldP spid="15" grpId="0"/>
      <p:bldP spid="16" grpId="0"/>
      <p:bldP spid="17" grpId="0"/>
      <p:bldP spid="37" grpId="0"/>
      <p:bldP spid="40" grpId="0"/>
      <p:bldP spid="41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2687060" y="227927"/>
            <a:ext cx="368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E2903"/>
                </a:solidFill>
              </a:rPr>
              <a:t>Multiplikation är upprepad addition </a:t>
            </a:r>
            <a:endParaRPr lang="sv-SE" i="1" dirty="0">
              <a:solidFill>
                <a:srgbClr val="9E2903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416E0CAF-E91F-014F-9028-419A00D6912A}"/>
              </a:ext>
            </a:extLst>
          </p:cNvPr>
          <p:cNvSpPr/>
          <p:nvPr/>
        </p:nvSpPr>
        <p:spPr>
          <a:xfrm>
            <a:off x="1500068" y="1218574"/>
            <a:ext cx="321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Barnen äter 8 köttbullar var.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628363B-9925-8549-87B2-446DF60B3AED}"/>
              </a:ext>
            </a:extLst>
          </p:cNvPr>
          <p:cNvSpPr/>
          <p:nvPr/>
        </p:nvSpPr>
        <p:spPr>
          <a:xfrm>
            <a:off x="2596353" y="283268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8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3225310" y="28326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+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6E894892-0FD1-A144-8C7F-71CD4E0B4E71}"/>
              </a:ext>
            </a:extLst>
          </p:cNvPr>
          <p:cNvSpPr/>
          <p:nvPr/>
        </p:nvSpPr>
        <p:spPr>
          <a:xfrm>
            <a:off x="2958031" y="5270094"/>
            <a:ext cx="3434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äter 24 köttbullar sammanlagt. </a:t>
            </a:r>
          </a:p>
        </p:txBody>
      </p:sp>
      <p:grpSp>
        <p:nvGrpSpPr>
          <p:cNvPr id="35" name="Grupp 34">
            <a:extLst>
              <a:ext uri="{FF2B5EF4-FFF2-40B4-BE49-F238E27FC236}">
                <a16:creationId xmlns:a16="http://schemas.microsoft.com/office/drawing/2014/main" id="{AD989E4A-1B2B-D94A-A78C-E17EFE974130}"/>
              </a:ext>
            </a:extLst>
          </p:cNvPr>
          <p:cNvGrpSpPr/>
          <p:nvPr/>
        </p:nvGrpSpPr>
        <p:grpSpPr>
          <a:xfrm>
            <a:off x="1500068" y="709075"/>
            <a:ext cx="7376518" cy="1388329"/>
            <a:chOff x="1500068" y="709075"/>
            <a:chExt cx="7376518" cy="1388329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E8CD251A-848A-3144-B3B0-B42A89FE222D}"/>
                </a:ext>
              </a:extLst>
            </p:cNvPr>
            <p:cNvSpPr/>
            <p:nvPr/>
          </p:nvSpPr>
          <p:spPr>
            <a:xfrm>
              <a:off x="1500068" y="849242"/>
              <a:ext cx="5740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Syskonen Elsa, Erik och Edvin steker köttbullar efter skolan. </a:t>
              </a:r>
            </a:p>
          </p:txBody>
        </p:sp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B8565C7F-340D-D54A-9170-9C79B70CD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101" y="709075"/>
              <a:ext cx="1636485" cy="1388329"/>
            </a:xfrm>
            <a:prstGeom prst="ellipse">
              <a:avLst/>
            </a:prstGeom>
          </p:spPr>
        </p:pic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E3701B4E-4AE9-DF4D-AA4A-3C900FD9FAAC}"/>
              </a:ext>
            </a:extLst>
          </p:cNvPr>
          <p:cNvSpPr/>
          <p:nvPr/>
        </p:nvSpPr>
        <p:spPr>
          <a:xfrm>
            <a:off x="1500068" y="1587906"/>
            <a:ext cx="4365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Hur många köttbullar äter de sammanlagt?   </a:t>
            </a:r>
          </a:p>
        </p:txBody>
      </p:sp>
      <p:pic>
        <p:nvPicPr>
          <p:cNvPr id="37" name="Bildobjekt 36">
            <a:extLst>
              <a:ext uri="{FF2B5EF4-FFF2-40B4-BE49-F238E27FC236}">
                <a16:creationId xmlns:a16="http://schemas.microsoft.com/office/drawing/2014/main" id="{25EC0366-30E6-894A-B0A7-A394FB745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819" y="2044363"/>
            <a:ext cx="1027395" cy="647125"/>
          </a:xfrm>
          <a:prstGeom prst="rect">
            <a:avLst/>
          </a:prstGeom>
        </p:spPr>
      </p:pic>
      <p:pic>
        <p:nvPicPr>
          <p:cNvPr id="38" name="Bildobjekt 37">
            <a:extLst>
              <a:ext uri="{FF2B5EF4-FFF2-40B4-BE49-F238E27FC236}">
                <a16:creationId xmlns:a16="http://schemas.microsoft.com/office/drawing/2014/main" id="{32F2B527-3EED-5B4E-96BC-450403FD6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071" y="2032500"/>
            <a:ext cx="1021443" cy="647125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74F109EC-D794-9B4C-B8EA-73D007818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8935" y="1989396"/>
            <a:ext cx="1145721" cy="702092"/>
          </a:xfrm>
          <a:prstGeom prst="rect">
            <a:avLst/>
          </a:prstGeom>
        </p:spPr>
      </p:pic>
      <p:sp>
        <p:nvSpPr>
          <p:cNvPr id="40" name="Rektangel 39">
            <a:extLst>
              <a:ext uri="{FF2B5EF4-FFF2-40B4-BE49-F238E27FC236}">
                <a16:creationId xmlns:a16="http://schemas.microsoft.com/office/drawing/2014/main" id="{62782C0E-2812-3748-A724-95B7DEFB319C}"/>
              </a:ext>
            </a:extLst>
          </p:cNvPr>
          <p:cNvSpPr/>
          <p:nvPr/>
        </p:nvSpPr>
        <p:spPr>
          <a:xfrm>
            <a:off x="3974933" y="283268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8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5A21F539-78C1-3943-9FE0-4E42720391CE}"/>
              </a:ext>
            </a:extLst>
          </p:cNvPr>
          <p:cNvSpPr/>
          <p:nvPr/>
        </p:nvSpPr>
        <p:spPr>
          <a:xfrm>
            <a:off x="4603890" y="28326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+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E46E670-D38D-E14E-A269-94E74B012383}"/>
              </a:ext>
            </a:extLst>
          </p:cNvPr>
          <p:cNvSpPr/>
          <p:nvPr/>
        </p:nvSpPr>
        <p:spPr>
          <a:xfrm>
            <a:off x="5378371" y="2832687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8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D50D68A0-601A-5D49-B1A3-D1E950B6235B}"/>
              </a:ext>
            </a:extLst>
          </p:cNvPr>
          <p:cNvSpPr/>
          <p:nvPr/>
        </p:nvSpPr>
        <p:spPr>
          <a:xfrm>
            <a:off x="6007328" y="28326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=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1A1F0576-C78A-B749-A0EC-DD5B5A4611B4}"/>
              </a:ext>
            </a:extLst>
          </p:cNvPr>
          <p:cNvSpPr/>
          <p:nvPr/>
        </p:nvSpPr>
        <p:spPr>
          <a:xfrm>
            <a:off x="6450184" y="2851513"/>
            <a:ext cx="70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24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92E9BEAD-69BC-1040-B910-DD8948D6A1BC}"/>
              </a:ext>
            </a:extLst>
          </p:cNvPr>
          <p:cNvSpPr/>
          <p:nvPr/>
        </p:nvSpPr>
        <p:spPr>
          <a:xfrm>
            <a:off x="3974933" y="35049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3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72FA82AD-ADC4-304B-B849-52A08AE0626B}"/>
              </a:ext>
            </a:extLst>
          </p:cNvPr>
          <p:cNvSpPr/>
          <p:nvPr/>
        </p:nvSpPr>
        <p:spPr>
          <a:xfrm>
            <a:off x="4637953" y="3566495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</a:rPr>
              <a:t>⦁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8FBC8748-FC8F-274C-895B-866CC3211EE5}"/>
              </a:ext>
            </a:extLst>
          </p:cNvPr>
          <p:cNvSpPr/>
          <p:nvPr/>
        </p:nvSpPr>
        <p:spPr>
          <a:xfrm>
            <a:off x="5378371" y="350494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8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F17AB748-9D2F-074F-80B7-193B9A3EFDBA}"/>
              </a:ext>
            </a:extLst>
          </p:cNvPr>
          <p:cNvSpPr/>
          <p:nvPr/>
        </p:nvSpPr>
        <p:spPr>
          <a:xfrm>
            <a:off x="6007328" y="35049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=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B0F1EF19-F1C1-9B49-B689-479146EFC0DE}"/>
              </a:ext>
            </a:extLst>
          </p:cNvPr>
          <p:cNvSpPr/>
          <p:nvPr/>
        </p:nvSpPr>
        <p:spPr>
          <a:xfrm>
            <a:off x="6450184" y="3523766"/>
            <a:ext cx="70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9E2903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694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21" grpId="0"/>
      <p:bldP spid="22" grpId="0"/>
      <p:bldP spid="33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EA330-5940-DE4E-88DB-7D58E4A25875}"/>
              </a:ext>
            </a:extLst>
          </p:cNvPr>
          <p:cNvSpPr/>
          <p:nvPr/>
        </p:nvSpPr>
        <p:spPr>
          <a:xfrm>
            <a:off x="1835333" y="604773"/>
            <a:ext cx="668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När man tar ett tal </a:t>
            </a:r>
            <a:r>
              <a:rPr lang="sv-SE" dirty="0">
                <a:solidFill>
                  <a:srgbClr val="9E2903"/>
                </a:solidFill>
              </a:rPr>
              <a:t>gånger</a:t>
            </a:r>
            <a:r>
              <a:rPr lang="sv-SE" dirty="0"/>
              <a:t> ett annat tal kallas det för </a:t>
            </a:r>
            <a:r>
              <a:rPr lang="sv-SE" i="1" dirty="0">
                <a:solidFill>
                  <a:srgbClr val="9E2903"/>
                </a:solidFill>
              </a:rPr>
              <a:t>multiplikation</a:t>
            </a:r>
            <a:r>
              <a:rPr lang="sv-SE" dirty="0"/>
              <a:t>.    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FA31751-916B-5F49-91F6-44E9B3627489}"/>
              </a:ext>
            </a:extLst>
          </p:cNvPr>
          <p:cNvSpPr/>
          <p:nvPr/>
        </p:nvSpPr>
        <p:spPr>
          <a:xfrm>
            <a:off x="2835414" y="1007749"/>
            <a:ext cx="454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Talen som man multiplicerar kallas</a:t>
            </a:r>
            <a:r>
              <a:rPr lang="sv-SE" dirty="0">
                <a:solidFill>
                  <a:srgbClr val="9E2903"/>
                </a:solidFill>
              </a:rPr>
              <a:t> </a:t>
            </a:r>
            <a:r>
              <a:rPr lang="sv-SE" i="1" dirty="0">
                <a:solidFill>
                  <a:srgbClr val="9E2903"/>
                </a:solidFill>
              </a:rPr>
              <a:t>faktorer</a:t>
            </a:r>
            <a:r>
              <a:rPr lang="sv-SE" dirty="0"/>
              <a:t>.  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BC8E708-E34D-BA4C-9B60-4636BBBD1862}"/>
              </a:ext>
            </a:extLst>
          </p:cNvPr>
          <p:cNvSpPr/>
          <p:nvPr/>
        </p:nvSpPr>
        <p:spPr>
          <a:xfrm>
            <a:off x="3519168" y="1410725"/>
            <a:ext cx="2339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Svaret kallas </a:t>
            </a:r>
            <a:r>
              <a:rPr lang="sv-SE" i="1" dirty="0">
                <a:solidFill>
                  <a:srgbClr val="9E2903"/>
                </a:solidFill>
              </a:rPr>
              <a:t>produkt</a:t>
            </a:r>
            <a:r>
              <a:rPr lang="sv-SE" dirty="0"/>
              <a:t>.  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517B838-78A8-8E45-860D-43F9D9E6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83FF6367-737D-E548-8271-7516C77F12EB}"/>
              </a:ext>
            </a:extLst>
          </p:cNvPr>
          <p:cNvGrpSpPr/>
          <p:nvPr/>
        </p:nvGrpSpPr>
        <p:grpSpPr>
          <a:xfrm>
            <a:off x="3001383" y="2487717"/>
            <a:ext cx="4023360" cy="1513233"/>
            <a:chOff x="3001383" y="2487717"/>
            <a:chExt cx="4023360" cy="1513233"/>
          </a:xfrm>
        </p:grpSpPr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6589321A-DF56-D648-93D1-8C29EB56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1383" y="2487717"/>
              <a:ext cx="4023360" cy="1513233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69F9F059-1FAC-DF47-98B0-041B3BBF6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4517" y="3280368"/>
              <a:ext cx="3497091" cy="485962"/>
            </a:xfrm>
            <a:prstGeom prst="rect">
              <a:avLst/>
            </a:prstGeom>
          </p:spPr>
        </p:pic>
      </p:grp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621A2F64-FB18-3A40-8183-7390D569B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190" y="3280368"/>
            <a:ext cx="745374" cy="270642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1B1D60A-4BD2-E041-9A75-28E964E5F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058" y="3280368"/>
            <a:ext cx="745374" cy="270642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CCB9852-31C9-C746-8106-95596713D8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926" y="3288994"/>
            <a:ext cx="1074882" cy="28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dobjekt 59">
            <a:extLst>
              <a:ext uri="{FF2B5EF4-FFF2-40B4-BE49-F238E27FC236}">
                <a16:creationId xmlns:a16="http://schemas.microsoft.com/office/drawing/2014/main" id="{72EA2BFC-D130-9A44-8951-24F4A768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16" y="1250483"/>
            <a:ext cx="4027029" cy="331737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3CB02D1-C88E-0843-A595-B83A8A54E0CD}"/>
              </a:ext>
            </a:extLst>
          </p:cNvPr>
          <p:cNvSpPr/>
          <p:nvPr/>
        </p:nvSpPr>
        <p:spPr>
          <a:xfrm>
            <a:off x="3371423" y="204446"/>
            <a:ext cx="2412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Multiplikationstabellen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21314AB-DE31-E846-93BF-7BCDF0C6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908" y="204446"/>
            <a:ext cx="1161498" cy="38489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CD251A-848A-3144-B3B0-B42A89FE222D}"/>
              </a:ext>
            </a:extLst>
          </p:cNvPr>
          <p:cNvSpPr/>
          <p:nvPr/>
        </p:nvSpPr>
        <p:spPr>
          <a:xfrm>
            <a:off x="1710044" y="735246"/>
            <a:ext cx="6050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multiplikation kan man ta hjälp av en sådan här ruta: </a:t>
            </a: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8D09F932-9FFC-D343-8677-7A85E49DF4F5}"/>
              </a:ext>
            </a:extLst>
          </p:cNvPr>
          <p:cNvSpPr/>
          <p:nvPr/>
        </p:nvSpPr>
        <p:spPr>
          <a:xfrm>
            <a:off x="4193637" y="2525051"/>
            <a:ext cx="253149" cy="209312"/>
          </a:xfrm>
          <a:prstGeom prst="ellipse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D522151-D61B-684C-AC8F-38B330BFC70A}"/>
              </a:ext>
            </a:extLst>
          </p:cNvPr>
          <p:cNvSpPr/>
          <p:nvPr/>
        </p:nvSpPr>
        <p:spPr>
          <a:xfrm>
            <a:off x="2759055" y="2506160"/>
            <a:ext cx="216692" cy="228205"/>
          </a:xfrm>
          <a:prstGeom prst="rect">
            <a:avLst/>
          </a:prstGeom>
          <a:solidFill>
            <a:srgbClr val="9E2903">
              <a:alpha val="32000"/>
            </a:srgbClr>
          </a:solidFill>
          <a:ln w="28575">
            <a:solidFill>
              <a:srgbClr val="721E02">
                <a:alpha val="85000"/>
              </a:srgbClr>
            </a:solidFill>
          </a:ln>
        </p:spPr>
        <p:txBody>
          <a:bodyPr wrap="square">
            <a:spAutoFit/>
          </a:bodyPr>
          <a:lstStyle/>
          <a:p>
            <a:endParaRPr lang="sv-SE" sz="2000" b="1" baseline="30000" dirty="0">
              <a:solidFill>
                <a:srgbClr val="9E2903"/>
              </a:solidFill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5055E9E1-3A84-AE43-8D91-6B14C963E102}"/>
              </a:ext>
            </a:extLst>
          </p:cNvPr>
          <p:cNvSpPr/>
          <p:nvPr/>
        </p:nvSpPr>
        <p:spPr>
          <a:xfrm>
            <a:off x="4193637" y="4286209"/>
            <a:ext cx="243009" cy="224073"/>
          </a:xfrm>
          <a:prstGeom prst="rect">
            <a:avLst/>
          </a:prstGeom>
          <a:solidFill>
            <a:srgbClr val="9E2903">
              <a:alpha val="39000"/>
            </a:srgbClr>
          </a:solidFill>
          <a:ln w="28575">
            <a:solidFill>
              <a:srgbClr val="721E02"/>
            </a:solidFill>
          </a:ln>
        </p:spPr>
        <p:txBody>
          <a:bodyPr wrap="square">
            <a:spAutoFit/>
          </a:bodyPr>
          <a:lstStyle/>
          <a:p>
            <a:endParaRPr lang="sv-SE" sz="2000" b="1" baseline="30000" dirty="0">
              <a:solidFill>
                <a:srgbClr val="9E2903"/>
              </a:solidFill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C5F2E49C-42BA-B94E-977D-822C7BD8CF45}"/>
              </a:ext>
            </a:extLst>
          </p:cNvPr>
          <p:cNvSpPr/>
          <p:nvPr/>
        </p:nvSpPr>
        <p:spPr>
          <a:xfrm>
            <a:off x="860098" y="4764098"/>
            <a:ext cx="444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räkna ut </a:t>
            </a:r>
            <a:r>
              <a:rPr lang="sv-SE" dirty="0">
                <a:solidFill>
                  <a:srgbClr val="9E2903"/>
                </a:solidFill>
              </a:rPr>
              <a:t>6 ∙ 4 </a:t>
            </a:r>
            <a:r>
              <a:rPr lang="sv-SE" dirty="0"/>
              <a:t>följer du de </a:t>
            </a:r>
            <a:r>
              <a:rPr lang="sv-SE" dirty="0">
                <a:solidFill>
                  <a:srgbClr val="721E02"/>
                </a:solidFill>
              </a:rPr>
              <a:t>röda</a:t>
            </a:r>
            <a:r>
              <a:rPr lang="sv-SE" dirty="0"/>
              <a:t> pilarna. 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D21888A8-93D5-2749-99DD-D7141F9600FF}"/>
              </a:ext>
            </a:extLst>
          </p:cNvPr>
          <p:cNvSpPr/>
          <p:nvPr/>
        </p:nvSpPr>
        <p:spPr>
          <a:xfrm>
            <a:off x="5157793" y="4777166"/>
            <a:ext cx="1515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möts i </a:t>
            </a:r>
            <a:r>
              <a:rPr lang="sv-SE" dirty="0">
                <a:solidFill>
                  <a:srgbClr val="9E2903"/>
                </a:solidFill>
              </a:rPr>
              <a:t>24</a:t>
            </a:r>
            <a:r>
              <a:rPr lang="sv-SE" dirty="0"/>
              <a:t>. </a:t>
            </a: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2AF52B43-0F07-C34F-8D36-7298FF7FA23C}"/>
              </a:ext>
            </a:extLst>
          </p:cNvPr>
          <p:cNvSpPr/>
          <p:nvPr/>
        </p:nvSpPr>
        <p:spPr>
          <a:xfrm>
            <a:off x="6502437" y="4764098"/>
            <a:ext cx="2085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Alltså är 6 ∙ 4 = 24.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A8886276-79FF-4E49-8714-D032EEBDF999}"/>
              </a:ext>
            </a:extLst>
          </p:cNvPr>
          <p:cNvSpPr/>
          <p:nvPr/>
        </p:nvSpPr>
        <p:spPr>
          <a:xfrm>
            <a:off x="860098" y="5328812"/>
            <a:ext cx="444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räkna ut </a:t>
            </a:r>
            <a:r>
              <a:rPr lang="sv-SE" dirty="0">
                <a:solidFill>
                  <a:srgbClr val="0070C0"/>
                </a:solidFill>
              </a:rPr>
              <a:t>4 ∙ 6 </a:t>
            </a:r>
            <a:r>
              <a:rPr lang="sv-SE" dirty="0"/>
              <a:t>följer du de </a:t>
            </a:r>
            <a:r>
              <a:rPr lang="sv-SE" dirty="0">
                <a:solidFill>
                  <a:srgbClr val="0070C0"/>
                </a:solidFill>
              </a:rPr>
              <a:t>blå</a:t>
            </a:r>
            <a:r>
              <a:rPr lang="sv-SE" dirty="0"/>
              <a:t> pilarna.  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2A8432-7A90-E94C-B3F9-8DF30C66997C}"/>
              </a:ext>
            </a:extLst>
          </p:cNvPr>
          <p:cNvSpPr/>
          <p:nvPr/>
        </p:nvSpPr>
        <p:spPr>
          <a:xfrm>
            <a:off x="4987515" y="5328812"/>
            <a:ext cx="2255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möts också i  </a:t>
            </a:r>
            <a:r>
              <a:rPr lang="sv-SE" dirty="0">
                <a:solidFill>
                  <a:srgbClr val="0070C0"/>
                </a:solidFill>
              </a:rPr>
              <a:t>24</a:t>
            </a:r>
            <a:r>
              <a:rPr lang="sv-SE" dirty="0"/>
              <a:t>.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C15ACCF1-FCB0-114B-AED7-56FF8AB20FC9}"/>
              </a:ext>
            </a:extLst>
          </p:cNvPr>
          <p:cNvSpPr/>
          <p:nvPr/>
        </p:nvSpPr>
        <p:spPr>
          <a:xfrm>
            <a:off x="6898289" y="5315744"/>
            <a:ext cx="2085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Även 4 ∙ 6 = 24.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9A1D1A13-3B53-CA4C-B53F-280626975BC8}"/>
              </a:ext>
            </a:extLst>
          </p:cNvPr>
          <p:cNvSpPr/>
          <p:nvPr/>
        </p:nvSpPr>
        <p:spPr>
          <a:xfrm>
            <a:off x="2192817" y="5952053"/>
            <a:ext cx="50848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Det spelar ingen roll i vilken ordning du multiplicerar faktorerna, produkten är ändå densamma</a:t>
            </a:r>
            <a:r>
              <a:rPr lang="sv-SE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9" name="Rak pil 28">
            <a:extLst>
              <a:ext uri="{FF2B5EF4-FFF2-40B4-BE49-F238E27FC236}">
                <a16:creationId xmlns:a16="http://schemas.microsoft.com/office/drawing/2014/main" id="{88EC1AD9-4A43-FA4D-B220-A7B735EA4C05}"/>
              </a:ext>
            </a:extLst>
          </p:cNvPr>
          <p:cNvCxnSpPr>
            <a:cxnSpLocks/>
          </p:cNvCxnSpPr>
          <p:nvPr/>
        </p:nvCxnSpPr>
        <p:spPr>
          <a:xfrm>
            <a:off x="2974048" y="2621679"/>
            <a:ext cx="1219589" cy="0"/>
          </a:xfrm>
          <a:prstGeom prst="straightConnector1">
            <a:avLst/>
          </a:prstGeom>
          <a:ln w="19050">
            <a:solidFill>
              <a:srgbClr val="721E0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Rak pil 29">
            <a:extLst>
              <a:ext uri="{FF2B5EF4-FFF2-40B4-BE49-F238E27FC236}">
                <a16:creationId xmlns:a16="http://schemas.microsoft.com/office/drawing/2014/main" id="{63018472-5457-9346-94EC-5F564DAC3A56}"/>
              </a:ext>
            </a:extLst>
          </p:cNvPr>
          <p:cNvCxnSpPr>
            <a:cxnSpLocks/>
            <a:endCxn id="44" idx="4"/>
          </p:cNvCxnSpPr>
          <p:nvPr/>
        </p:nvCxnSpPr>
        <p:spPr>
          <a:xfrm flipV="1">
            <a:off x="4309979" y="2734363"/>
            <a:ext cx="10233" cy="1551846"/>
          </a:xfrm>
          <a:prstGeom prst="straightConnector1">
            <a:avLst/>
          </a:prstGeom>
          <a:ln w="19050">
            <a:solidFill>
              <a:srgbClr val="721E0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Ellips 32">
            <a:extLst>
              <a:ext uri="{FF2B5EF4-FFF2-40B4-BE49-F238E27FC236}">
                <a16:creationId xmlns:a16="http://schemas.microsoft.com/office/drawing/2014/main" id="{54536352-6670-A64D-BF6B-B3E9A057AC07}"/>
              </a:ext>
            </a:extLst>
          </p:cNvPr>
          <p:cNvSpPr/>
          <p:nvPr/>
        </p:nvSpPr>
        <p:spPr>
          <a:xfrm>
            <a:off x="4904644" y="3114380"/>
            <a:ext cx="253149" cy="209312"/>
          </a:xfrm>
          <a:prstGeom prst="ellipse">
            <a:avLst/>
          </a:prstGeom>
          <a:solidFill>
            <a:schemeClr val="accent1">
              <a:lumMod val="75000"/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25F6F8F-53AC-F348-B516-66C9BDE75439}"/>
              </a:ext>
            </a:extLst>
          </p:cNvPr>
          <p:cNvSpPr/>
          <p:nvPr/>
        </p:nvSpPr>
        <p:spPr>
          <a:xfrm>
            <a:off x="2759055" y="3095487"/>
            <a:ext cx="205766" cy="228205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E70498B-2FC5-8847-A27D-868F8514E1C9}"/>
              </a:ext>
            </a:extLst>
          </p:cNvPr>
          <p:cNvSpPr/>
          <p:nvPr/>
        </p:nvSpPr>
        <p:spPr>
          <a:xfrm>
            <a:off x="4914552" y="4281319"/>
            <a:ext cx="224370" cy="224073"/>
          </a:xfrm>
          <a:prstGeom prst="rect">
            <a:avLst/>
          </a:prstGeom>
          <a:solidFill>
            <a:schemeClr val="accent1">
              <a:lumMod val="75000"/>
              <a:alpha val="54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sv-SE" sz="2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Rak pil 35">
            <a:extLst>
              <a:ext uri="{FF2B5EF4-FFF2-40B4-BE49-F238E27FC236}">
                <a16:creationId xmlns:a16="http://schemas.microsoft.com/office/drawing/2014/main" id="{8B10EEC9-44D4-CA4F-8B1F-0CEC5780D4A3}"/>
              </a:ext>
            </a:extLst>
          </p:cNvPr>
          <p:cNvCxnSpPr>
            <a:cxnSpLocks/>
          </p:cNvCxnSpPr>
          <p:nvPr/>
        </p:nvCxnSpPr>
        <p:spPr>
          <a:xfrm>
            <a:off x="2983955" y="3240057"/>
            <a:ext cx="193059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>
            <a:extLst>
              <a:ext uri="{FF2B5EF4-FFF2-40B4-BE49-F238E27FC236}">
                <a16:creationId xmlns:a16="http://schemas.microsoft.com/office/drawing/2014/main" id="{77048A26-64B9-3740-B627-878C4D3DB7AB}"/>
              </a:ext>
            </a:extLst>
          </p:cNvPr>
          <p:cNvCxnSpPr>
            <a:cxnSpLocks/>
            <a:stCxn id="35" idx="0"/>
            <a:endCxn id="33" idx="4"/>
          </p:cNvCxnSpPr>
          <p:nvPr/>
        </p:nvCxnSpPr>
        <p:spPr>
          <a:xfrm flipV="1">
            <a:off x="5026737" y="3323692"/>
            <a:ext cx="4482" cy="9576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4" grpId="0" animBg="1"/>
      <p:bldP spid="22" grpId="0" animBg="1"/>
      <p:bldP spid="46" grpId="0" animBg="1"/>
      <p:bldP spid="90" grpId="0"/>
      <p:bldP spid="91" grpId="0"/>
      <p:bldP spid="92" grpId="0"/>
      <p:bldP spid="39" grpId="0"/>
      <p:bldP spid="40" grpId="0"/>
      <p:bldP spid="41" grpId="0"/>
      <p:bldP spid="47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321785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58A090D-E99E-BB4F-B645-B08E807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2913"/>
              </p:ext>
            </p:extLst>
          </p:nvPr>
        </p:nvGraphicFramePr>
        <p:xfrm>
          <a:off x="4283771" y="1052228"/>
          <a:ext cx="2959401" cy="274320"/>
        </p:xfrm>
        <a:graphic>
          <a:graphicData uri="http://schemas.openxmlformats.org/drawingml/2006/table">
            <a:tbl>
              <a:tblPr/>
              <a:tblGrid>
                <a:gridCol w="295940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42208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Skriv beräkningen på två sätt.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8" name="Tabell 17">
            <a:extLst>
              <a:ext uri="{FF2B5EF4-FFF2-40B4-BE49-F238E27FC236}">
                <a16:creationId xmlns:a16="http://schemas.microsoft.com/office/drawing/2014/main" id="{D48B95CE-E321-344C-9D91-73C1BC4A3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81693"/>
              </p:ext>
            </p:extLst>
          </p:nvPr>
        </p:nvGraphicFramePr>
        <p:xfrm>
          <a:off x="3223844" y="4945279"/>
          <a:ext cx="1721493" cy="274320"/>
        </p:xfrm>
        <a:graphic>
          <a:graphicData uri="http://schemas.openxmlformats.org/drawingml/2006/table">
            <a:tbl>
              <a:tblPr/>
              <a:tblGrid>
                <a:gridCol w="1721493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u="sng" dirty="0">
                          <a:effectLst/>
                          <a:latin typeface="Bradley Hand" pitchFamily="2" charset="77"/>
                        </a:rPr>
                        <a:t>Svar</a:t>
                      </a:r>
                      <a:r>
                        <a:rPr lang="sv-SE" u="none" dirty="0">
                          <a:effectLst/>
                          <a:latin typeface="Bradley Hand" pitchFamily="2" charset="77"/>
                        </a:rPr>
                        <a:t> :</a:t>
                      </a:r>
                      <a:endParaRPr lang="sv-SE" dirty="0">
                        <a:effectLst/>
                        <a:latin typeface="Bradley Hand" pitchFamily="2" charset="77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E011193A-1E08-DE42-A7BF-FC9A745C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18337"/>
              </p:ext>
            </p:extLst>
          </p:nvPr>
        </p:nvGraphicFramePr>
        <p:xfrm>
          <a:off x="3954127" y="4945279"/>
          <a:ext cx="1992762" cy="274320"/>
        </p:xfrm>
        <a:graphic>
          <a:graphicData uri="http://schemas.openxmlformats.org/drawingml/2006/table">
            <a:tbl>
              <a:tblPr/>
              <a:tblGrid>
                <a:gridCol w="1992762">
                  <a:extLst>
                    <a:ext uri="{9D8B030D-6E8A-4147-A177-3AD203B41FA5}">
                      <a16:colId xmlns:a16="http://schemas.microsoft.com/office/drawing/2014/main" val="1636655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dirty="0">
                          <a:effectLst/>
                          <a:latin typeface="Bradley Hand" pitchFamily="2" charset="77"/>
                        </a:rPr>
                        <a:t>Det är 12 humlor.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15931"/>
                  </a:ext>
                </a:extLst>
              </a:tr>
            </a:tbl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A47947EE-06CF-1D46-BC5C-A9A5EB3B774B}"/>
              </a:ext>
            </a:extLst>
          </p:cNvPr>
          <p:cNvSpPr/>
          <p:nvPr/>
        </p:nvSpPr>
        <p:spPr>
          <a:xfrm>
            <a:off x="1612599" y="1004722"/>
            <a:ext cx="2959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+mn-lt"/>
              </a:rPr>
              <a:t>Hur många humlor är det? 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25C090D-4173-0B46-BD85-85603E1D1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8" b="98647" l="2000" r="91636">
                        <a14:foregroundMark x1="2000" y1="4330" x2="4364" y2="10555"/>
                        <a14:foregroundMark x1="40000" y1="4465" x2="39455" y2="12449"/>
                        <a14:foregroundMark x1="75818" y1="3248" x2="77636" y2="4736"/>
                        <a14:foregroundMark x1="74364" y1="32747" x2="76545" y2="30988"/>
                        <a14:foregroundMark x1="74909" y1="57781" x2="77091" y2="57104"/>
                        <a14:foregroundMark x1="75636" y1="84438" x2="82909" y2="90663"/>
                        <a14:foregroundMark x1="82364" y1="92422" x2="76545" y2="95940"/>
                        <a14:foregroundMark x1="76545" y1="97294" x2="82182" y2="94452"/>
                        <a14:foregroundMark x1="77091" y1="98647" x2="81818" y2="94993"/>
                        <a14:foregroundMark x1="75273" y1="71177" x2="90727" y2="62652"/>
                        <a14:foregroundMark x1="85455" y1="67253" x2="78545" y2="69012"/>
                        <a14:foregroundMark x1="78545" y1="70771" x2="81818" y2="67524"/>
                        <a14:foregroundMark x1="75636" y1="43572" x2="90727" y2="35453"/>
                        <a14:foregroundMark x1="38727" y1="56834" x2="42364" y2="61976"/>
                        <a14:foregroundMark x1="50727" y1="63735" x2="54727" y2="63058"/>
                        <a14:foregroundMark x1="2545" y1="97023" x2="6364" y2="87145"/>
                        <a14:foregroundMark x1="4364" y1="97023" x2="12364" y2="92016"/>
                        <a14:foregroundMark x1="3818" y1="55480" x2="4909" y2="56834"/>
                        <a14:foregroundMark x1="4909" y1="68606" x2="18000" y2="62788"/>
                        <a14:foregroundMark x1="3455" y1="31529" x2="10000" y2="35047"/>
                        <a14:foregroundMark x1="10000" y1="39919" x2="20364" y2="35453"/>
                        <a14:foregroundMark x1="39091" y1="31664" x2="42000" y2="30176"/>
                        <a14:foregroundMark x1="42000" y1="40054" x2="54727" y2="36130"/>
                        <a14:foregroundMark x1="4364" y1="11637" x2="7091" y2="12720"/>
                        <a14:foregroundMark x1="15091" y1="12449" x2="16909" y2="9202"/>
                        <a14:foregroundMark x1="77091" y1="13126" x2="77091" y2="14479"/>
                        <a14:foregroundMark x1="6727" y1="8660" x2="6364" y2="4330"/>
                        <a14:foregroundMark x1="41455" y1="63058" x2="42909" y2="58457"/>
                        <a14:foregroundMark x1="5818" y1="89581" x2="5818" y2="84709"/>
                        <a14:foregroundMark x1="8182" y1="87821" x2="6909" y2="84303"/>
                        <a14:foregroundMark x1="43273" y1="36265" x2="42182" y2="30447"/>
                        <a14:foregroundMark x1="40909" y1="30853" x2="40727" y2="29770"/>
                        <a14:foregroundMark x1="38364" y1="60352" x2="39636" y2="56969"/>
                        <a14:foregroundMark x1="39091" y1="57645" x2="37818" y2="60893"/>
                        <a14:foregroundMark x1="89273" y1="87957" x2="90909" y2="88498"/>
                        <a14:foregroundMark x1="78545" y1="34371" x2="78727" y2="31258"/>
                        <a14:foregroundMark x1="78727" y1="29905" x2="78727" y2="31664"/>
                        <a14:foregroundMark x1="3273" y1="31800" x2="7091" y2="30447"/>
                        <a14:foregroundMark x1="74909" y1="31664" x2="78000" y2="30717"/>
                        <a14:foregroundMark x1="40545" y1="14614" x2="42909" y2="13802"/>
                        <a14:foregroundMark x1="3818" y1="31394" x2="3818" y2="30447"/>
                        <a14:foregroundMark x1="3636" y1="30447" x2="4545" y2="30041"/>
                        <a14:foregroundMark x1="16727" y1="35047" x2="18545" y2="35318"/>
                        <a14:foregroundMark x1="18727" y1="35047" x2="19455" y2="35047"/>
                        <a14:foregroundMark x1="76727" y1="29770" x2="75636" y2="31258"/>
                        <a14:foregroundMark x1="89636" y1="35589" x2="90364" y2="35589"/>
                        <a14:foregroundMark x1="90364" y1="35453" x2="91455" y2="35047"/>
                        <a14:foregroundMark x1="90364" y1="35859" x2="90545" y2="35047"/>
                        <a14:foregroundMark x1="90545" y1="34912" x2="91636" y2="34912"/>
                        <a14:foregroundMark x1="87455" y1="36265" x2="91091" y2="34912"/>
                        <a14:foregroundMark x1="85273" y1="37889" x2="90909" y2="35318"/>
                        <a14:foregroundMark x1="90364" y1="34641" x2="88545" y2="34912"/>
                        <a14:foregroundMark x1="88545" y1="34641" x2="91636" y2="35859"/>
                        <a14:foregroundMark x1="87273" y1="35047" x2="91636" y2="35318"/>
                        <a14:foregroundMark x1="6182" y1="34912" x2="4909" y2="30988"/>
                        <a14:foregroundMark x1="13636" y1="35589" x2="19455" y2="35589"/>
                        <a14:foregroundMark x1="4909" y1="33559" x2="4909" y2="30717"/>
                        <a14:foregroundMark x1="2727" y1="35859" x2="6182" y2="30853"/>
                        <a14:foregroundMark x1="5273" y1="30311" x2="6545" y2="30041"/>
                        <a14:foregroundMark x1="4727" y1="30717" x2="7091" y2="30717"/>
                        <a14:foregroundMark x1="42182" y1="7984" x2="42727" y2="3789"/>
                        <a14:foregroundMark x1="6182" y1="34777" x2="6909" y2="294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9811" y="1741564"/>
            <a:ext cx="1232824" cy="165646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3AF3300-BC36-D845-8891-2669B9D0ED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8" b="92150" l="2732" r="95902">
                        <a14:foregroundMark x1="84836" y1="79439" x2="86339" y2="77570"/>
                        <a14:foregroundMark x1="86339" y1="86916" x2="86202" y2="92710"/>
                        <a14:foregroundMark x1="86202" y1="92523" x2="93306" y2="86168"/>
                        <a14:foregroundMark x1="89891" y1="88598" x2="96038" y2="85981"/>
                        <a14:foregroundMark x1="84699" y1="90280" x2="86475" y2="83925"/>
                        <a14:foregroundMark x1="57923" y1="77570" x2="60109" y2="77944"/>
                        <a14:foregroundMark x1="30328" y1="78879" x2="39891" y2="84673"/>
                        <a14:foregroundMark x1="3005" y1="79252" x2="6421" y2="77944"/>
                        <a14:foregroundMark x1="3962" y1="42243" x2="5191" y2="40935"/>
                        <a14:foregroundMark x1="30874" y1="43178" x2="33060" y2="42243"/>
                        <a14:foregroundMark x1="58333" y1="40561" x2="60792" y2="53645"/>
                        <a14:foregroundMark x1="84973" y1="42617" x2="85656" y2="39813"/>
                        <a14:foregroundMark x1="84426" y1="6168" x2="89344" y2="10280"/>
                        <a14:foregroundMark x1="57650" y1="5234" x2="58333" y2="4112"/>
                        <a14:foregroundMark x1="31557" y1="4860" x2="41120" y2="12897"/>
                        <a14:foregroundMark x1="2732" y1="9533" x2="4508" y2="3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0722" y="2162973"/>
            <a:ext cx="1635878" cy="1195622"/>
          </a:xfrm>
          <a:prstGeom prst="rect">
            <a:avLst/>
          </a:prstGeom>
        </p:spPr>
      </p:pic>
      <p:sp>
        <p:nvSpPr>
          <p:cNvPr id="14" name="Vänster klammerparentes 13">
            <a:extLst>
              <a:ext uri="{FF2B5EF4-FFF2-40B4-BE49-F238E27FC236}">
                <a16:creationId xmlns:a16="http://schemas.microsoft.com/office/drawing/2014/main" id="{0CB797C4-F5F4-7F41-8145-4A9DA9BA7588}"/>
              </a:ext>
            </a:extLst>
          </p:cNvPr>
          <p:cNvSpPr/>
          <p:nvPr/>
        </p:nvSpPr>
        <p:spPr>
          <a:xfrm>
            <a:off x="2330450" y="1811969"/>
            <a:ext cx="165100" cy="1546626"/>
          </a:xfrm>
          <a:prstGeom prst="leftBrace">
            <a:avLst>
              <a:gd name="adj1" fmla="val 8333"/>
              <a:gd name="adj2" fmla="val 5058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Vänster klammerparentes 19">
            <a:extLst>
              <a:ext uri="{FF2B5EF4-FFF2-40B4-BE49-F238E27FC236}">
                <a16:creationId xmlns:a16="http://schemas.microsoft.com/office/drawing/2014/main" id="{64082770-CBCA-DD4F-A311-8C413AEBC6B6}"/>
              </a:ext>
            </a:extLst>
          </p:cNvPr>
          <p:cNvSpPr/>
          <p:nvPr/>
        </p:nvSpPr>
        <p:spPr>
          <a:xfrm rot="16200000">
            <a:off x="3051870" y="2985975"/>
            <a:ext cx="165100" cy="989213"/>
          </a:xfrm>
          <a:prstGeom prst="leftBrace">
            <a:avLst>
              <a:gd name="adj1" fmla="val 8333"/>
              <a:gd name="adj2" fmla="val 5058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05270B1-9C78-3E4E-AB04-E019A38C3B62}"/>
              </a:ext>
            </a:extLst>
          </p:cNvPr>
          <p:cNvSpPr txBox="1"/>
          <p:nvPr/>
        </p:nvSpPr>
        <p:spPr>
          <a:xfrm>
            <a:off x="2057400" y="2400616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2903"/>
                </a:solidFill>
              </a:rPr>
              <a:t>4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8CA789C-A5EB-6144-9B58-A03B8E8C889B}"/>
              </a:ext>
            </a:extLst>
          </p:cNvPr>
          <p:cNvSpPr txBox="1"/>
          <p:nvPr/>
        </p:nvSpPr>
        <p:spPr>
          <a:xfrm>
            <a:off x="2996307" y="3503029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2903"/>
                </a:solidFill>
              </a:rPr>
              <a:t>3</a:t>
            </a:r>
          </a:p>
        </p:txBody>
      </p:sp>
      <p:sp>
        <p:nvSpPr>
          <p:cNvPr id="22" name="Vänster klammerparentes 21">
            <a:extLst>
              <a:ext uri="{FF2B5EF4-FFF2-40B4-BE49-F238E27FC236}">
                <a16:creationId xmlns:a16="http://schemas.microsoft.com/office/drawing/2014/main" id="{D41F98C5-BB50-2A4C-BCC3-3BA4EC503C87}"/>
              </a:ext>
            </a:extLst>
          </p:cNvPr>
          <p:cNvSpPr/>
          <p:nvPr/>
        </p:nvSpPr>
        <p:spPr>
          <a:xfrm>
            <a:off x="5242557" y="2369382"/>
            <a:ext cx="165100" cy="989213"/>
          </a:xfrm>
          <a:prstGeom prst="leftBrace">
            <a:avLst>
              <a:gd name="adj1" fmla="val 8333"/>
              <a:gd name="adj2" fmla="val 5058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587A7E69-DC4D-AE44-972E-0995CBB5EED6}"/>
              </a:ext>
            </a:extLst>
          </p:cNvPr>
          <p:cNvSpPr txBox="1"/>
          <p:nvPr/>
        </p:nvSpPr>
        <p:spPr>
          <a:xfrm>
            <a:off x="4944799" y="2679322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2903"/>
                </a:solidFill>
              </a:rPr>
              <a:t>3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C4B2D0E-7830-8740-812A-DF3149613C49}"/>
              </a:ext>
            </a:extLst>
          </p:cNvPr>
          <p:cNvSpPr/>
          <p:nvPr/>
        </p:nvSpPr>
        <p:spPr>
          <a:xfrm>
            <a:off x="2593845" y="3959845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3</a:t>
            </a:r>
            <a:r>
              <a:rPr lang="sv-SE" dirty="0"/>
              <a:t> ∙ 4 = </a:t>
            </a:r>
            <a:r>
              <a:rPr lang="sv-SE" dirty="0">
                <a:latin typeface="+mn-lt"/>
              </a:rPr>
              <a:t>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5DB6E9C-3EA2-7844-AB9E-1630DC0434C8}"/>
              </a:ext>
            </a:extLst>
          </p:cNvPr>
          <p:cNvSpPr/>
          <p:nvPr/>
        </p:nvSpPr>
        <p:spPr>
          <a:xfrm>
            <a:off x="3223844" y="3959845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</a:t>
            </a:r>
            <a:r>
              <a:rPr lang="sv-SE" dirty="0">
                <a:latin typeface="+mn-lt"/>
              </a:rPr>
              <a:t>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5A6E70-557C-524B-981E-ED6A35C4D7B8}"/>
              </a:ext>
            </a:extLst>
          </p:cNvPr>
          <p:cNvSpPr/>
          <p:nvPr/>
        </p:nvSpPr>
        <p:spPr>
          <a:xfrm>
            <a:off x="5664617" y="3959845"/>
            <a:ext cx="885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4</a:t>
            </a:r>
            <a:r>
              <a:rPr lang="sv-SE" dirty="0"/>
              <a:t> ∙ 3 = </a:t>
            </a:r>
            <a:r>
              <a:rPr lang="sv-SE" dirty="0">
                <a:latin typeface="+mn-lt"/>
              </a:rPr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1A05E0E-A2EE-164F-8249-85E9F90D9D29}"/>
              </a:ext>
            </a:extLst>
          </p:cNvPr>
          <p:cNvSpPr/>
          <p:nvPr/>
        </p:nvSpPr>
        <p:spPr>
          <a:xfrm>
            <a:off x="6294616" y="3959845"/>
            <a:ext cx="58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 </a:t>
            </a:r>
            <a:r>
              <a:rPr lang="sv-SE" dirty="0">
                <a:latin typeface="+mn-lt"/>
              </a:rPr>
              <a:t> </a:t>
            </a:r>
          </a:p>
        </p:txBody>
      </p:sp>
      <p:sp>
        <p:nvSpPr>
          <p:cNvPr id="28" name="Vänster klammerparentes 27">
            <a:extLst>
              <a:ext uri="{FF2B5EF4-FFF2-40B4-BE49-F238E27FC236}">
                <a16:creationId xmlns:a16="http://schemas.microsoft.com/office/drawing/2014/main" id="{BC733E95-8830-0248-B65A-C3DDAD6BF56A}"/>
              </a:ext>
            </a:extLst>
          </p:cNvPr>
          <p:cNvSpPr/>
          <p:nvPr/>
        </p:nvSpPr>
        <p:spPr>
          <a:xfrm rot="16200000">
            <a:off x="6189881" y="2715792"/>
            <a:ext cx="165100" cy="1546626"/>
          </a:xfrm>
          <a:prstGeom prst="leftBrace">
            <a:avLst>
              <a:gd name="adj1" fmla="val 8333"/>
              <a:gd name="adj2" fmla="val 50589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BAD8A3EA-E6F9-7D45-AD55-DC4824759CE4}"/>
              </a:ext>
            </a:extLst>
          </p:cNvPr>
          <p:cNvSpPr txBox="1"/>
          <p:nvPr/>
        </p:nvSpPr>
        <p:spPr>
          <a:xfrm>
            <a:off x="6130548" y="3503029"/>
            <a:ext cx="27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E2903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51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  <p:bldP spid="20" grpId="0" animBg="1"/>
      <p:bldP spid="15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C6A0EFF4-2154-F040-8F86-C0BAC07226E7}"/>
              </a:ext>
            </a:extLst>
          </p:cNvPr>
          <p:cNvSpPr/>
          <p:nvPr/>
        </p:nvSpPr>
        <p:spPr>
          <a:xfrm>
            <a:off x="3608216" y="1087495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∙ 2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BC76E53-C7C7-A84E-B76D-B3A9A5445535}"/>
              </a:ext>
            </a:extLst>
          </p:cNvPr>
          <p:cNvSpPr/>
          <p:nvPr/>
        </p:nvSpPr>
        <p:spPr>
          <a:xfrm>
            <a:off x="4399005" y="1087495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12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8EAEBF7-B22D-A94D-8C78-EDFBFF7F98F9}"/>
              </a:ext>
            </a:extLst>
          </p:cNvPr>
          <p:cNvSpPr/>
          <p:nvPr/>
        </p:nvSpPr>
        <p:spPr>
          <a:xfrm>
            <a:off x="3608216" y="154087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∙ 3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F547B30-F2B8-2448-8191-AA7BBF4BA92D}"/>
              </a:ext>
            </a:extLst>
          </p:cNvPr>
          <p:cNvSpPr/>
          <p:nvPr/>
        </p:nvSpPr>
        <p:spPr>
          <a:xfrm>
            <a:off x="4399005" y="154087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15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CD7E088-2D47-3440-BBDA-1026690CAADC}"/>
              </a:ext>
            </a:extLst>
          </p:cNvPr>
          <p:cNvSpPr/>
          <p:nvPr/>
        </p:nvSpPr>
        <p:spPr>
          <a:xfrm>
            <a:off x="3608216" y="1994249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 ∙ 0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F43C904-D643-0C43-B833-CE1966BE831C}"/>
              </a:ext>
            </a:extLst>
          </p:cNvPr>
          <p:cNvSpPr/>
          <p:nvPr/>
        </p:nvSpPr>
        <p:spPr>
          <a:xfrm>
            <a:off x="4498114" y="1994249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7C97B69-1B32-A245-A111-022D5687DF30}"/>
              </a:ext>
            </a:extLst>
          </p:cNvPr>
          <p:cNvSpPr/>
          <p:nvPr/>
        </p:nvSpPr>
        <p:spPr>
          <a:xfrm>
            <a:off x="3608216" y="244762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 ∙ 9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18EBD21-C501-C340-8C2E-C45505FBCB3D}"/>
              </a:ext>
            </a:extLst>
          </p:cNvPr>
          <p:cNvSpPr/>
          <p:nvPr/>
        </p:nvSpPr>
        <p:spPr>
          <a:xfrm>
            <a:off x="4399005" y="244762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18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C6AC96D-77F7-0B42-ADD3-BDF1401A8231}"/>
              </a:ext>
            </a:extLst>
          </p:cNvPr>
          <p:cNvSpPr/>
          <p:nvPr/>
        </p:nvSpPr>
        <p:spPr>
          <a:xfrm>
            <a:off x="3608216" y="290100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∙ 4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AF988F1-7BE4-0D43-9561-BA1D070A62E3}"/>
              </a:ext>
            </a:extLst>
          </p:cNvPr>
          <p:cNvSpPr/>
          <p:nvPr/>
        </p:nvSpPr>
        <p:spPr>
          <a:xfrm>
            <a:off x="4399005" y="290100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20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1BA5DE9A-5155-494E-92ED-EF0EA7C6BECF}"/>
              </a:ext>
            </a:extLst>
          </p:cNvPr>
          <p:cNvSpPr/>
          <p:nvPr/>
        </p:nvSpPr>
        <p:spPr>
          <a:xfrm>
            <a:off x="3627005" y="3354380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 ∙ 3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8EBF029-7884-CC43-826A-E9DE14D442E0}"/>
              </a:ext>
            </a:extLst>
          </p:cNvPr>
          <p:cNvSpPr/>
          <p:nvPr/>
        </p:nvSpPr>
        <p:spPr>
          <a:xfrm>
            <a:off x="4498114" y="3354380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E3889E5-FC94-1C4D-9521-8305B8F38F4B}"/>
              </a:ext>
            </a:extLst>
          </p:cNvPr>
          <p:cNvSpPr/>
          <p:nvPr/>
        </p:nvSpPr>
        <p:spPr>
          <a:xfrm>
            <a:off x="3642451" y="3856377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 ∙ 2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A841345-0E8F-7648-B9CE-0DFD11099488}"/>
              </a:ext>
            </a:extLst>
          </p:cNvPr>
          <p:cNvSpPr/>
          <p:nvPr/>
        </p:nvSpPr>
        <p:spPr>
          <a:xfrm>
            <a:off x="4498113" y="385455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D509C45-50F2-214F-9593-684F99B395D3}"/>
              </a:ext>
            </a:extLst>
          </p:cNvPr>
          <p:cNvSpPr/>
          <p:nvPr/>
        </p:nvSpPr>
        <p:spPr>
          <a:xfrm>
            <a:off x="3645370" y="4329514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∙ 3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A847215-74C3-6943-90D7-03B0177E9A52}"/>
              </a:ext>
            </a:extLst>
          </p:cNvPr>
          <p:cNvSpPr/>
          <p:nvPr/>
        </p:nvSpPr>
        <p:spPr>
          <a:xfrm>
            <a:off x="4436159" y="4329514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27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012C201-A23D-0148-9BBF-D6CA0E75F110}"/>
              </a:ext>
            </a:extLst>
          </p:cNvPr>
          <p:cNvSpPr/>
          <p:nvPr/>
        </p:nvSpPr>
        <p:spPr>
          <a:xfrm>
            <a:off x="3645370" y="4802651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 ∙ 2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25B6955-6C1E-804D-A22E-663A19084C6C}"/>
              </a:ext>
            </a:extLst>
          </p:cNvPr>
          <p:cNvSpPr/>
          <p:nvPr/>
        </p:nvSpPr>
        <p:spPr>
          <a:xfrm>
            <a:off x="4515301" y="4802651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B9A3471-8DC8-FB4F-B26C-D1B68D425B29}"/>
              </a:ext>
            </a:extLst>
          </p:cNvPr>
          <p:cNvSpPr/>
          <p:nvPr/>
        </p:nvSpPr>
        <p:spPr>
          <a:xfrm>
            <a:off x="3531239" y="5256028"/>
            <a:ext cx="1025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∙ 4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32A7BA62-5B42-CF41-87A8-8CF4AD443057}"/>
              </a:ext>
            </a:extLst>
          </p:cNvPr>
          <p:cNvSpPr/>
          <p:nvPr/>
        </p:nvSpPr>
        <p:spPr>
          <a:xfrm>
            <a:off x="4399005" y="525720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40</a:t>
            </a:r>
            <a:r>
              <a:rPr lang="sv-SE" b="1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413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3" grpId="0"/>
      <p:bldP spid="2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C6A0EFF4-2154-F040-8F86-C0BAC07226E7}"/>
              </a:ext>
            </a:extLst>
          </p:cNvPr>
          <p:cNvSpPr/>
          <p:nvPr/>
        </p:nvSpPr>
        <p:spPr>
          <a:xfrm>
            <a:off x="3608216" y="1087495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∙ 4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BC76E53-C7C7-A84E-B76D-B3A9A5445535}"/>
              </a:ext>
            </a:extLst>
          </p:cNvPr>
          <p:cNvSpPr/>
          <p:nvPr/>
        </p:nvSpPr>
        <p:spPr>
          <a:xfrm>
            <a:off x="4399005" y="1087495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24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8EAEBF7-B22D-A94D-8C78-EDFBFF7F98F9}"/>
              </a:ext>
            </a:extLst>
          </p:cNvPr>
          <p:cNvSpPr/>
          <p:nvPr/>
        </p:nvSpPr>
        <p:spPr>
          <a:xfrm>
            <a:off x="3608216" y="154087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7 ∙ 5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F547B30-F2B8-2448-8191-AA7BBF4BA92D}"/>
              </a:ext>
            </a:extLst>
          </p:cNvPr>
          <p:cNvSpPr/>
          <p:nvPr/>
        </p:nvSpPr>
        <p:spPr>
          <a:xfrm>
            <a:off x="4399005" y="154087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35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1CD7E088-2D47-3440-BBDA-1026690CAADC}"/>
              </a:ext>
            </a:extLst>
          </p:cNvPr>
          <p:cNvSpPr/>
          <p:nvPr/>
        </p:nvSpPr>
        <p:spPr>
          <a:xfrm>
            <a:off x="3608216" y="1994249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 ∙ 3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F43C904-D643-0C43-B833-CE1966BE831C}"/>
              </a:ext>
            </a:extLst>
          </p:cNvPr>
          <p:cNvSpPr/>
          <p:nvPr/>
        </p:nvSpPr>
        <p:spPr>
          <a:xfrm>
            <a:off x="4399004" y="2001112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24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7C97B69-1B32-A245-A111-022D5687DF30}"/>
              </a:ext>
            </a:extLst>
          </p:cNvPr>
          <p:cNvSpPr/>
          <p:nvPr/>
        </p:nvSpPr>
        <p:spPr>
          <a:xfrm>
            <a:off x="3608216" y="244762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 ∙ 9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18EBD21-C501-C340-8C2E-C45505FBCB3D}"/>
              </a:ext>
            </a:extLst>
          </p:cNvPr>
          <p:cNvSpPr/>
          <p:nvPr/>
        </p:nvSpPr>
        <p:spPr>
          <a:xfrm>
            <a:off x="4399005" y="244762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54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C6AC96D-77F7-0B42-ADD3-BDF1401A8231}"/>
              </a:ext>
            </a:extLst>
          </p:cNvPr>
          <p:cNvSpPr/>
          <p:nvPr/>
        </p:nvSpPr>
        <p:spPr>
          <a:xfrm>
            <a:off x="3608216" y="290100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∙ 5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AF988F1-7BE4-0D43-9561-BA1D070A62E3}"/>
              </a:ext>
            </a:extLst>
          </p:cNvPr>
          <p:cNvSpPr/>
          <p:nvPr/>
        </p:nvSpPr>
        <p:spPr>
          <a:xfrm>
            <a:off x="4399005" y="2901003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25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1BA5DE9A-5155-494E-92ED-EF0EA7C6BECF}"/>
              </a:ext>
            </a:extLst>
          </p:cNvPr>
          <p:cNvSpPr/>
          <p:nvPr/>
        </p:nvSpPr>
        <p:spPr>
          <a:xfrm>
            <a:off x="3499754" y="3354380"/>
            <a:ext cx="1072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10 ∙ 6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8EBF029-7884-CC43-826A-E9DE14D442E0}"/>
              </a:ext>
            </a:extLst>
          </p:cNvPr>
          <p:cNvSpPr/>
          <p:nvPr/>
        </p:nvSpPr>
        <p:spPr>
          <a:xfrm>
            <a:off x="4399003" y="3354380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60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E3889E5-FC94-1C4D-9521-8305B8F38F4B}"/>
              </a:ext>
            </a:extLst>
          </p:cNvPr>
          <p:cNvSpPr/>
          <p:nvPr/>
        </p:nvSpPr>
        <p:spPr>
          <a:xfrm>
            <a:off x="3642451" y="3856377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∙ 7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A841345-0E8F-7648-B9CE-0DFD11099488}"/>
              </a:ext>
            </a:extLst>
          </p:cNvPr>
          <p:cNvSpPr/>
          <p:nvPr/>
        </p:nvSpPr>
        <p:spPr>
          <a:xfrm>
            <a:off x="4399002" y="3856377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63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8D509C45-50F2-214F-9593-684F99B395D3}"/>
              </a:ext>
            </a:extLst>
          </p:cNvPr>
          <p:cNvSpPr/>
          <p:nvPr/>
        </p:nvSpPr>
        <p:spPr>
          <a:xfrm>
            <a:off x="3645370" y="4329514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 ∙ 6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6A847215-74C3-6943-90D7-03B0177E9A52}"/>
              </a:ext>
            </a:extLst>
          </p:cNvPr>
          <p:cNvSpPr/>
          <p:nvPr/>
        </p:nvSpPr>
        <p:spPr>
          <a:xfrm>
            <a:off x="4399002" y="432797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48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012C201-A23D-0148-9BBF-D6CA0E75F110}"/>
              </a:ext>
            </a:extLst>
          </p:cNvPr>
          <p:cNvSpPr/>
          <p:nvPr/>
        </p:nvSpPr>
        <p:spPr>
          <a:xfrm>
            <a:off x="3642450" y="4802651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9 ∙ 9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225B6955-6C1E-804D-A22E-663A19084C6C}"/>
              </a:ext>
            </a:extLst>
          </p:cNvPr>
          <p:cNvSpPr/>
          <p:nvPr/>
        </p:nvSpPr>
        <p:spPr>
          <a:xfrm>
            <a:off x="4399002" y="4802651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81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28D1EB4-A7DA-1A45-8F7A-16BFABF8B809}"/>
              </a:ext>
            </a:extLst>
          </p:cNvPr>
          <p:cNvSpPr/>
          <p:nvPr/>
        </p:nvSpPr>
        <p:spPr>
          <a:xfrm>
            <a:off x="3639103" y="524846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5 ∙ 6  =</a:t>
            </a:r>
            <a:r>
              <a:rPr lang="sv-SE" b="1" dirty="0">
                <a:latin typeface="+mn-lt"/>
              </a:rPr>
              <a:t> 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89607AD0-1E2F-734B-AAD7-A98F6CBB37B8}"/>
              </a:ext>
            </a:extLst>
          </p:cNvPr>
          <p:cNvSpPr/>
          <p:nvPr/>
        </p:nvSpPr>
        <p:spPr>
          <a:xfrm>
            <a:off x="4399002" y="5248466"/>
            <a:ext cx="871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</a:t>
            </a:r>
            <a:r>
              <a:rPr lang="sv-SE" b="1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576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3" grpId="0"/>
      <p:bldP spid="2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3500538" y="839910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141744" y="206412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x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6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12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390965" y="251136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6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12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26044"/>
              </p:ext>
            </p:extLst>
          </p:nvPr>
        </p:nvGraphicFramePr>
        <p:xfrm>
          <a:off x="2243368" y="1262868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dirty="0"/>
                        <a:t>∙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 6 = 12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DA619439-643C-5240-9550-12E56A4B1656}"/>
              </a:ext>
            </a:extLst>
          </p:cNvPr>
          <p:cNvSpPr/>
          <p:nvPr/>
        </p:nvSpPr>
        <p:spPr>
          <a:xfrm>
            <a:off x="5110304" y="2144115"/>
            <a:ext cx="376206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Här betyder </a:t>
            </a:r>
            <a:r>
              <a:rPr lang="sv-SE" sz="1400" i="1" dirty="0"/>
              <a:t>x </a:t>
            </a:r>
            <a:r>
              <a:rPr lang="sv-SE" sz="1400" dirty="0"/>
              <a:t>ett hemligt tal. </a:t>
            </a:r>
          </a:p>
          <a:p>
            <a:r>
              <a:rPr lang="sv-SE" sz="1400" dirty="0"/>
              <a:t>Vilket tal ska du multiplicera med 6 för att få 12? </a:t>
            </a:r>
          </a:p>
        </p:txBody>
      </p:sp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5D225B8A-8571-5C45-A0AB-C3FC588D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0752"/>
              </p:ext>
            </p:extLst>
          </p:nvPr>
        </p:nvGraphicFramePr>
        <p:xfrm>
          <a:off x="5009274" y="1297989"/>
          <a:ext cx="2784024" cy="274320"/>
        </p:xfrm>
        <a:graphic>
          <a:graphicData uri="http://schemas.openxmlformats.org/drawingml/2006/table">
            <a:tbl>
              <a:tblPr/>
              <a:tblGrid>
                <a:gridCol w="278402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 </a:t>
                      </a:r>
                      <a:r>
                        <a:rPr lang="sv-SE" dirty="0"/>
                        <a:t>∙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5 = 25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2128F4CF-2516-3D4C-9DF3-7D693131629D}"/>
              </a:ext>
            </a:extLst>
          </p:cNvPr>
          <p:cNvSpPr/>
          <p:nvPr/>
        </p:nvSpPr>
        <p:spPr>
          <a:xfrm>
            <a:off x="2782733" y="2904920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85CD0C3-33DE-684D-AEB4-F8F11ECCAB00}"/>
              </a:ext>
            </a:extLst>
          </p:cNvPr>
          <p:cNvSpPr/>
          <p:nvPr/>
        </p:nvSpPr>
        <p:spPr>
          <a:xfrm>
            <a:off x="3128347" y="289960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823FD1-9206-1449-A02B-76CC5B0F4B1C}"/>
              </a:ext>
            </a:extLst>
          </p:cNvPr>
          <p:cNvSpPr/>
          <p:nvPr/>
        </p:nvSpPr>
        <p:spPr>
          <a:xfrm>
            <a:off x="2141744" y="3958394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y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5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25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30C910A-3218-1C4C-945B-A60142482561}"/>
              </a:ext>
            </a:extLst>
          </p:cNvPr>
          <p:cNvSpPr/>
          <p:nvPr/>
        </p:nvSpPr>
        <p:spPr>
          <a:xfrm>
            <a:off x="2438087" y="4424543"/>
            <a:ext cx="11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 </a:t>
            </a:r>
            <a:r>
              <a:rPr lang="sv-SE" dirty="0">
                <a:latin typeface="Bradley Hand" pitchFamily="2" charset="77"/>
              </a:rPr>
              <a:t>5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25</a:t>
            </a:r>
            <a:endParaRPr lang="sv-SE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AAB75E4-347F-964B-9D6C-823220272D60}"/>
              </a:ext>
            </a:extLst>
          </p:cNvPr>
          <p:cNvSpPr/>
          <p:nvPr/>
        </p:nvSpPr>
        <p:spPr>
          <a:xfrm>
            <a:off x="5110305" y="3972400"/>
            <a:ext cx="376206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Vilket tal ska du multiplicera med 5 för att få 25? 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A6B60A-4FAC-304C-AE6C-4399BBB90E95}"/>
              </a:ext>
            </a:extLst>
          </p:cNvPr>
          <p:cNvSpPr/>
          <p:nvPr/>
        </p:nvSpPr>
        <p:spPr>
          <a:xfrm>
            <a:off x="2736246" y="4827202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14ECE6-C6A7-1A48-B0A0-AFE1AA9595E3}"/>
              </a:ext>
            </a:extLst>
          </p:cNvPr>
          <p:cNvSpPr/>
          <p:nvPr/>
        </p:nvSpPr>
        <p:spPr>
          <a:xfrm>
            <a:off x="3130877" y="4827202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6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0" grpId="0" animBg="1"/>
      <p:bldP spid="18" grpId="0"/>
      <p:bldP spid="19" grpId="0"/>
      <p:bldP spid="20" grpId="0"/>
      <p:bldP spid="23" grpId="0"/>
      <p:bldP spid="24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B43CED9-D30B-B545-8809-207969304BCF}"/>
              </a:ext>
            </a:extLst>
          </p:cNvPr>
          <p:cNvSpPr/>
          <p:nvPr/>
        </p:nvSpPr>
        <p:spPr>
          <a:xfrm>
            <a:off x="3690646" y="264786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2952BE-2F04-3146-B51F-C25F99B4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68" y="212364"/>
            <a:ext cx="1161498" cy="384895"/>
          </a:xfrm>
          <a:prstGeom prst="rect">
            <a:avLst/>
          </a:prstGeom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F6568C38-DE9E-E844-9896-A22D2EF1A745}"/>
              </a:ext>
            </a:extLst>
          </p:cNvPr>
          <p:cNvGraphicFramePr>
            <a:graphicFrameLocks noGrp="1"/>
          </p:cNvGraphicFramePr>
          <p:nvPr/>
        </p:nvGraphicFramePr>
        <p:xfrm>
          <a:off x="3500538" y="839910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21" name="Rektangel 20">
            <a:extLst>
              <a:ext uri="{FF2B5EF4-FFF2-40B4-BE49-F238E27FC236}">
                <a16:creationId xmlns:a16="http://schemas.microsoft.com/office/drawing/2014/main" id="{79A6C564-D49A-C04C-91CD-C7C18F41901D}"/>
              </a:ext>
            </a:extLst>
          </p:cNvPr>
          <p:cNvSpPr/>
          <p:nvPr/>
        </p:nvSpPr>
        <p:spPr>
          <a:xfrm>
            <a:off x="2141744" y="2064125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x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2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18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76FF6A4-4771-5A4F-B64E-E76CCD5D888C}"/>
              </a:ext>
            </a:extLst>
          </p:cNvPr>
          <p:cNvSpPr/>
          <p:nvPr/>
        </p:nvSpPr>
        <p:spPr>
          <a:xfrm>
            <a:off x="2390965" y="2511368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2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18</a:t>
            </a:r>
            <a:endParaRPr lang="sv-SE" dirty="0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2438FC7F-4377-5940-AE48-23748C0D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709294"/>
              </p:ext>
            </p:extLst>
          </p:nvPr>
        </p:nvGraphicFramePr>
        <p:xfrm>
          <a:off x="2243368" y="1262868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dirty="0"/>
                        <a:t>∙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 2 = 18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5D225B8A-8571-5C45-A0AB-C3FC588D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603965"/>
              </p:ext>
            </p:extLst>
          </p:nvPr>
        </p:nvGraphicFramePr>
        <p:xfrm>
          <a:off x="5009274" y="1297989"/>
          <a:ext cx="2784024" cy="274320"/>
        </p:xfrm>
        <a:graphic>
          <a:graphicData uri="http://schemas.openxmlformats.org/drawingml/2006/table">
            <a:tbl>
              <a:tblPr/>
              <a:tblGrid>
                <a:gridCol w="278402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 </a:t>
                      </a:r>
                      <a:r>
                        <a:rPr lang="sv-SE" dirty="0"/>
                        <a:t>∙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4 = 24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18" name="Rektangel 17">
            <a:extLst>
              <a:ext uri="{FF2B5EF4-FFF2-40B4-BE49-F238E27FC236}">
                <a16:creationId xmlns:a16="http://schemas.microsoft.com/office/drawing/2014/main" id="{2128F4CF-2516-3D4C-9DF3-7D693131629D}"/>
              </a:ext>
            </a:extLst>
          </p:cNvPr>
          <p:cNvSpPr/>
          <p:nvPr/>
        </p:nvSpPr>
        <p:spPr>
          <a:xfrm>
            <a:off x="2782733" y="2904920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85CD0C3-33DE-684D-AEB4-F8F11ECCAB00}"/>
              </a:ext>
            </a:extLst>
          </p:cNvPr>
          <p:cNvSpPr/>
          <p:nvPr/>
        </p:nvSpPr>
        <p:spPr>
          <a:xfrm>
            <a:off x="3128347" y="2899606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</a:t>
            </a:r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0823FD1-9206-1449-A02B-76CC5B0F4B1C}"/>
              </a:ext>
            </a:extLst>
          </p:cNvPr>
          <p:cNvSpPr/>
          <p:nvPr/>
        </p:nvSpPr>
        <p:spPr>
          <a:xfrm>
            <a:off x="5009274" y="2030798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y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4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24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30C910A-3218-1C4C-945B-A60142482561}"/>
              </a:ext>
            </a:extLst>
          </p:cNvPr>
          <p:cNvSpPr/>
          <p:nvPr/>
        </p:nvSpPr>
        <p:spPr>
          <a:xfrm>
            <a:off x="5305617" y="2496947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6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 </a:t>
            </a:r>
            <a:r>
              <a:rPr lang="sv-SE" dirty="0">
                <a:latin typeface="Bradley Hand" pitchFamily="2" charset="77"/>
              </a:rPr>
              <a:t>4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24</a:t>
            </a:r>
            <a:endParaRPr lang="sv-SE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8A6B60A-4FAC-304C-AE6C-4399BBB90E95}"/>
              </a:ext>
            </a:extLst>
          </p:cNvPr>
          <p:cNvSpPr/>
          <p:nvPr/>
        </p:nvSpPr>
        <p:spPr>
          <a:xfrm>
            <a:off x="5603776" y="2899606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C14ECE6-C6A7-1A48-B0A0-AFE1AA9595E3}"/>
              </a:ext>
            </a:extLst>
          </p:cNvPr>
          <p:cNvSpPr/>
          <p:nvPr/>
        </p:nvSpPr>
        <p:spPr>
          <a:xfrm>
            <a:off x="5998407" y="2899606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6</a:t>
            </a:r>
            <a:endParaRPr lang="sv-SE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73770AA1-B0F8-CA4B-A38A-FD5ABB690F8C}"/>
              </a:ext>
            </a:extLst>
          </p:cNvPr>
          <p:cNvSpPr/>
          <p:nvPr/>
        </p:nvSpPr>
        <p:spPr>
          <a:xfrm>
            <a:off x="3966980" y="3459788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i="1" dirty="0">
              <a:solidFill>
                <a:srgbClr val="8E2503"/>
              </a:solidFill>
              <a:effectLst/>
              <a:latin typeface="+mj-lt"/>
            </a:endParaRPr>
          </a:p>
        </p:txBody>
      </p:sp>
      <p:graphicFrame>
        <p:nvGraphicFramePr>
          <p:cNvPr id="29" name="Tabell 28">
            <a:extLst>
              <a:ext uri="{FF2B5EF4-FFF2-40B4-BE49-F238E27FC236}">
                <a16:creationId xmlns:a16="http://schemas.microsoft.com/office/drawing/2014/main" id="{7F455583-56DA-D249-84D8-723249B5A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75993"/>
              </p:ext>
            </p:extLst>
          </p:nvPr>
        </p:nvGraphicFramePr>
        <p:xfrm>
          <a:off x="3606996" y="4045665"/>
          <a:ext cx="3017471" cy="274320"/>
        </p:xfrm>
        <a:graphic>
          <a:graphicData uri="http://schemas.openxmlformats.org/drawingml/2006/table">
            <a:tbl>
              <a:tblPr/>
              <a:tblGrid>
                <a:gridCol w="30174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Vilka tal är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x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och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?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30" name="Rektangel 29">
            <a:extLst>
              <a:ext uri="{FF2B5EF4-FFF2-40B4-BE49-F238E27FC236}">
                <a16:creationId xmlns:a16="http://schemas.microsoft.com/office/drawing/2014/main" id="{97FA7CCA-6E31-2546-A0B5-56B38ED7AA99}"/>
              </a:ext>
            </a:extLst>
          </p:cNvPr>
          <p:cNvSpPr/>
          <p:nvPr/>
        </p:nvSpPr>
        <p:spPr>
          <a:xfrm>
            <a:off x="2418078" y="5259127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8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x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48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46581C5-334C-174D-93C5-04C574E06FBE}"/>
              </a:ext>
            </a:extLst>
          </p:cNvPr>
          <p:cNvSpPr/>
          <p:nvPr/>
        </p:nvSpPr>
        <p:spPr>
          <a:xfrm>
            <a:off x="2667299" y="570637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8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6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48</a:t>
            </a:r>
            <a:endParaRPr lang="sv-SE" dirty="0"/>
          </a:p>
        </p:txBody>
      </p:sp>
      <p:graphicFrame>
        <p:nvGraphicFramePr>
          <p:cNvPr id="32" name="Tabell 31">
            <a:extLst>
              <a:ext uri="{FF2B5EF4-FFF2-40B4-BE49-F238E27FC236}">
                <a16:creationId xmlns:a16="http://schemas.microsoft.com/office/drawing/2014/main" id="{DAC15268-1B77-CA48-85CB-D5DBC7EBD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9699"/>
              </p:ext>
            </p:extLst>
          </p:nvPr>
        </p:nvGraphicFramePr>
        <p:xfrm>
          <a:off x="2519702" y="4457870"/>
          <a:ext cx="1768071" cy="274320"/>
        </p:xfrm>
        <a:graphic>
          <a:graphicData uri="http://schemas.openxmlformats.org/drawingml/2006/table">
            <a:tbl>
              <a:tblPr/>
              <a:tblGrid>
                <a:gridCol w="1768071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a)  </a:t>
                      </a:r>
                      <a:r>
                        <a:rPr lang="sv-SE" b="1" i="0" dirty="0">
                          <a:effectLst/>
                          <a:latin typeface="+mn-lt"/>
                        </a:rPr>
                        <a:t>8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</a:t>
                      </a:r>
                      <a:r>
                        <a:rPr lang="sv-SE" dirty="0"/>
                        <a:t>∙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  x = 48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graphicFrame>
        <p:nvGraphicFramePr>
          <p:cNvPr id="33" name="Tabell 32">
            <a:extLst>
              <a:ext uri="{FF2B5EF4-FFF2-40B4-BE49-F238E27FC236}">
                <a16:creationId xmlns:a16="http://schemas.microsoft.com/office/drawing/2014/main" id="{BE9D2E9E-1359-2B45-8EAC-3F46578F3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630465"/>
              </p:ext>
            </p:extLst>
          </p:nvPr>
        </p:nvGraphicFramePr>
        <p:xfrm>
          <a:off x="5285608" y="4492991"/>
          <a:ext cx="2784024" cy="274320"/>
        </p:xfrm>
        <a:graphic>
          <a:graphicData uri="http://schemas.openxmlformats.org/drawingml/2006/table">
            <a:tbl>
              <a:tblPr/>
              <a:tblGrid>
                <a:gridCol w="2784024">
                  <a:extLst>
                    <a:ext uri="{9D8B030D-6E8A-4147-A177-3AD203B41FA5}">
                      <a16:colId xmlns:a16="http://schemas.microsoft.com/office/drawing/2014/main" val="35925616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b="1" dirty="0">
                          <a:effectLst/>
                          <a:latin typeface="+mn-lt"/>
                        </a:rPr>
                        <a:t>b)  </a:t>
                      </a:r>
                      <a:r>
                        <a:rPr lang="sv-SE" b="1" i="1" dirty="0">
                          <a:effectLst/>
                          <a:latin typeface="+mn-lt"/>
                        </a:rPr>
                        <a:t>y </a:t>
                      </a:r>
                      <a:r>
                        <a:rPr lang="sv-SE" dirty="0"/>
                        <a:t>∙ </a:t>
                      </a:r>
                      <a:r>
                        <a:rPr lang="sv-SE" b="1" dirty="0">
                          <a:effectLst/>
                          <a:latin typeface="+mn-lt"/>
                        </a:rPr>
                        <a:t>9 = 81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453111"/>
                  </a:ext>
                </a:extLst>
              </a:tr>
            </a:tbl>
          </a:graphicData>
        </a:graphic>
      </p:graphicFrame>
      <p:sp>
        <p:nvSpPr>
          <p:cNvPr id="34" name="Rektangel 33">
            <a:extLst>
              <a:ext uri="{FF2B5EF4-FFF2-40B4-BE49-F238E27FC236}">
                <a16:creationId xmlns:a16="http://schemas.microsoft.com/office/drawing/2014/main" id="{B889A414-974B-2E40-A8B3-6A2FCB86F85E}"/>
              </a:ext>
            </a:extLst>
          </p:cNvPr>
          <p:cNvSpPr/>
          <p:nvPr/>
        </p:nvSpPr>
        <p:spPr>
          <a:xfrm>
            <a:off x="3059067" y="609992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x </a:t>
            </a:r>
            <a:r>
              <a:rPr lang="sv-SE" dirty="0"/>
              <a:t>=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9BB09F8-6C8A-3440-81FB-6CCB46C4A861}"/>
              </a:ext>
            </a:extLst>
          </p:cNvPr>
          <p:cNvSpPr/>
          <p:nvPr/>
        </p:nvSpPr>
        <p:spPr>
          <a:xfrm>
            <a:off x="3404681" y="6094608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6</a:t>
            </a:r>
            <a:endParaRPr lang="sv-SE" dirty="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2FD33C3E-266B-BB42-8995-36DBD41FD834}"/>
              </a:ext>
            </a:extLst>
          </p:cNvPr>
          <p:cNvSpPr/>
          <p:nvPr/>
        </p:nvSpPr>
        <p:spPr>
          <a:xfrm>
            <a:off x="5285608" y="5225800"/>
            <a:ext cx="2377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y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</a:t>
            </a:r>
            <a:r>
              <a:rPr lang="sv-SE" dirty="0">
                <a:latin typeface="Bradley Hand" pitchFamily="2" charset="77"/>
              </a:rPr>
              <a:t> 9 </a:t>
            </a:r>
            <a:r>
              <a:rPr lang="sv-SE" dirty="0">
                <a:latin typeface="+mn-lt"/>
              </a:rPr>
              <a:t>=</a:t>
            </a:r>
            <a:r>
              <a:rPr lang="sv-SE" dirty="0">
                <a:latin typeface="Bradley Hand" pitchFamily="2" charset="77"/>
              </a:rPr>
              <a:t> 81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B9024E80-AD2F-1745-96DC-91E547772D77}"/>
              </a:ext>
            </a:extLst>
          </p:cNvPr>
          <p:cNvSpPr/>
          <p:nvPr/>
        </p:nvSpPr>
        <p:spPr>
          <a:xfrm>
            <a:off x="5581951" y="5691949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</a:t>
            </a:r>
            <a:r>
              <a:rPr lang="sv-SE" i="1" dirty="0">
                <a:latin typeface="Bradley Hand" pitchFamily="2" charset="77"/>
              </a:rPr>
              <a:t> </a:t>
            </a:r>
            <a:r>
              <a:rPr lang="sv-SE" dirty="0"/>
              <a:t>∙ </a:t>
            </a:r>
            <a:r>
              <a:rPr lang="sv-SE" dirty="0">
                <a:latin typeface="Bradley Hand" pitchFamily="2" charset="77"/>
              </a:rPr>
              <a:t>9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81</a:t>
            </a:r>
            <a:endParaRPr lang="sv-SE" dirty="0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026D7FA-A742-EB43-A1DF-DBF869A04057}"/>
              </a:ext>
            </a:extLst>
          </p:cNvPr>
          <p:cNvSpPr/>
          <p:nvPr/>
        </p:nvSpPr>
        <p:spPr>
          <a:xfrm>
            <a:off x="5880110" y="609460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y </a:t>
            </a:r>
            <a:r>
              <a:rPr lang="sv-SE" dirty="0"/>
              <a:t>=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4570544B-B5D7-4F4B-ABB2-D5DB1D4A6E79}"/>
              </a:ext>
            </a:extLst>
          </p:cNvPr>
          <p:cNvSpPr/>
          <p:nvPr/>
        </p:nvSpPr>
        <p:spPr>
          <a:xfrm>
            <a:off x="6274741" y="609460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" pitchFamily="2" charset="77"/>
              </a:rPr>
              <a:t>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2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18" grpId="0"/>
      <p:bldP spid="19" grpId="0"/>
      <p:bldP spid="20" grpId="0"/>
      <p:bldP spid="23" grpId="0"/>
      <p:bldP spid="26" grpId="0"/>
      <p:bldP spid="27" grpId="0"/>
      <p:bldP spid="25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24035</TotalTime>
  <Words>572</Words>
  <Application>Microsoft Macintosh PowerPoint</Application>
  <PresentationFormat>Bildspel på skärmen (4:3)</PresentationFormat>
  <Paragraphs>138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236</cp:revision>
  <dcterms:created xsi:type="dcterms:W3CDTF">2017-04-10T07:17:33Z</dcterms:created>
  <dcterms:modified xsi:type="dcterms:W3CDTF">2019-08-06T14:48:38Z</dcterms:modified>
</cp:coreProperties>
</file>