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70" r:id="rId9"/>
    <p:sldId id="264" r:id="rId10"/>
    <p:sldId id="265" r:id="rId11"/>
    <p:sldId id="267" r:id="rId12"/>
    <p:sldId id="268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51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694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698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39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68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2019-12-09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286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2019-12-09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446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2019-12-09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75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2019-12-09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42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2019-12-09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631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2019-12-09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348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2019-12-09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81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36877" y="2721114"/>
            <a:ext cx="651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PROBLEMLÖSNING KAPITEL 3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931142" y="1209023"/>
            <a:ext cx="59639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7</a:t>
            </a:r>
          </a:p>
          <a:p>
            <a:endParaRPr lang="sv-SE" sz="2800" b="1" dirty="0"/>
          </a:p>
          <a:p>
            <a:r>
              <a:rPr lang="sv-SE" sz="2800" dirty="0"/>
              <a:t>Vilka rutor ska vara blå i sjunde figuren?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AFF9AF23-D277-4446-9201-6FB985E07C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301984"/>
              </p:ext>
            </p:extLst>
          </p:nvPr>
        </p:nvGraphicFramePr>
        <p:xfrm>
          <a:off x="1025282" y="3861013"/>
          <a:ext cx="1082044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022">
                  <a:extLst>
                    <a:ext uri="{9D8B030D-6E8A-4147-A177-3AD203B41FA5}">
                      <a16:colId xmlns:a16="http://schemas.microsoft.com/office/drawing/2014/main" val="1899577850"/>
                    </a:ext>
                  </a:extLst>
                </a:gridCol>
                <a:gridCol w="541022">
                  <a:extLst>
                    <a:ext uri="{9D8B030D-6E8A-4147-A177-3AD203B41FA5}">
                      <a16:colId xmlns:a16="http://schemas.microsoft.com/office/drawing/2014/main" val="2482500216"/>
                    </a:ext>
                  </a:extLst>
                </a:gridCol>
              </a:tblGrid>
              <a:tr h="529629">
                <a:tc>
                  <a:txBody>
                    <a:bodyPr/>
                    <a:lstStyle/>
                    <a:p>
                      <a:r>
                        <a:rPr lang="sv-SE" sz="3200" b="1" dirty="0"/>
                        <a:t> 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3200" b="1" dirty="0"/>
                        <a:t>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865490"/>
                  </a:ext>
                </a:extLst>
              </a:tr>
              <a:tr h="529629">
                <a:tc>
                  <a:txBody>
                    <a:bodyPr/>
                    <a:lstStyle/>
                    <a:p>
                      <a:r>
                        <a:rPr lang="sv-SE" sz="3200" b="1" dirty="0"/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b="1" dirty="0"/>
                        <a:t>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094746"/>
                  </a:ext>
                </a:extLst>
              </a:tr>
            </a:tbl>
          </a:graphicData>
        </a:graphic>
      </p:graphicFrame>
      <p:graphicFrame>
        <p:nvGraphicFramePr>
          <p:cNvPr id="10" name="Tabell 9">
            <a:extLst>
              <a:ext uri="{FF2B5EF4-FFF2-40B4-BE49-F238E27FC236}">
                <a16:creationId xmlns:a16="http://schemas.microsoft.com/office/drawing/2014/main" id="{7AD37522-E2AC-4044-AC35-4032A43871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927432"/>
              </p:ext>
            </p:extLst>
          </p:nvPr>
        </p:nvGraphicFramePr>
        <p:xfrm>
          <a:off x="2622676" y="3861013"/>
          <a:ext cx="1082044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022">
                  <a:extLst>
                    <a:ext uri="{9D8B030D-6E8A-4147-A177-3AD203B41FA5}">
                      <a16:colId xmlns:a16="http://schemas.microsoft.com/office/drawing/2014/main" val="1899577850"/>
                    </a:ext>
                  </a:extLst>
                </a:gridCol>
                <a:gridCol w="541022">
                  <a:extLst>
                    <a:ext uri="{9D8B030D-6E8A-4147-A177-3AD203B41FA5}">
                      <a16:colId xmlns:a16="http://schemas.microsoft.com/office/drawing/2014/main" val="2482500216"/>
                    </a:ext>
                  </a:extLst>
                </a:gridCol>
              </a:tblGrid>
              <a:tr h="529629">
                <a:tc>
                  <a:txBody>
                    <a:bodyPr/>
                    <a:lstStyle/>
                    <a:p>
                      <a:r>
                        <a:rPr lang="sv-SE" sz="3200" b="1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b="1" dirty="0"/>
                        <a:t> 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865490"/>
                  </a:ext>
                </a:extLst>
              </a:tr>
              <a:tr h="529629">
                <a:tc>
                  <a:txBody>
                    <a:bodyPr/>
                    <a:lstStyle/>
                    <a:p>
                      <a:r>
                        <a:rPr lang="sv-SE" sz="3200" b="1" dirty="0"/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b="1" dirty="0"/>
                        <a:t>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094746"/>
                  </a:ext>
                </a:extLst>
              </a:tr>
            </a:tbl>
          </a:graphicData>
        </a:graphic>
      </p:graphicFrame>
      <p:graphicFrame>
        <p:nvGraphicFramePr>
          <p:cNvPr id="11" name="Tabell 10">
            <a:extLst>
              <a:ext uri="{FF2B5EF4-FFF2-40B4-BE49-F238E27FC236}">
                <a16:creationId xmlns:a16="http://schemas.microsoft.com/office/drawing/2014/main" id="{35B8E11B-AC2F-46B3-8B69-AD7E54B8E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150522"/>
              </p:ext>
            </p:extLst>
          </p:nvPr>
        </p:nvGraphicFramePr>
        <p:xfrm>
          <a:off x="4216863" y="3861013"/>
          <a:ext cx="1082044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022">
                  <a:extLst>
                    <a:ext uri="{9D8B030D-6E8A-4147-A177-3AD203B41FA5}">
                      <a16:colId xmlns:a16="http://schemas.microsoft.com/office/drawing/2014/main" val="1899577850"/>
                    </a:ext>
                  </a:extLst>
                </a:gridCol>
                <a:gridCol w="541022">
                  <a:extLst>
                    <a:ext uri="{9D8B030D-6E8A-4147-A177-3AD203B41FA5}">
                      <a16:colId xmlns:a16="http://schemas.microsoft.com/office/drawing/2014/main" val="2482500216"/>
                    </a:ext>
                  </a:extLst>
                </a:gridCol>
              </a:tblGrid>
              <a:tr h="529629">
                <a:tc>
                  <a:txBody>
                    <a:bodyPr/>
                    <a:lstStyle/>
                    <a:p>
                      <a:r>
                        <a:rPr lang="sv-SE" sz="3200" b="1" dirty="0"/>
                        <a:t> 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3200" b="1" dirty="0"/>
                        <a:t> 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865490"/>
                  </a:ext>
                </a:extLst>
              </a:tr>
              <a:tr h="529629">
                <a:tc>
                  <a:txBody>
                    <a:bodyPr/>
                    <a:lstStyle/>
                    <a:p>
                      <a:r>
                        <a:rPr lang="sv-SE" sz="3200" b="1" dirty="0"/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b="1" dirty="0"/>
                        <a:t>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094746"/>
                  </a:ext>
                </a:extLst>
              </a:tr>
            </a:tbl>
          </a:graphicData>
        </a:graphic>
      </p:graphicFrame>
      <p:graphicFrame>
        <p:nvGraphicFramePr>
          <p:cNvPr id="12" name="Tabell 11">
            <a:extLst>
              <a:ext uri="{FF2B5EF4-FFF2-40B4-BE49-F238E27FC236}">
                <a16:creationId xmlns:a16="http://schemas.microsoft.com/office/drawing/2014/main" id="{B3CF3B06-A925-4A61-A4F1-82295C731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947779"/>
              </p:ext>
            </p:extLst>
          </p:nvPr>
        </p:nvGraphicFramePr>
        <p:xfrm>
          <a:off x="5811050" y="3861013"/>
          <a:ext cx="1082044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022">
                  <a:extLst>
                    <a:ext uri="{9D8B030D-6E8A-4147-A177-3AD203B41FA5}">
                      <a16:colId xmlns:a16="http://schemas.microsoft.com/office/drawing/2014/main" val="1899577850"/>
                    </a:ext>
                  </a:extLst>
                </a:gridCol>
                <a:gridCol w="541022">
                  <a:extLst>
                    <a:ext uri="{9D8B030D-6E8A-4147-A177-3AD203B41FA5}">
                      <a16:colId xmlns:a16="http://schemas.microsoft.com/office/drawing/2014/main" val="2482500216"/>
                    </a:ext>
                  </a:extLst>
                </a:gridCol>
              </a:tblGrid>
              <a:tr h="529629">
                <a:tc>
                  <a:txBody>
                    <a:bodyPr/>
                    <a:lstStyle/>
                    <a:p>
                      <a:r>
                        <a:rPr lang="sv-SE" sz="3200" b="1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b="1" dirty="0"/>
                        <a:t>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865490"/>
                  </a:ext>
                </a:extLst>
              </a:tr>
              <a:tr h="529629">
                <a:tc>
                  <a:txBody>
                    <a:bodyPr/>
                    <a:lstStyle/>
                    <a:p>
                      <a:r>
                        <a:rPr lang="sv-SE" sz="3200" b="1" dirty="0"/>
                        <a:t> 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3200" b="1" dirty="0"/>
                        <a:t>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094746"/>
                  </a:ext>
                </a:extLst>
              </a:tr>
            </a:tbl>
          </a:graphicData>
        </a:graphic>
      </p:graphicFrame>
      <p:graphicFrame>
        <p:nvGraphicFramePr>
          <p:cNvPr id="13" name="Tabell 12">
            <a:extLst>
              <a:ext uri="{FF2B5EF4-FFF2-40B4-BE49-F238E27FC236}">
                <a16:creationId xmlns:a16="http://schemas.microsoft.com/office/drawing/2014/main" id="{2D404B98-F0A8-42B8-9E6C-FAA36DF438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142623"/>
              </p:ext>
            </p:extLst>
          </p:nvPr>
        </p:nvGraphicFramePr>
        <p:xfrm>
          <a:off x="7405237" y="3861013"/>
          <a:ext cx="1082044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022">
                  <a:extLst>
                    <a:ext uri="{9D8B030D-6E8A-4147-A177-3AD203B41FA5}">
                      <a16:colId xmlns:a16="http://schemas.microsoft.com/office/drawing/2014/main" val="1899577850"/>
                    </a:ext>
                  </a:extLst>
                </a:gridCol>
                <a:gridCol w="541022">
                  <a:extLst>
                    <a:ext uri="{9D8B030D-6E8A-4147-A177-3AD203B41FA5}">
                      <a16:colId xmlns:a16="http://schemas.microsoft.com/office/drawing/2014/main" val="2482500216"/>
                    </a:ext>
                  </a:extLst>
                </a:gridCol>
              </a:tblGrid>
              <a:tr h="529629">
                <a:tc>
                  <a:txBody>
                    <a:bodyPr/>
                    <a:lstStyle/>
                    <a:p>
                      <a:r>
                        <a:rPr lang="sv-SE" sz="3200" b="1" dirty="0"/>
                        <a:t> 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3200" b="1" dirty="0"/>
                        <a:t>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865490"/>
                  </a:ext>
                </a:extLst>
              </a:tr>
              <a:tr h="529629">
                <a:tc>
                  <a:txBody>
                    <a:bodyPr/>
                    <a:lstStyle/>
                    <a:p>
                      <a:r>
                        <a:rPr lang="sv-SE" sz="3200" b="1" dirty="0"/>
                        <a:t> 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3200" b="1" dirty="0"/>
                        <a:t>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094746"/>
                  </a:ext>
                </a:extLst>
              </a:tr>
            </a:tbl>
          </a:graphicData>
        </a:graphic>
      </p:graphicFrame>
      <p:graphicFrame>
        <p:nvGraphicFramePr>
          <p:cNvPr id="14" name="Tabell 13">
            <a:extLst>
              <a:ext uri="{FF2B5EF4-FFF2-40B4-BE49-F238E27FC236}">
                <a16:creationId xmlns:a16="http://schemas.microsoft.com/office/drawing/2014/main" id="{A14AB589-1DF5-4DBE-9D32-540877F423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63535"/>
              </p:ext>
            </p:extLst>
          </p:nvPr>
        </p:nvGraphicFramePr>
        <p:xfrm>
          <a:off x="8997737" y="3861013"/>
          <a:ext cx="1082044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022">
                  <a:extLst>
                    <a:ext uri="{9D8B030D-6E8A-4147-A177-3AD203B41FA5}">
                      <a16:colId xmlns:a16="http://schemas.microsoft.com/office/drawing/2014/main" val="1899577850"/>
                    </a:ext>
                  </a:extLst>
                </a:gridCol>
                <a:gridCol w="541022">
                  <a:extLst>
                    <a:ext uri="{9D8B030D-6E8A-4147-A177-3AD203B41FA5}">
                      <a16:colId xmlns:a16="http://schemas.microsoft.com/office/drawing/2014/main" val="2482500216"/>
                    </a:ext>
                  </a:extLst>
                </a:gridCol>
              </a:tblGrid>
              <a:tr h="529629">
                <a:tc>
                  <a:txBody>
                    <a:bodyPr/>
                    <a:lstStyle/>
                    <a:p>
                      <a:r>
                        <a:rPr lang="sv-SE" sz="3200" b="1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b="1" dirty="0"/>
                        <a:t> 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865490"/>
                  </a:ext>
                </a:extLst>
              </a:tr>
              <a:tr h="529629">
                <a:tc>
                  <a:txBody>
                    <a:bodyPr/>
                    <a:lstStyle/>
                    <a:p>
                      <a:r>
                        <a:rPr lang="sv-SE" sz="3200" b="1" dirty="0"/>
                        <a:t> 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3200" b="1" dirty="0"/>
                        <a:t>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094746"/>
                  </a:ext>
                </a:extLst>
              </a:tr>
            </a:tbl>
          </a:graphicData>
        </a:graphic>
      </p:graphicFrame>
      <p:graphicFrame>
        <p:nvGraphicFramePr>
          <p:cNvPr id="15" name="Tabell 14">
            <a:extLst>
              <a:ext uri="{FF2B5EF4-FFF2-40B4-BE49-F238E27FC236}">
                <a16:creationId xmlns:a16="http://schemas.microsoft.com/office/drawing/2014/main" id="{1BD315A9-D89E-4A15-875A-317E69058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491472"/>
              </p:ext>
            </p:extLst>
          </p:nvPr>
        </p:nvGraphicFramePr>
        <p:xfrm>
          <a:off x="10590237" y="3861013"/>
          <a:ext cx="1082044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022">
                  <a:extLst>
                    <a:ext uri="{9D8B030D-6E8A-4147-A177-3AD203B41FA5}">
                      <a16:colId xmlns:a16="http://schemas.microsoft.com/office/drawing/2014/main" val="1899577850"/>
                    </a:ext>
                  </a:extLst>
                </a:gridCol>
                <a:gridCol w="541022">
                  <a:extLst>
                    <a:ext uri="{9D8B030D-6E8A-4147-A177-3AD203B41FA5}">
                      <a16:colId xmlns:a16="http://schemas.microsoft.com/office/drawing/2014/main" val="2482500216"/>
                    </a:ext>
                  </a:extLst>
                </a:gridCol>
              </a:tblGrid>
              <a:tr h="529629">
                <a:tc>
                  <a:txBody>
                    <a:bodyPr/>
                    <a:lstStyle/>
                    <a:p>
                      <a:r>
                        <a:rPr lang="sv-SE" sz="3200" b="1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b="1" dirty="0"/>
                        <a:t>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865490"/>
                  </a:ext>
                </a:extLst>
              </a:tr>
              <a:tr h="529629">
                <a:tc>
                  <a:txBody>
                    <a:bodyPr/>
                    <a:lstStyle/>
                    <a:p>
                      <a:r>
                        <a:rPr lang="sv-SE" sz="3200" b="1" dirty="0"/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b="1" dirty="0"/>
                        <a:t>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094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79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74843" y="1874728"/>
            <a:ext cx="524231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8</a:t>
            </a:r>
          </a:p>
          <a:p>
            <a:endParaRPr lang="sv-SE" sz="2800" b="1" dirty="0"/>
          </a:p>
          <a:p>
            <a:r>
              <a:rPr lang="sv-SE" sz="2800" dirty="0"/>
              <a:t>Ta reda på hur talen hänger ihop.</a:t>
            </a:r>
          </a:p>
          <a:p>
            <a:r>
              <a:rPr lang="sv-SE" sz="2800" dirty="0"/>
              <a:t>Vilka är de två följande talen?</a:t>
            </a:r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1     1     2     3     5     8     ?     ?</a:t>
            </a:r>
          </a:p>
        </p:txBody>
      </p:sp>
    </p:spTree>
    <p:extLst>
      <p:ext uri="{BB962C8B-B14F-4D97-AF65-F5344CB8AC3E}">
        <p14:creationId xmlns:p14="http://schemas.microsoft.com/office/powerpoint/2010/main" val="131456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59991" y="1159147"/>
            <a:ext cx="50720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9</a:t>
            </a:r>
          </a:p>
          <a:p>
            <a:endParaRPr lang="sv-SE" sz="2800" b="1" dirty="0"/>
          </a:p>
          <a:p>
            <a:r>
              <a:rPr lang="sv-SE" sz="2800" dirty="0"/>
              <a:t>Hur kommer nästa figur att se ut?</a:t>
            </a: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93BCC90B-01DD-4AC8-A89C-4D3966D4CB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895213"/>
              </p:ext>
            </p:extLst>
          </p:nvPr>
        </p:nvGraphicFramePr>
        <p:xfrm>
          <a:off x="1233978" y="3528442"/>
          <a:ext cx="14925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149">
                  <a:extLst>
                    <a:ext uri="{9D8B030D-6E8A-4147-A177-3AD203B41FA5}">
                      <a16:colId xmlns:a16="http://schemas.microsoft.com/office/drawing/2014/main" val="1876099839"/>
                    </a:ext>
                  </a:extLst>
                </a:gridCol>
                <a:gridCol w="373149">
                  <a:extLst>
                    <a:ext uri="{9D8B030D-6E8A-4147-A177-3AD203B41FA5}">
                      <a16:colId xmlns:a16="http://schemas.microsoft.com/office/drawing/2014/main" val="3640379547"/>
                    </a:ext>
                  </a:extLst>
                </a:gridCol>
                <a:gridCol w="373149">
                  <a:extLst>
                    <a:ext uri="{9D8B030D-6E8A-4147-A177-3AD203B41FA5}">
                      <a16:colId xmlns:a16="http://schemas.microsoft.com/office/drawing/2014/main" val="3350819249"/>
                    </a:ext>
                  </a:extLst>
                </a:gridCol>
                <a:gridCol w="373149">
                  <a:extLst>
                    <a:ext uri="{9D8B030D-6E8A-4147-A177-3AD203B41FA5}">
                      <a16:colId xmlns:a16="http://schemas.microsoft.com/office/drawing/2014/main" val="3112840686"/>
                    </a:ext>
                  </a:extLst>
                </a:gridCol>
              </a:tblGrid>
              <a:tr h="348173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454232"/>
                  </a:ext>
                </a:extLst>
              </a:tr>
              <a:tr h="348173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93578"/>
                  </a:ext>
                </a:extLst>
              </a:tr>
              <a:tr h="348173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57645"/>
                  </a:ext>
                </a:extLst>
              </a:tr>
              <a:tr h="348173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402284"/>
                  </a:ext>
                </a:extLst>
              </a:tr>
            </a:tbl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E1E1DD82-AED3-4D49-B303-EA07BFEC08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527059"/>
              </p:ext>
            </p:extLst>
          </p:nvPr>
        </p:nvGraphicFramePr>
        <p:xfrm>
          <a:off x="3747193" y="3528442"/>
          <a:ext cx="14925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149">
                  <a:extLst>
                    <a:ext uri="{9D8B030D-6E8A-4147-A177-3AD203B41FA5}">
                      <a16:colId xmlns:a16="http://schemas.microsoft.com/office/drawing/2014/main" val="1876099839"/>
                    </a:ext>
                  </a:extLst>
                </a:gridCol>
                <a:gridCol w="373149">
                  <a:extLst>
                    <a:ext uri="{9D8B030D-6E8A-4147-A177-3AD203B41FA5}">
                      <a16:colId xmlns:a16="http://schemas.microsoft.com/office/drawing/2014/main" val="3640379547"/>
                    </a:ext>
                  </a:extLst>
                </a:gridCol>
                <a:gridCol w="373149">
                  <a:extLst>
                    <a:ext uri="{9D8B030D-6E8A-4147-A177-3AD203B41FA5}">
                      <a16:colId xmlns:a16="http://schemas.microsoft.com/office/drawing/2014/main" val="3350819249"/>
                    </a:ext>
                  </a:extLst>
                </a:gridCol>
                <a:gridCol w="373149">
                  <a:extLst>
                    <a:ext uri="{9D8B030D-6E8A-4147-A177-3AD203B41FA5}">
                      <a16:colId xmlns:a16="http://schemas.microsoft.com/office/drawing/2014/main" val="3112840686"/>
                    </a:ext>
                  </a:extLst>
                </a:gridCol>
              </a:tblGrid>
              <a:tr h="348173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454232"/>
                  </a:ext>
                </a:extLst>
              </a:tr>
              <a:tr h="348173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93578"/>
                  </a:ext>
                </a:extLst>
              </a:tr>
              <a:tr h="348173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57645"/>
                  </a:ext>
                </a:extLst>
              </a:tr>
              <a:tr h="348173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402284"/>
                  </a:ext>
                </a:extLst>
              </a:tr>
            </a:tbl>
          </a:graphicData>
        </a:graphic>
      </p:graphicFrame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13E87350-E5A5-411D-BFF4-53B86F0DF2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121074"/>
              </p:ext>
            </p:extLst>
          </p:nvPr>
        </p:nvGraphicFramePr>
        <p:xfrm>
          <a:off x="6260408" y="3528442"/>
          <a:ext cx="14925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149">
                  <a:extLst>
                    <a:ext uri="{9D8B030D-6E8A-4147-A177-3AD203B41FA5}">
                      <a16:colId xmlns:a16="http://schemas.microsoft.com/office/drawing/2014/main" val="1876099839"/>
                    </a:ext>
                  </a:extLst>
                </a:gridCol>
                <a:gridCol w="373149">
                  <a:extLst>
                    <a:ext uri="{9D8B030D-6E8A-4147-A177-3AD203B41FA5}">
                      <a16:colId xmlns:a16="http://schemas.microsoft.com/office/drawing/2014/main" val="3640379547"/>
                    </a:ext>
                  </a:extLst>
                </a:gridCol>
                <a:gridCol w="373149">
                  <a:extLst>
                    <a:ext uri="{9D8B030D-6E8A-4147-A177-3AD203B41FA5}">
                      <a16:colId xmlns:a16="http://schemas.microsoft.com/office/drawing/2014/main" val="3350819249"/>
                    </a:ext>
                  </a:extLst>
                </a:gridCol>
                <a:gridCol w="373149">
                  <a:extLst>
                    <a:ext uri="{9D8B030D-6E8A-4147-A177-3AD203B41FA5}">
                      <a16:colId xmlns:a16="http://schemas.microsoft.com/office/drawing/2014/main" val="3112840686"/>
                    </a:ext>
                  </a:extLst>
                </a:gridCol>
              </a:tblGrid>
              <a:tr h="348173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454232"/>
                  </a:ext>
                </a:extLst>
              </a:tr>
              <a:tr h="348173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93578"/>
                  </a:ext>
                </a:extLst>
              </a:tr>
              <a:tr h="348173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57645"/>
                  </a:ext>
                </a:extLst>
              </a:tr>
              <a:tr h="348173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402284"/>
                  </a:ext>
                </a:extLst>
              </a:tr>
            </a:tbl>
          </a:graphicData>
        </a:graphic>
      </p:graphicFrame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083DA4AE-C7CB-4F6D-A102-913CCEAC13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516756"/>
              </p:ext>
            </p:extLst>
          </p:nvPr>
        </p:nvGraphicFramePr>
        <p:xfrm>
          <a:off x="8773623" y="3528442"/>
          <a:ext cx="14925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149">
                  <a:extLst>
                    <a:ext uri="{9D8B030D-6E8A-4147-A177-3AD203B41FA5}">
                      <a16:colId xmlns:a16="http://schemas.microsoft.com/office/drawing/2014/main" val="1876099839"/>
                    </a:ext>
                  </a:extLst>
                </a:gridCol>
                <a:gridCol w="373149">
                  <a:extLst>
                    <a:ext uri="{9D8B030D-6E8A-4147-A177-3AD203B41FA5}">
                      <a16:colId xmlns:a16="http://schemas.microsoft.com/office/drawing/2014/main" val="3640379547"/>
                    </a:ext>
                  </a:extLst>
                </a:gridCol>
                <a:gridCol w="373149">
                  <a:extLst>
                    <a:ext uri="{9D8B030D-6E8A-4147-A177-3AD203B41FA5}">
                      <a16:colId xmlns:a16="http://schemas.microsoft.com/office/drawing/2014/main" val="3350819249"/>
                    </a:ext>
                  </a:extLst>
                </a:gridCol>
                <a:gridCol w="373149">
                  <a:extLst>
                    <a:ext uri="{9D8B030D-6E8A-4147-A177-3AD203B41FA5}">
                      <a16:colId xmlns:a16="http://schemas.microsoft.com/office/drawing/2014/main" val="3112840686"/>
                    </a:ext>
                  </a:extLst>
                </a:gridCol>
              </a:tblGrid>
              <a:tr h="348173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454232"/>
                  </a:ext>
                </a:extLst>
              </a:tr>
              <a:tr h="348173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93578"/>
                  </a:ext>
                </a:extLst>
              </a:tr>
              <a:tr h="348173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57645"/>
                  </a:ext>
                </a:extLst>
              </a:tr>
              <a:tr h="348173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402284"/>
                  </a:ext>
                </a:extLst>
              </a:tr>
            </a:tbl>
          </a:graphicData>
        </a:graphic>
      </p:graphicFrame>
      <p:cxnSp>
        <p:nvCxnSpPr>
          <p:cNvPr id="9" name="Rak pilkoppling 8">
            <a:extLst>
              <a:ext uri="{FF2B5EF4-FFF2-40B4-BE49-F238E27FC236}">
                <a16:creationId xmlns:a16="http://schemas.microsoft.com/office/drawing/2014/main" id="{31D03ADE-756A-4B96-BCC4-747B5F0119D6}"/>
              </a:ext>
            </a:extLst>
          </p:cNvPr>
          <p:cNvCxnSpPr/>
          <p:nvPr/>
        </p:nvCxnSpPr>
        <p:spPr>
          <a:xfrm>
            <a:off x="2959331" y="4259962"/>
            <a:ext cx="60066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941DD81C-41C4-42F7-B544-1F973DE9F30E}"/>
              </a:ext>
            </a:extLst>
          </p:cNvPr>
          <p:cNvCxnSpPr/>
          <p:nvPr/>
        </p:nvCxnSpPr>
        <p:spPr>
          <a:xfrm>
            <a:off x="5495340" y="4259962"/>
            <a:ext cx="60066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pilkoppling 10">
            <a:extLst>
              <a:ext uri="{FF2B5EF4-FFF2-40B4-BE49-F238E27FC236}">
                <a16:creationId xmlns:a16="http://schemas.microsoft.com/office/drawing/2014/main" id="{DD2DBB9E-97E3-4181-87CF-ED0F92F537AB}"/>
              </a:ext>
            </a:extLst>
          </p:cNvPr>
          <p:cNvCxnSpPr/>
          <p:nvPr/>
        </p:nvCxnSpPr>
        <p:spPr>
          <a:xfrm>
            <a:off x="8031349" y="4259962"/>
            <a:ext cx="60066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92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01901" y="1009518"/>
            <a:ext cx="57170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10</a:t>
            </a:r>
          </a:p>
          <a:p>
            <a:endParaRPr lang="sv-SE" sz="2800" b="1" dirty="0"/>
          </a:p>
          <a:p>
            <a:r>
              <a:rPr lang="sv-SE" sz="2800" dirty="0"/>
              <a:t>Hur många vita rutor är det i figur 10?</a:t>
            </a: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93BCC90B-01DD-4AC8-A89C-4D3966D4CB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853577"/>
              </p:ext>
            </p:extLst>
          </p:nvPr>
        </p:nvGraphicFramePr>
        <p:xfrm>
          <a:off x="2926080" y="4605251"/>
          <a:ext cx="360216" cy="3862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216">
                  <a:extLst>
                    <a:ext uri="{9D8B030D-6E8A-4147-A177-3AD203B41FA5}">
                      <a16:colId xmlns:a16="http://schemas.microsoft.com/office/drawing/2014/main" val="3350819249"/>
                    </a:ext>
                  </a:extLst>
                </a:gridCol>
              </a:tblGrid>
              <a:tr h="386231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402284"/>
                  </a:ext>
                </a:extLst>
              </a:tr>
            </a:tbl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E1E1DD82-AED3-4D49-B303-EA07BFEC08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708548"/>
              </p:ext>
            </p:extLst>
          </p:nvPr>
        </p:nvGraphicFramePr>
        <p:xfrm>
          <a:off x="4493490" y="4259962"/>
          <a:ext cx="746298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149">
                  <a:extLst>
                    <a:ext uri="{9D8B030D-6E8A-4147-A177-3AD203B41FA5}">
                      <a16:colId xmlns:a16="http://schemas.microsoft.com/office/drawing/2014/main" val="1876099839"/>
                    </a:ext>
                  </a:extLst>
                </a:gridCol>
                <a:gridCol w="373149">
                  <a:extLst>
                    <a:ext uri="{9D8B030D-6E8A-4147-A177-3AD203B41FA5}">
                      <a16:colId xmlns:a16="http://schemas.microsoft.com/office/drawing/2014/main" val="3640379547"/>
                    </a:ext>
                  </a:extLst>
                </a:gridCol>
              </a:tblGrid>
              <a:tr h="348173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57645"/>
                  </a:ext>
                </a:extLst>
              </a:tr>
              <a:tr h="348173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402284"/>
                  </a:ext>
                </a:extLst>
              </a:tr>
            </a:tbl>
          </a:graphicData>
        </a:graphic>
      </p:graphicFrame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13E87350-E5A5-411D-BFF4-53B86F0DF2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825549"/>
              </p:ext>
            </p:extLst>
          </p:nvPr>
        </p:nvGraphicFramePr>
        <p:xfrm>
          <a:off x="6446982" y="3914848"/>
          <a:ext cx="1119447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149">
                  <a:extLst>
                    <a:ext uri="{9D8B030D-6E8A-4147-A177-3AD203B41FA5}">
                      <a16:colId xmlns:a16="http://schemas.microsoft.com/office/drawing/2014/main" val="3640379547"/>
                    </a:ext>
                  </a:extLst>
                </a:gridCol>
                <a:gridCol w="373149">
                  <a:extLst>
                    <a:ext uri="{9D8B030D-6E8A-4147-A177-3AD203B41FA5}">
                      <a16:colId xmlns:a16="http://schemas.microsoft.com/office/drawing/2014/main" val="3350819249"/>
                    </a:ext>
                  </a:extLst>
                </a:gridCol>
                <a:gridCol w="373149">
                  <a:extLst>
                    <a:ext uri="{9D8B030D-6E8A-4147-A177-3AD203B41FA5}">
                      <a16:colId xmlns:a16="http://schemas.microsoft.com/office/drawing/2014/main" val="3112840686"/>
                    </a:ext>
                  </a:extLst>
                </a:gridCol>
              </a:tblGrid>
              <a:tr h="348173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393578"/>
                  </a:ext>
                </a:extLst>
              </a:tr>
              <a:tr h="348173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57645"/>
                  </a:ext>
                </a:extLst>
              </a:tr>
              <a:tr h="348173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402284"/>
                  </a:ext>
                </a:extLst>
              </a:tr>
            </a:tbl>
          </a:graphicData>
        </a:graphic>
      </p:graphicFrame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083DA4AE-C7CB-4F6D-A102-913CCEAC13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008032"/>
              </p:ext>
            </p:extLst>
          </p:nvPr>
        </p:nvGraphicFramePr>
        <p:xfrm>
          <a:off x="8773623" y="3528442"/>
          <a:ext cx="14925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149">
                  <a:extLst>
                    <a:ext uri="{9D8B030D-6E8A-4147-A177-3AD203B41FA5}">
                      <a16:colId xmlns:a16="http://schemas.microsoft.com/office/drawing/2014/main" val="1876099839"/>
                    </a:ext>
                  </a:extLst>
                </a:gridCol>
                <a:gridCol w="373149">
                  <a:extLst>
                    <a:ext uri="{9D8B030D-6E8A-4147-A177-3AD203B41FA5}">
                      <a16:colId xmlns:a16="http://schemas.microsoft.com/office/drawing/2014/main" val="3640379547"/>
                    </a:ext>
                  </a:extLst>
                </a:gridCol>
                <a:gridCol w="373149">
                  <a:extLst>
                    <a:ext uri="{9D8B030D-6E8A-4147-A177-3AD203B41FA5}">
                      <a16:colId xmlns:a16="http://schemas.microsoft.com/office/drawing/2014/main" val="3350819249"/>
                    </a:ext>
                  </a:extLst>
                </a:gridCol>
                <a:gridCol w="373149">
                  <a:extLst>
                    <a:ext uri="{9D8B030D-6E8A-4147-A177-3AD203B41FA5}">
                      <a16:colId xmlns:a16="http://schemas.microsoft.com/office/drawing/2014/main" val="3112840686"/>
                    </a:ext>
                  </a:extLst>
                </a:gridCol>
              </a:tblGrid>
              <a:tr h="348173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454232"/>
                  </a:ext>
                </a:extLst>
              </a:tr>
              <a:tr h="348173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93578"/>
                  </a:ext>
                </a:extLst>
              </a:tr>
              <a:tr h="348173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57645"/>
                  </a:ext>
                </a:extLst>
              </a:tr>
              <a:tr h="348173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402284"/>
                  </a:ext>
                </a:extLst>
              </a:tr>
            </a:tbl>
          </a:graphicData>
        </a:graphic>
      </p:graphicFrame>
      <p:sp>
        <p:nvSpPr>
          <p:cNvPr id="8" name="textruta 7">
            <a:extLst>
              <a:ext uri="{FF2B5EF4-FFF2-40B4-BE49-F238E27FC236}">
                <a16:creationId xmlns:a16="http://schemas.microsoft.com/office/drawing/2014/main" id="{889DBB1F-FB22-45B1-918E-2365C9D62507}"/>
              </a:ext>
            </a:extLst>
          </p:cNvPr>
          <p:cNvSpPr txBox="1"/>
          <p:nvPr/>
        </p:nvSpPr>
        <p:spPr>
          <a:xfrm>
            <a:off x="2762594" y="5142962"/>
            <a:ext cx="1047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Figur 1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033FD39-6047-48CC-8E4C-28EBD184DE07}"/>
              </a:ext>
            </a:extLst>
          </p:cNvPr>
          <p:cNvSpPr txBox="1"/>
          <p:nvPr/>
        </p:nvSpPr>
        <p:spPr>
          <a:xfrm>
            <a:off x="4493490" y="5142962"/>
            <a:ext cx="1047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Figur 2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096A0F88-495E-4A8F-A894-917358FE5022}"/>
              </a:ext>
            </a:extLst>
          </p:cNvPr>
          <p:cNvSpPr txBox="1"/>
          <p:nvPr/>
        </p:nvSpPr>
        <p:spPr>
          <a:xfrm>
            <a:off x="6483003" y="5142962"/>
            <a:ext cx="1047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Figur 3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E26BCCA4-9F03-4B71-9F11-B4CB9DA77FE0}"/>
              </a:ext>
            </a:extLst>
          </p:cNvPr>
          <p:cNvSpPr txBox="1"/>
          <p:nvPr/>
        </p:nvSpPr>
        <p:spPr>
          <a:xfrm>
            <a:off x="9118914" y="5142962"/>
            <a:ext cx="1047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Figur 4</a:t>
            </a:r>
          </a:p>
        </p:txBody>
      </p:sp>
    </p:spTree>
    <p:extLst>
      <p:ext uri="{BB962C8B-B14F-4D97-AF65-F5344CB8AC3E}">
        <p14:creationId xmlns:p14="http://schemas.microsoft.com/office/powerpoint/2010/main" val="174437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04721" y="2767280"/>
            <a:ext cx="37825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Metod:</a:t>
            </a:r>
          </a:p>
          <a:p>
            <a:r>
              <a:rPr lang="sv-SE" sz="4000" b="1" dirty="0"/>
              <a:t>HITTA MÖNSTER</a:t>
            </a:r>
          </a:p>
        </p:txBody>
      </p:sp>
    </p:spTree>
    <p:extLst>
      <p:ext uri="{BB962C8B-B14F-4D97-AF65-F5344CB8AC3E}">
        <p14:creationId xmlns:p14="http://schemas.microsoft.com/office/powerpoint/2010/main" val="285152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11397" y="726197"/>
            <a:ext cx="37692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EXEMPEL</a:t>
            </a:r>
          </a:p>
          <a:p>
            <a:endParaRPr lang="sv-SE" sz="2800" b="1" dirty="0"/>
          </a:p>
          <a:p>
            <a:r>
              <a:rPr lang="sv-SE" sz="2800" dirty="0"/>
              <a:t>Vilket är nästa tal?</a:t>
            </a:r>
          </a:p>
          <a:p>
            <a:endParaRPr lang="sv-SE" sz="2800" dirty="0"/>
          </a:p>
          <a:p>
            <a:r>
              <a:rPr lang="sv-SE" sz="2800" dirty="0"/>
              <a:t>1     2     4     7     11     16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921792D0-C13B-41C6-9799-D161ACF0F5E2}"/>
              </a:ext>
            </a:extLst>
          </p:cNvPr>
          <p:cNvSpPr txBox="1"/>
          <p:nvPr/>
        </p:nvSpPr>
        <p:spPr>
          <a:xfrm>
            <a:off x="2164080" y="3654202"/>
            <a:ext cx="7863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1               2               4               7               11               16               ?</a:t>
            </a:r>
          </a:p>
        </p:txBody>
      </p:sp>
      <p:sp>
        <p:nvSpPr>
          <p:cNvPr id="5" name="Båge 4">
            <a:extLst>
              <a:ext uri="{FF2B5EF4-FFF2-40B4-BE49-F238E27FC236}">
                <a16:creationId xmlns:a16="http://schemas.microsoft.com/office/drawing/2014/main" id="{4A9F6EF3-1344-4CF4-9DC8-C9E4A3B70574}"/>
              </a:ext>
            </a:extLst>
          </p:cNvPr>
          <p:cNvSpPr/>
          <p:nvPr/>
        </p:nvSpPr>
        <p:spPr>
          <a:xfrm rot="7789536">
            <a:off x="2244435" y="2993873"/>
            <a:ext cx="1080654" cy="132065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Båge 5">
            <a:extLst>
              <a:ext uri="{FF2B5EF4-FFF2-40B4-BE49-F238E27FC236}">
                <a16:creationId xmlns:a16="http://schemas.microsoft.com/office/drawing/2014/main" id="{9ACD3FEC-8300-4E83-A1DE-B9038F48A4DD}"/>
              </a:ext>
            </a:extLst>
          </p:cNvPr>
          <p:cNvSpPr/>
          <p:nvPr/>
        </p:nvSpPr>
        <p:spPr>
          <a:xfrm rot="7789536">
            <a:off x="3467471" y="2993872"/>
            <a:ext cx="1080654" cy="132065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Båge 6">
            <a:extLst>
              <a:ext uri="{FF2B5EF4-FFF2-40B4-BE49-F238E27FC236}">
                <a16:creationId xmlns:a16="http://schemas.microsoft.com/office/drawing/2014/main" id="{7BEBED42-86A7-4658-925E-2B5416D57C54}"/>
              </a:ext>
            </a:extLst>
          </p:cNvPr>
          <p:cNvSpPr/>
          <p:nvPr/>
        </p:nvSpPr>
        <p:spPr>
          <a:xfrm rot="7789536">
            <a:off x="4657430" y="2993872"/>
            <a:ext cx="1080654" cy="132065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Båge 7">
            <a:extLst>
              <a:ext uri="{FF2B5EF4-FFF2-40B4-BE49-F238E27FC236}">
                <a16:creationId xmlns:a16="http://schemas.microsoft.com/office/drawing/2014/main" id="{91451C2B-B78E-4C0E-81F4-C7D0AEC0089A}"/>
              </a:ext>
            </a:extLst>
          </p:cNvPr>
          <p:cNvSpPr/>
          <p:nvPr/>
        </p:nvSpPr>
        <p:spPr>
          <a:xfrm rot="7789536">
            <a:off x="5788512" y="2993872"/>
            <a:ext cx="1080654" cy="132065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Båge 8">
            <a:extLst>
              <a:ext uri="{FF2B5EF4-FFF2-40B4-BE49-F238E27FC236}">
                <a16:creationId xmlns:a16="http://schemas.microsoft.com/office/drawing/2014/main" id="{FA31BDB7-5827-40EE-8CF6-F0BE4A4086FF}"/>
              </a:ext>
            </a:extLst>
          </p:cNvPr>
          <p:cNvSpPr/>
          <p:nvPr/>
        </p:nvSpPr>
        <p:spPr>
          <a:xfrm rot="7789536">
            <a:off x="7152546" y="2993873"/>
            <a:ext cx="1080654" cy="132065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Båge 9">
            <a:extLst>
              <a:ext uri="{FF2B5EF4-FFF2-40B4-BE49-F238E27FC236}">
                <a16:creationId xmlns:a16="http://schemas.microsoft.com/office/drawing/2014/main" id="{4E86434B-55B5-4BFB-9500-B0A330F83609}"/>
              </a:ext>
            </a:extLst>
          </p:cNvPr>
          <p:cNvSpPr/>
          <p:nvPr/>
        </p:nvSpPr>
        <p:spPr>
          <a:xfrm rot="7789536">
            <a:off x="8455034" y="2993871"/>
            <a:ext cx="1080654" cy="132065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A17EF2C8-F897-49EB-94BA-9A59E3DE0113}"/>
              </a:ext>
            </a:extLst>
          </p:cNvPr>
          <p:cNvSpPr txBox="1"/>
          <p:nvPr/>
        </p:nvSpPr>
        <p:spPr>
          <a:xfrm>
            <a:off x="2510800" y="4396993"/>
            <a:ext cx="547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+ 1 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EAC5A088-DA05-4F9A-8D81-10FFC3851875}"/>
              </a:ext>
            </a:extLst>
          </p:cNvPr>
          <p:cNvSpPr txBox="1"/>
          <p:nvPr/>
        </p:nvSpPr>
        <p:spPr>
          <a:xfrm>
            <a:off x="3729540" y="4396993"/>
            <a:ext cx="547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+ 2 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B3F5FA24-9F83-45BE-8054-62EE2A27B23F}"/>
              </a:ext>
            </a:extLst>
          </p:cNvPr>
          <p:cNvSpPr txBox="1"/>
          <p:nvPr/>
        </p:nvSpPr>
        <p:spPr>
          <a:xfrm>
            <a:off x="5010652" y="4396993"/>
            <a:ext cx="547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+ 3 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AE81337D-3E6F-4DCC-A171-4A5249B15031}"/>
              </a:ext>
            </a:extLst>
          </p:cNvPr>
          <p:cNvSpPr txBox="1"/>
          <p:nvPr/>
        </p:nvSpPr>
        <p:spPr>
          <a:xfrm>
            <a:off x="6068559" y="4391134"/>
            <a:ext cx="547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+ 4 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03F3F233-2252-456B-8752-9BAA4002B821}"/>
              </a:ext>
            </a:extLst>
          </p:cNvPr>
          <p:cNvSpPr txBox="1"/>
          <p:nvPr/>
        </p:nvSpPr>
        <p:spPr>
          <a:xfrm>
            <a:off x="7432680" y="4391134"/>
            <a:ext cx="547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+ 5 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584869ED-155D-4047-88C3-B03A479E08E9}"/>
              </a:ext>
            </a:extLst>
          </p:cNvPr>
          <p:cNvSpPr txBox="1"/>
          <p:nvPr/>
        </p:nvSpPr>
        <p:spPr>
          <a:xfrm>
            <a:off x="8786520" y="4391134"/>
            <a:ext cx="547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+ 6 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A2E04600-3BA3-4B6C-9706-FBB2EB284B51}"/>
              </a:ext>
            </a:extLst>
          </p:cNvPr>
          <p:cNvSpPr/>
          <p:nvPr/>
        </p:nvSpPr>
        <p:spPr>
          <a:xfrm>
            <a:off x="8786520" y="4962121"/>
            <a:ext cx="3267755" cy="7356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Som du ser ökar differensen mellan talen hela tiden med 1.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5F86629C-FCE5-46E3-BEB2-EE8E5F2805D2}"/>
              </a:ext>
            </a:extLst>
          </p:cNvPr>
          <p:cNvSpPr txBox="1"/>
          <p:nvPr/>
        </p:nvSpPr>
        <p:spPr>
          <a:xfrm>
            <a:off x="2084572" y="4930836"/>
            <a:ext cx="2926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Nästa tal: 16 + 6 = 22</a:t>
            </a:r>
          </a:p>
          <a:p>
            <a:endParaRPr lang="sv-SE" sz="2400" dirty="0"/>
          </a:p>
          <a:p>
            <a:r>
              <a:rPr lang="sv-SE" sz="2400" u="sng" dirty="0"/>
              <a:t>Svar</a:t>
            </a:r>
            <a:r>
              <a:rPr lang="sv-SE" sz="2400" dirty="0"/>
              <a:t>: Nästa tal är 22.</a:t>
            </a:r>
            <a:endParaRPr lang="sv-SE" sz="2400" u="sng" dirty="0"/>
          </a:p>
        </p:txBody>
      </p:sp>
    </p:spTree>
    <p:extLst>
      <p:ext uri="{BB962C8B-B14F-4D97-AF65-F5344CB8AC3E}">
        <p14:creationId xmlns:p14="http://schemas.microsoft.com/office/powerpoint/2010/main" val="337360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66937" y="1874727"/>
            <a:ext cx="64581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</a:t>
            </a:r>
          </a:p>
          <a:p>
            <a:endParaRPr lang="sv-SE" sz="2800" b="1" dirty="0"/>
          </a:p>
          <a:p>
            <a:r>
              <a:rPr lang="sv-SE" sz="2800" dirty="0"/>
              <a:t>Vilket är nästa tal?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7     14     21     28     35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100     97     94     91     88   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05445" y="1874728"/>
            <a:ext cx="378110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2</a:t>
            </a:r>
          </a:p>
          <a:p>
            <a:endParaRPr lang="sv-SE" sz="2800" b="1" dirty="0"/>
          </a:p>
          <a:p>
            <a:r>
              <a:rPr lang="sv-SE" sz="2800" dirty="0"/>
              <a:t>Vilken är nästa bokstav?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A     C     E     G     I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A     B     D     G     K</a:t>
            </a:r>
          </a:p>
        </p:txBody>
      </p:sp>
    </p:spTree>
    <p:extLst>
      <p:ext uri="{BB962C8B-B14F-4D97-AF65-F5344CB8AC3E}">
        <p14:creationId xmlns:p14="http://schemas.microsoft.com/office/powerpoint/2010/main" val="348303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254269" y="567106"/>
            <a:ext cx="60110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3</a:t>
            </a:r>
          </a:p>
          <a:p>
            <a:endParaRPr lang="sv-SE" sz="2800" b="1" dirty="0"/>
          </a:p>
          <a:p>
            <a:r>
              <a:rPr lang="sv-SE" sz="2800" dirty="0"/>
              <a:t>Med 13 tändstickor kan man bygga fyra kvadrater på det sätt som bilden visar.</a:t>
            </a:r>
          </a:p>
          <a:p>
            <a:endParaRPr lang="sv-SE" sz="2800" dirty="0"/>
          </a:p>
          <a:p>
            <a:r>
              <a:rPr lang="sv-SE" sz="2800" dirty="0"/>
              <a:t>Hur många tändstickor behövs för att bygga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5 kvadrater</a:t>
            </a:r>
          </a:p>
          <a:p>
            <a:pPr marL="514350" indent="-514350">
              <a:buAutoNum type="alphaLcParenR"/>
            </a:pPr>
            <a:r>
              <a:rPr lang="sv-SE" sz="2800" dirty="0"/>
              <a:t>6 kvadrater</a:t>
            </a:r>
          </a:p>
          <a:p>
            <a:pPr marL="514350" indent="-514350">
              <a:buAutoNum type="alphaLcParenR"/>
            </a:pPr>
            <a:r>
              <a:rPr lang="sv-SE" sz="2800" dirty="0"/>
              <a:t>7 kvadrater</a:t>
            </a:r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59C9F812-55B4-47A9-A24E-9C5B97D7D407}"/>
              </a:ext>
            </a:extLst>
          </p:cNvPr>
          <p:cNvCxnSpPr/>
          <p:nvPr/>
        </p:nvCxnSpPr>
        <p:spPr>
          <a:xfrm>
            <a:off x="5951913" y="5070764"/>
            <a:ext cx="79802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313DDB17-3414-4371-A9E1-97BDAF4F3F94}"/>
              </a:ext>
            </a:extLst>
          </p:cNvPr>
          <p:cNvCxnSpPr/>
          <p:nvPr/>
        </p:nvCxnSpPr>
        <p:spPr>
          <a:xfrm>
            <a:off x="6866314" y="5070764"/>
            <a:ext cx="79802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53D34BA9-44F0-4B1E-B247-A17ED4578985}"/>
              </a:ext>
            </a:extLst>
          </p:cNvPr>
          <p:cNvCxnSpPr/>
          <p:nvPr/>
        </p:nvCxnSpPr>
        <p:spPr>
          <a:xfrm>
            <a:off x="7800109" y="5070764"/>
            <a:ext cx="79802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68700F6E-ADCC-4CA0-A3ED-1C578ADEC1B8}"/>
              </a:ext>
            </a:extLst>
          </p:cNvPr>
          <p:cNvCxnSpPr/>
          <p:nvPr/>
        </p:nvCxnSpPr>
        <p:spPr>
          <a:xfrm>
            <a:off x="8714509" y="5070764"/>
            <a:ext cx="79802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koppling 10">
            <a:extLst>
              <a:ext uri="{FF2B5EF4-FFF2-40B4-BE49-F238E27FC236}">
                <a16:creationId xmlns:a16="http://schemas.microsoft.com/office/drawing/2014/main" id="{984FD285-00B4-42E1-A2EF-206088589A26}"/>
              </a:ext>
            </a:extLst>
          </p:cNvPr>
          <p:cNvCxnSpPr/>
          <p:nvPr/>
        </p:nvCxnSpPr>
        <p:spPr>
          <a:xfrm>
            <a:off x="5951913" y="4109259"/>
            <a:ext cx="79802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koppling 11">
            <a:extLst>
              <a:ext uri="{FF2B5EF4-FFF2-40B4-BE49-F238E27FC236}">
                <a16:creationId xmlns:a16="http://schemas.microsoft.com/office/drawing/2014/main" id="{28CD031E-36A4-4658-9F52-DE191F044E7B}"/>
              </a:ext>
            </a:extLst>
          </p:cNvPr>
          <p:cNvCxnSpPr/>
          <p:nvPr/>
        </p:nvCxnSpPr>
        <p:spPr>
          <a:xfrm>
            <a:off x="6866314" y="4109259"/>
            <a:ext cx="79802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koppling 12">
            <a:extLst>
              <a:ext uri="{FF2B5EF4-FFF2-40B4-BE49-F238E27FC236}">
                <a16:creationId xmlns:a16="http://schemas.microsoft.com/office/drawing/2014/main" id="{F4BF4D8E-4EA0-4217-946F-7AEB16E70D28}"/>
              </a:ext>
            </a:extLst>
          </p:cNvPr>
          <p:cNvCxnSpPr/>
          <p:nvPr/>
        </p:nvCxnSpPr>
        <p:spPr>
          <a:xfrm>
            <a:off x="7769629" y="4109259"/>
            <a:ext cx="79802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koppling 13">
            <a:extLst>
              <a:ext uri="{FF2B5EF4-FFF2-40B4-BE49-F238E27FC236}">
                <a16:creationId xmlns:a16="http://schemas.microsoft.com/office/drawing/2014/main" id="{BC1A3CC8-9F00-42D5-AB79-E0F742F16F48}"/>
              </a:ext>
            </a:extLst>
          </p:cNvPr>
          <p:cNvCxnSpPr/>
          <p:nvPr/>
        </p:nvCxnSpPr>
        <p:spPr>
          <a:xfrm>
            <a:off x="8684029" y="4109259"/>
            <a:ext cx="79802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EE105EAE-5FA0-4CFB-A37F-D2C91F71791E}"/>
              </a:ext>
            </a:extLst>
          </p:cNvPr>
          <p:cNvCxnSpPr>
            <a:cxnSpLocks/>
          </p:cNvCxnSpPr>
          <p:nvPr/>
        </p:nvCxnSpPr>
        <p:spPr>
          <a:xfrm>
            <a:off x="5921433" y="4225637"/>
            <a:ext cx="0" cy="69826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85BDCE24-3D6E-4895-9C84-21FF486C982E}"/>
              </a:ext>
            </a:extLst>
          </p:cNvPr>
          <p:cNvCxnSpPr>
            <a:cxnSpLocks/>
          </p:cNvCxnSpPr>
          <p:nvPr/>
        </p:nvCxnSpPr>
        <p:spPr>
          <a:xfrm>
            <a:off x="6838605" y="4225637"/>
            <a:ext cx="0" cy="69826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koppling 17">
            <a:extLst>
              <a:ext uri="{FF2B5EF4-FFF2-40B4-BE49-F238E27FC236}">
                <a16:creationId xmlns:a16="http://schemas.microsoft.com/office/drawing/2014/main" id="{7EA70A77-C010-4B61-8436-A113F587CFF5}"/>
              </a:ext>
            </a:extLst>
          </p:cNvPr>
          <p:cNvCxnSpPr>
            <a:cxnSpLocks/>
          </p:cNvCxnSpPr>
          <p:nvPr/>
        </p:nvCxnSpPr>
        <p:spPr>
          <a:xfrm>
            <a:off x="7686504" y="4225637"/>
            <a:ext cx="0" cy="69826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koppling 18">
            <a:extLst>
              <a:ext uri="{FF2B5EF4-FFF2-40B4-BE49-F238E27FC236}">
                <a16:creationId xmlns:a16="http://schemas.microsoft.com/office/drawing/2014/main" id="{F13E870E-2218-4F9F-923A-4E677830A426}"/>
              </a:ext>
            </a:extLst>
          </p:cNvPr>
          <p:cNvCxnSpPr>
            <a:cxnSpLocks/>
          </p:cNvCxnSpPr>
          <p:nvPr/>
        </p:nvCxnSpPr>
        <p:spPr>
          <a:xfrm>
            <a:off x="8609215" y="4225637"/>
            <a:ext cx="0" cy="69826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koppling 19">
            <a:extLst>
              <a:ext uri="{FF2B5EF4-FFF2-40B4-BE49-F238E27FC236}">
                <a16:creationId xmlns:a16="http://schemas.microsoft.com/office/drawing/2014/main" id="{B9CF982D-81D2-4BBE-815A-E9A979C09158}"/>
              </a:ext>
            </a:extLst>
          </p:cNvPr>
          <p:cNvCxnSpPr>
            <a:cxnSpLocks/>
          </p:cNvCxnSpPr>
          <p:nvPr/>
        </p:nvCxnSpPr>
        <p:spPr>
          <a:xfrm>
            <a:off x="9482051" y="4225637"/>
            <a:ext cx="0" cy="69826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50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26436" y="567106"/>
            <a:ext cx="51391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4</a:t>
            </a:r>
          </a:p>
          <a:p>
            <a:endParaRPr lang="sv-SE" sz="2800" b="1" dirty="0"/>
          </a:p>
          <a:p>
            <a:r>
              <a:rPr lang="sv-SE" sz="2800" dirty="0"/>
              <a:t>Vilka tal ska stå på sjunde raden?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94FD0B5F-0DF4-4E9B-A5F5-A8593E88EE62}"/>
              </a:ext>
            </a:extLst>
          </p:cNvPr>
          <p:cNvSpPr txBox="1"/>
          <p:nvPr/>
        </p:nvSpPr>
        <p:spPr>
          <a:xfrm>
            <a:off x="3128356" y="2277687"/>
            <a:ext cx="59352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						</a:t>
            </a:r>
            <a:r>
              <a:rPr lang="sv-SE" sz="3200" dirty="0"/>
              <a:t>1</a:t>
            </a:r>
          </a:p>
          <a:p>
            <a:r>
              <a:rPr lang="sv-SE" sz="3200" dirty="0"/>
              <a:t>					1		1</a:t>
            </a:r>
          </a:p>
          <a:p>
            <a:r>
              <a:rPr lang="sv-SE" sz="3200" dirty="0"/>
              <a:t>				1		2		1</a:t>
            </a:r>
          </a:p>
          <a:p>
            <a:r>
              <a:rPr lang="sv-SE" sz="3200" dirty="0"/>
              <a:t>			1		3		3		1</a:t>
            </a:r>
          </a:p>
          <a:p>
            <a:r>
              <a:rPr lang="sv-SE" sz="3200" dirty="0"/>
              <a:t>		1		4		6		4		1</a:t>
            </a:r>
          </a:p>
          <a:p>
            <a:r>
              <a:rPr lang="sv-SE" sz="3200" dirty="0"/>
              <a:t>	1		5		10		10		5		1</a:t>
            </a:r>
          </a:p>
          <a:p>
            <a:r>
              <a:rPr lang="sv-SE" sz="3200" dirty="0"/>
              <a:t>?		?		?		?		?		?		?</a:t>
            </a:r>
          </a:p>
        </p:txBody>
      </p:sp>
    </p:spTree>
    <p:extLst>
      <p:ext uri="{BB962C8B-B14F-4D97-AF65-F5344CB8AC3E}">
        <p14:creationId xmlns:p14="http://schemas.microsoft.com/office/powerpoint/2010/main" val="88844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20922" y="585572"/>
            <a:ext cx="567300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5</a:t>
            </a:r>
          </a:p>
          <a:p>
            <a:endParaRPr lang="sv-SE" sz="2800" b="1" dirty="0"/>
          </a:p>
          <a:p>
            <a:r>
              <a:rPr lang="sv-SE" sz="2800" dirty="0"/>
              <a:t>Bilden nedan visar hur man kan bygga fem trianglar med tändstickor.</a:t>
            </a:r>
          </a:p>
          <a:p>
            <a:endParaRPr lang="sv-SE" sz="2800" dirty="0"/>
          </a:p>
          <a:p>
            <a:r>
              <a:rPr lang="sv-SE" sz="2800" dirty="0"/>
              <a:t>Hur många tändstickor behövs för att bygga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6 trianglar</a:t>
            </a:r>
          </a:p>
          <a:p>
            <a:pPr marL="514350" indent="-514350">
              <a:buAutoNum type="alphaLcParenR"/>
            </a:pPr>
            <a:r>
              <a:rPr lang="sv-SE" sz="2800" dirty="0"/>
              <a:t>8 trianglar</a:t>
            </a:r>
          </a:p>
          <a:p>
            <a:pPr marL="514350" indent="-514350">
              <a:buAutoNum type="alphaLcParenR"/>
            </a:pPr>
            <a:r>
              <a:rPr lang="sv-SE" sz="2800" dirty="0"/>
              <a:t>10 trianglar</a:t>
            </a:r>
          </a:p>
        </p:txBody>
      </p: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313DDB17-3414-4371-A9E1-97BDAF4F3F94}"/>
              </a:ext>
            </a:extLst>
          </p:cNvPr>
          <p:cNvCxnSpPr/>
          <p:nvPr/>
        </p:nvCxnSpPr>
        <p:spPr>
          <a:xfrm>
            <a:off x="6866314" y="5070764"/>
            <a:ext cx="79802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53D34BA9-44F0-4B1E-B247-A17ED4578985}"/>
              </a:ext>
            </a:extLst>
          </p:cNvPr>
          <p:cNvCxnSpPr/>
          <p:nvPr/>
        </p:nvCxnSpPr>
        <p:spPr>
          <a:xfrm>
            <a:off x="7800109" y="5070764"/>
            <a:ext cx="79802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68700F6E-ADCC-4CA0-A3ED-1C578ADEC1B8}"/>
              </a:ext>
            </a:extLst>
          </p:cNvPr>
          <p:cNvCxnSpPr/>
          <p:nvPr/>
        </p:nvCxnSpPr>
        <p:spPr>
          <a:xfrm>
            <a:off x="8714509" y="5070764"/>
            <a:ext cx="79802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koppling 11">
            <a:extLst>
              <a:ext uri="{FF2B5EF4-FFF2-40B4-BE49-F238E27FC236}">
                <a16:creationId xmlns:a16="http://schemas.microsoft.com/office/drawing/2014/main" id="{28CD031E-36A4-4658-9F52-DE191F044E7B}"/>
              </a:ext>
            </a:extLst>
          </p:cNvPr>
          <p:cNvCxnSpPr/>
          <p:nvPr/>
        </p:nvCxnSpPr>
        <p:spPr>
          <a:xfrm>
            <a:off x="7351222" y="4320155"/>
            <a:ext cx="79802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koppling 12">
            <a:extLst>
              <a:ext uri="{FF2B5EF4-FFF2-40B4-BE49-F238E27FC236}">
                <a16:creationId xmlns:a16="http://schemas.microsoft.com/office/drawing/2014/main" id="{F4BF4D8E-4EA0-4217-946F-7AEB16E70D28}"/>
              </a:ext>
            </a:extLst>
          </p:cNvPr>
          <p:cNvCxnSpPr/>
          <p:nvPr/>
        </p:nvCxnSpPr>
        <p:spPr>
          <a:xfrm>
            <a:off x="8315498" y="4327659"/>
            <a:ext cx="79802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EE105EAE-5FA0-4CFB-A37F-D2C91F71791E}"/>
              </a:ext>
            </a:extLst>
          </p:cNvPr>
          <p:cNvCxnSpPr>
            <a:cxnSpLocks/>
          </p:cNvCxnSpPr>
          <p:nvPr/>
        </p:nvCxnSpPr>
        <p:spPr>
          <a:xfrm flipH="1">
            <a:off x="6882939" y="4376653"/>
            <a:ext cx="368531" cy="61237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85BDCE24-3D6E-4895-9C84-21FF486C982E}"/>
              </a:ext>
            </a:extLst>
          </p:cNvPr>
          <p:cNvCxnSpPr>
            <a:cxnSpLocks/>
          </p:cNvCxnSpPr>
          <p:nvPr/>
        </p:nvCxnSpPr>
        <p:spPr>
          <a:xfrm>
            <a:off x="9185563" y="4343438"/>
            <a:ext cx="346364" cy="63669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koppling 20">
            <a:extLst>
              <a:ext uri="{FF2B5EF4-FFF2-40B4-BE49-F238E27FC236}">
                <a16:creationId xmlns:a16="http://schemas.microsoft.com/office/drawing/2014/main" id="{25FBA586-BACF-41C5-8B15-8B6297E88963}"/>
              </a:ext>
            </a:extLst>
          </p:cNvPr>
          <p:cNvCxnSpPr>
            <a:cxnSpLocks/>
          </p:cNvCxnSpPr>
          <p:nvPr/>
        </p:nvCxnSpPr>
        <p:spPr>
          <a:xfrm flipH="1">
            <a:off x="7830589" y="4376653"/>
            <a:ext cx="368531" cy="61237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koppling 21">
            <a:extLst>
              <a:ext uri="{FF2B5EF4-FFF2-40B4-BE49-F238E27FC236}">
                <a16:creationId xmlns:a16="http://schemas.microsoft.com/office/drawing/2014/main" id="{7975E7C5-9B56-4F01-9629-923AE4B4BD4A}"/>
              </a:ext>
            </a:extLst>
          </p:cNvPr>
          <p:cNvCxnSpPr>
            <a:cxnSpLocks/>
          </p:cNvCxnSpPr>
          <p:nvPr/>
        </p:nvCxnSpPr>
        <p:spPr>
          <a:xfrm flipH="1">
            <a:off x="8744989" y="4376653"/>
            <a:ext cx="368531" cy="61237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koppling 22">
            <a:extLst>
              <a:ext uri="{FF2B5EF4-FFF2-40B4-BE49-F238E27FC236}">
                <a16:creationId xmlns:a16="http://schemas.microsoft.com/office/drawing/2014/main" id="{996D95F7-B035-4572-B646-306DFF5AE4B4}"/>
              </a:ext>
            </a:extLst>
          </p:cNvPr>
          <p:cNvCxnSpPr>
            <a:cxnSpLocks/>
          </p:cNvCxnSpPr>
          <p:nvPr/>
        </p:nvCxnSpPr>
        <p:spPr>
          <a:xfrm>
            <a:off x="8240683" y="4364490"/>
            <a:ext cx="346364" cy="63669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F0BFC7E9-A3A4-4E00-9342-FBC421157EA9}"/>
              </a:ext>
            </a:extLst>
          </p:cNvPr>
          <p:cNvCxnSpPr>
            <a:cxnSpLocks/>
          </p:cNvCxnSpPr>
          <p:nvPr/>
        </p:nvCxnSpPr>
        <p:spPr>
          <a:xfrm>
            <a:off x="7326283" y="4376653"/>
            <a:ext cx="346364" cy="63669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16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39968" y="1209710"/>
            <a:ext cx="67120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6</a:t>
            </a:r>
          </a:p>
          <a:p>
            <a:endParaRPr lang="sv-SE" sz="2800" b="1" dirty="0"/>
          </a:p>
          <a:p>
            <a:r>
              <a:rPr lang="sv-SE" sz="2800" dirty="0"/>
              <a:t>Hur ser det här mönstret ut i fortsättningen?</a:t>
            </a:r>
          </a:p>
          <a:p>
            <a:r>
              <a:rPr lang="sv-SE" sz="2800" dirty="0"/>
              <a:t>Rita de två följande bilderna.</a:t>
            </a:r>
          </a:p>
        </p:txBody>
      </p:sp>
      <p:sp>
        <p:nvSpPr>
          <p:cNvPr id="2" name="Likbent triangel 1">
            <a:extLst>
              <a:ext uri="{FF2B5EF4-FFF2-40B4-BE49-F238E27FC236}">
                <a16:creationId xmlns:a16="http://schemas.microsoft.com/office/drawing/2014/main" id="{BD67695A-B1D1-4FB4-925D-EF73686B87FB}"/>
              </a:ext>
            </a:extLst>
          </p:cNvPr>
          <p:cNvSpPr/>
          <p:nvPr/>
        </p:nvSpPr>
        <p:spPr>
          <a:xfrm rot="10800000">
            <a:off x="5530733" y="3876502"/>
            <a:ext cx="1130531" cy="980902"/>
          </a:xfrm>
          <a:prstGeom prst="triangl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>
            <a:extLst>
              <a:ext uri="{FF2B5EF4-FFF2-40B4-BE49-F238E27FC236}">
                <a16:creationId xmlns:a16="http://schemas.microsoft.com/office/drawing/2014/main" id="{D390DA82-D410-463C-B057-C07EA32FAE10}"/>
              </a:ext>
            </a:extLst>
          </p:cNvPr>
          <p:cNvSpPr/>
          <p:nvPr/>
        </p:nvSpPr>
        <p:spPr>
          <a:xfrm rot="5400000">
            <a:off x="3955472" y="3832409"/>
            <a:ext cx="1130531" cy="980902"/>
          </a:xfrm>
          <a:prstGeom prst="triangl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>
            <a:extLst>
              <a:ext uri="{FF2B5EF4-FFF2-40B4-BE49-F238E27FC236}">
                <a16:creationId xmlns:a16="http://schemas.microsoft.com/office/drawing/2014/main" id="{C9D20B63-86C5-4332-B485-41BE2A587E8A}"/>
              </a:ext>
            </a:extLst>
          </p:cNvPr>
          <p:cNvSpPr/>
          <p:nvPr/>
        </p:nvSpPr>
        <p:spPr>
          <a:xfrm>
            <a:off x="2380211" y="3876502"/>
            <a:ext cx="1130531" cy="980902"/>
          </a:xfrm>
          <a:prstGeom prst="triangl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>
            <a:extLst>
              <a:ext uri="{FF2B5EF4-FFF2-40B4-BE49-F238E27FC236}">
                <a16:creationId xmlns:a16="http://schemas.microsoft.com/office/drawing/2014/main" id="{EF274F2C-DBDD-45F8-B77A-EAD9D63BF68C}"/>
              </a:ext>
            </a:extLst>
          </p:cNvPr>
          <p:cNvSpPr/>
          <p:nvPr/>
        </p:nvSpPr>
        <p:spPr>
          <a:xfrm rot="16200000">
            <a:off x="7105994" y="3832409"/>
            <a:ext cx="1130531" cy="980902"/>
          </a:xfrm>
          <a:prstGeom prst="triangl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>
            <a:extLst>
              <a:ext uri="{FF2B5EF4-FFF2-40B4-BE49-F238E27FC236}">
                <a16:creationId xmlns:a16="http://schemas.microsoft.com/office/drawing/2014/main" id="{003BC967-9954-4F4E-9FD9-624353506032}"/>
              </a:ext>
            </a:extLst>
          </p:cNvPr>
          <p:cNvSpPr/>
          <p:nvPr/>
        </p:nvSpPr>
        <p:spPr>
          <a:xfrm>
            <a:off x="8681255" y="3876502"/>
            <a:ext cx="1130531" cy="980902"/>
          </a:xfrm>
          <a:prstGeom prst="triangl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201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411</TotalTime>
  <Words>396</Words>
  <Application>Microsoft Office PowerPoint</Application>
  <PresentationFormat>Bredbild</PresentationFormat>
  <Paragraphs>113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41</cp:revision>
  <dcterms:created xsi:type="dcterms:W3CDTF">2019-08-04T10:07:00Z</dcterms:created>
  <dcterms:modified xsi:type="dcterms:W3CDTF">2019-12-09T10:51:02Z</dcterms:modified>
</cp:coreProperties>
</file>