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6" r:id="rId2"/>
    <p:sldId id="344" r:id="rId3"/>
    <p:sldId id="342" r:id="rId4"/>
    <p:sldId id="345" r:id="rId5"/>
    <p:sldId id="328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E02"/>
    <a:srgbClr val="8E2503"/>
    <a:srgbClr val="9E2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03" autoAdjust="0"/>
    <p:restoredTop sz="99052" autoAdjust="0"/>
  </p:normalViewPr>
  <p:slideViewPr>
    <p:cSldViewPr snapToGrid="0" snapToObjects="1">
      <p:cViewPr>
        <p:scale>
          <a:sx n="122" d="100"/>
          <a:sy n="122" d="100"/>
        </p:scale>
        <p:origin x="-304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7A1CC34-83C5-FA48-A3B0-061C1FF66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4.2		           Multiplikation med tal som slutar på noll 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F348E87-A34F-FA48-9C5C-2F5C23B79E9E}"/>
              </a:ext>
            </a:extLst>
          </p:cNvPr>
          <p:cNvSpPr/>
          <p:nvPr/>
        </p:nvSpPr>
        <p:spPr>
          <a:xfrm>
            <a:off x="3115248" y="952040"/>
            <a:ext cx="3040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När en faktor slutar på noll</a:t>
            </a:r>
            <a:endParaRPr lang="sv-SE" sz="2000" dirty="0">
              <a:solidFill>
                <a:srgbClr val="C00000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877F237-C0F6-CC46-B933-AC518E676A80}"/>
              </a:ext>
            </a:extLst>
          </p:cNvPr>
          <p:cNvSpPr/>
          <p:nvPr/>
        </p:nvSpPr>
        <p:spPr>
          <a:xfrm>
            <a:off x="3080009" y="2513786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så är 3 · </a:t>
            </a:r>
            <a:r>
              <a:rPr lang="sv-SE" sz="2000" dirty="0">
                <a:solidFill>
                  <a:srgbClr val="7030A0"/>
                </a:solidFill>
              </a:rPr>
              <a:t>40</a:t>
            </a:r>
            <a:r>
              <a:rPr lang="sv-SE" sz="2000" dirty="0"/>
              <a:t> = 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2EE6F9-EFA1-7E4D-AB8B-B9A0E9D3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6D59E7CE-A18E-9D42-9FBA-30E25DB94D7D}"/>
              </a:ext>
            </a:extLst>
          </p:cNvPr>
          <p:cNvSpPr/>
          <p:nvPr/>
        </p:nvSpPr>
        <p:spPr>
          <a:xfrm>
            <a:off x="3016687" y="1457229"/>
            <a:ext cx="34228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Hur kan man räkna ut </a:t>
            </a:r>
            <a:r>
              <a:rPr lang="sv-SE" sz="2000" b="1" dirty="0"/>
              <a:t>3 · 40</a:t>
            </a:r>
            <a:r>
              <a:rPr lang="sv-SE" sz="2000" dirty="0"/>
              <a:t>?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86B29E6-F404-EC48-B73E-8100ECBA8967}"/>
              </a:ext>
            </a:extLst>
          </p:cNvPr>
          <p:cNvSpPr/>
          <p:nvPr/>
        </p:nvSpPr>
        <p:spPr>
          <a:xfrm>
            <a:off x="3039929" y="1973034"/>
            <a:ext cx="3115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Eftersom </a:t>
            </a:r>
            <a:r>
              <a:rPr lang="sv-SE" sz="2000" dirty="0">
                <a:solidFill>
                  <a:srgbClr val="7030A0"/>
                </a:solidFill>
              </a:rPr>
              <a:t>40</a:t>
            </a:r>
            <a:r>
              <a:rPr lang="sv-SE" sz="2000" dirty="0"/>
              <a:t> =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,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1774758-91B9-4249-8513-85691311EBF3}"/>
              </a:ext>
            </a:extLst>
          </p:cNvPr>
          <p:cNvSpPr/>
          <p:nvPr/>
        </p:nvSpPr>
        <p:spPr>
          <a:xfrm>
            <a:off x="5584543" y="250440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0FC6A49-59FB-A949-9365-17E05BD25F1A}"/>
              </a:ext>
            </a:extLst>
          </p:cNvPr>
          <p:cNvSpPr/>
          <p:nvPr/>
        </p:nvSpPr>
        <p:spPr>
          <a:xfrm>
            <a:off x="4484588" y="2504491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28064330-E032-E840-A270-180BCC9D5B99}"/>
              </a:ext>
            </a:extLst>
          </p:cNvPr>
          <p:cNvSpPr/>
          <p:nvPr/>
        </p:nvSpPr>
        <p:spPr>
          <a:xfrm>
            <a:off x="2675474" y="3727078"/>
            <a:ext cx="45334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Man gör på samma sätt med större tal: </a:t>
            </a:r>
          </a:p>
        </p:txBody>
      </p:sp>
      <p:cxnSp>
        <p:nvCxnSpPr>
          <p:cNvPr id="18" name="Rak 17">
            <a:extLst>
              <a:ext uri="{FF2B5EF4-FFF2-40B4-BE49-F238E27FC236}">
                <a16:creationId xmlns:a16="http://schemas.microsoft.com/office/drawing/2014/main" id="{C518E637-1306-F44C-80CF-371FEB612A90}"/>
              </a:ext>
            </a:extLst>
          </p:cNvPr>
          <p:cNvCxnSpPr>
            <a:cxnSpLocks/>
          </p:cNvCxnSpPr>
          <p:nvPr/>
        </p:nvCxnSpPr>
        <p:spPr>
          <a:xfrm>
            <a:off x="4560816" y="2836981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Nedåtböjd 30">
            <a:extLst>
              <a:ext uri="{FF2B5EF4-FFF2-40B4-BE49-F238E27FC236}">
                <a16:creationId xmlns:a16="http://schemas.microsoft.com/office/drawing/2014/main" id="{FECDA8F8-7DBD-0D4A-921B-F68E41137BD1}"/>
              </a:ext>
            </a:extLst>
          </p:cNvPr>
          <p:cNvSpPr/>
          <p:nvPr/>
        </p:nvSpPr>
        <p:spPr>
          <a:xfrm flipV="1">
            <a:off x="4773986" y="2855573"/>
            <a:ext cx="1027426" cy="245420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2" name="Nedåtböjd 31">
            <a:extLst>
              <a:ext uri="{FF2B5EF4-FFF2-40B4-BE49-F238E27FC236}">
                <a16:creationId xmlns:a16="http://schemas.microsoft.com/office/drawing/2014/main" id="{E76048BA-A782-D84C-909D-78AFD78DE0B9}"/>
              </a:ext>
            </a:extLst>
          </p:cNvPr>
          <p:cNvSpPr/>
          <p:nvPr/>
        </p:nvSpPr>
        <p:spPr>
          <a:xfrm>
            <a:off x="5355491" y="2319146"/>
            <a:ext cx="659873" cy="245420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499763F-2C08-4E4F-941E-6785AF7DA36C}"/>
              </a:ext>
            </a:extLst>
          </p:cNvPr>
          <p:cNvSpPr/>
          <p:nvPr/>
        </p:nvSpPr>
        <p:spPr>
          <a:xfrm>
            <a:off x="5864804" y="250440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970A5A88-254C-6D49-AAF1-42CCD597FC9F}"/>
              </a:ext>
            </a:extLst>
          </p:cNvPr>
          <p:cNvSpPr/>
          <p:nvPr/>
        </p:nvSpPr>
        <p:spPr>
          <a:xfrm>
            <a:off x="3280276" y="4343194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· </a:t>
            </a:r>
            <a:r>
              <a:rPr lang="sv-SE" sz="2000" dirty="0">
                <a:solidFill>
                  <a:srgbClr val="7030A0"/>
                </a:solidFill>
              </a:rPr>
              <a:t>400</a:t>
            </a:r>
            <a:r>
              <a:rPr lang="sv-SE" sz="2000" dirty="0"/>
              <a:t> =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D4FA2D1-B676-D446-A5B4-D73D37E300B9}"/>
              </a:ext>
            </a:extLst>
          </p:cNvPr>
          <p:cNvSpPr/>
          <p:nvPr/>
        </p:nvSpPr>
        <p:spPr>
          <a:xfrm>
            <a:off x="5538428" y="435315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7F73A275-C5BD-C549-AE31-7C38BAB4B683}"/>
              </a:ext>
            </a:extLst>
          </p:cNvPr>
          <p:cNvSpPr/>
          <p:nvPr/>
        </p:nvSpPr>
        <p:spPr>
          <a:xfrm>
            <a:off x="4245178" y="4342105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</a:t>
            </a:r>
            <a:r>
              <a:rPr lang="sv-SE" sz="2000" dirty="0"/>
              <a:t> =</a:t>
            </a:r>
          </a:p>
        </p:txBody>
      </p:sp>
      <p:cxnSp>
        <p:nvCxnSpPr>
          <p:cNvPr id="37" name="Rak 36">
            <a:extLst>
              <a:ext uri="{FF2B5EF4-FFF2-40B4-BE49-F238E27FC236}">
                <a16:creationId xmlns:a16="http://schemas.microsoft.com/office/drawing/2014/main" id="{95616ACB-D2DF-004B-81DD-C87096D1DF54}"/>
              </a:ext>
            </a:extLst>
          </p:cNvPr>
          <p:cNvCxnSpPr>
            <a:cxnSpLocks/>
          </p:cNvCxnSpPr>
          <p:nvPr/>
        </p:nvCxnSpPr>
        <p:spPr>
          <a:xfrm>
            <a:off x="4321406" y="4674595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Nedåtböjd 37">
            <a:extLst>
              <a:ext uri="{FF2B5EF4-FFF2-40B4-BE49-F238E27FC236}">
                <a16:creationId xmlns:a16="http://schemas.microsoft.com/office/drawing/2014/main" id="{AF99937E-2D22-5544-8CA1-2BA9BED895D7}"/>
              </a:ext>
            </a:extLst>
          </p:cNvPr>
          <p:cNvSpPr/>
          <p:nvPr/>
        </p:nvSpPr>
        <p:spPr>
          <a:xfrm flipV="1">
            <a:off x="4563434" y="4683891"/>
            <a:ext cx="1179215" cy="254716"/>
          </a:xfrm>
          <a:prstGeom prst="curvedDownArrow">
            <a:avLst>
              <a:gd name="adj1" fmla="val 0"/>
              <a:gd name="adj2" fmla="val 22800"/>
              <a:gd name="adj3" fmla="val 3587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9" name="Nedåtböjd 38">
            <a:extLst>
              <a:ext uri="{FF2B5EF4-FFF2-40B4-BE49-F238E27FC236}">
                <a16:creationId xmlns:a16="http://schemas.microsoft.com/office/drawing/2014/main" id="{E1D2D8A8-4797-4149-A6B2-9AD5201AFCDB}"/>
              </a:ext>
            </a:extLst>
          </p:cNvPr>
          <p:cNvSpPr/>
          <p:nvPr/>
        </p:nvSpPr>
        <p:spPr>
          <a:xfrm>
            <a:off x="5116081" y="4156760"/>
            <a:ext cx="926943" cy="254715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AFD78250-D9BE-8746-A129-D6B7819F590F}"/>
              </a:ext>
            </a:extLst>
          </p:cNvPr>
          <p:cNvSpPr/>
          <p:nvPr/>
        </p:nvSpPr>
        <p:spPr>
          <a:xfrm>
            <a:off x="5801412" y="4347628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25128376-4DBE-274D-A811-1DF5E9E15489}"/>
              </a:ext>
            </a:extLst>
          </p:cNvPr>
          <p:cNvSpPr/>
          <p:nvPr/>
        </p:nvSpPr>
        <p:spPr>
          <a:xfrm>
            <a:off x="3113975" y="5449894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· </a:t>
            </a:r>
            <a:r>
              <a:rPr lang="sv-SE" sz="2000" dirty="0">
                <a:solidFill>
                  <a:srgbClr val="7030A0"/>
                </a:solidFill>
              </a:rPr>
              <a:t>4 000</a:t>
            </a:r>
            <a:r>
              <a:rPr lang="sv-SE" sz="2000" dirty="0"/>
              <a:t> = 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60C19415-2BEF-6F42-8096-3D90703C6253}"/>
              </a:ext>
            </a:extLst>
          </p:cNvPr>
          <p:cNvSpPr/>
          <p:nvPr/>
        </p:nvSpPr>
        <p:spPr>
          <a:xfrm>
            <a:off x="5601876" y="5457167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141A22D-1AD4-D644-AA45-6B0756F82ED7}"/>
              </a:ext>
            </a:extLst>
          </p:cNvPr>
          <p:cNvSpPr/>
          <p:nvPr/>
        </p:nvSpPr>
        <p:spPr>
          <a:xfrm>
            <a:off x="4245178" y="5454646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1000</a:t>
            </a:r>
            <a:r>
              <a:rPr lang="sv-SE" sz="2000" dirty="0"/>
              <a:t> =</a:t>
            </a:r>
          </a:p>
        </p:txBody>
      </p:sp>
      <p:cxnSp>
        <p:nvCxnSpPr>
          <p:cNvPr id="44" name="Rak 43">
            <a:extLst>
              <a:ext uri="{FF2B5EF4-FFF2-40B4-BE49-F238E27FC236}">
                <a16:creationId xmlns:a16="http://schemas.microsoft.com/office/drawing/2014/main" id="{D8AD5A42-49DC-E84F-A7A9-9D54A5B1C298}"/>
              </a:ext>
            </a:extLst>
          </p:cNvPr>
          <p:cNvCxnSpPr>
            <a:cxnSpLocks/>
          </p:cNvCxnSpPr>
          <p:nvPr/>
        </p:nvCxnSpPr>
        <p:spPr>
          <a:xfrm>
            <a:off x="4321406" y="5787136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Nedåtböjd 44">
            <a:extLst>
              <a:ext uri="{FF2B5EF4-FFF2-40B4-BE49-F238E27FC236}">
                <a16:creationId xmlns:a16="http://schemas.microsoft.com/office/drawing/2014/main" id="{23883D67-C360-5B48-AE2E-3FBFBEFFD8F2}"/>
              </a:ext>
            </a:extLst>
          </p:cNvPr>
          <p:cNvSpPr/>
          <p:nvPr/>
        </p:nvSpPr>
        <p:spPr>
          <a:xfrm flipV="1">
            <a:off x="4563434" y="5796432"/>
            <a:ext cx="1263214" cy="254715"/>
          </a:xfrm>
          <a:prstGeom prst="curvedDownArrow">
            <a:avLst>
              <a:gd name="adj1" fmla="val 0"/>
              <a:gd name="adj2" fmla="val 22800"/>
              <a:gd name="adj3" fmla="val 35878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6" name="Nedåtböjd 45">
            <a:extLst>
              <a:ext uri="{FF2B5EF4-FFF2-40B4-BE49-F238E27FC236}">
                <a16:creationId xmlns:a16="http://schemas.microsoft.com/office/drawing/2014/main" id="{DCFB07E2-DBA0-6448-9CA3-FFAC34EEBFD2}"/>
              </a:ext>
            </a:extLst>
          </p:cNvPr>
          <p:cNvSpPr/>
          <p:nvPr/>
        </p:nvSpPr>
        <p:spPr>
          <a:xfrm>
            <a:off x="5254089" y="5269301"/>
            <a:ext cx="944212" cy="254715"/>
          </a:xfrm>
          <a:prstGeom prst="curvedDownArrow">
            <a:avLst>
              <a:gd name="adj1" fmla="val 0"/>
              <a:gd name="adj2" fmla="val 22800"/>
              <a:gd name="adj3" fmla="val 3950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C2109EF0-E13A-A349-AE6D-07AD71CFC785}"/>
              </a:ext>
            </a:extLst>
          </p:cNvPr>
          <p:cNvSpPr/>
          <p:nvPr/>
        </p:nvSpPr>
        <p:spPr>
          <a:xfrm>
            <a:off x="5890096" y="5453170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000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1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3" grpId="0"/>
      <p:bldP spid="14" grpId="0"/>
      <p:bldP spid="19" grpId="0"/>
      <p:bldP spid="26" grpId="0"/>
      <p:bldP spid="27" grpId="0"/>
      <p:bldP spid="31" grpId="0" animBg="1"/>
      <p:bldP spid="32" grpId="0" animBg="1"/>
      <p:bldP spid="33" grpId="0"/>
      <p:bldP spid="34" grpId="0"/>
      <p:bldP spid="35" grpId="0"/>
      <p:bldP spid="36" grpId="0"/>
      <p:bldP spid="38" grpId="0" animBg="1"/>
      <p:bldP spid="39" grpId="0" animBg="1"/>
      <p:bldP spid="40" grpId="0"/>
      <p:bldP spid="41" grpId="0"/>
      <p:bldP spid="42" grpId="0"/>
      <p:bldP spid="43" grpId="0"/>
      <p:bldP spid="45" grpId="0" animBg="1"/>
      <p:bldP spid="46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D6FA167D-42F9-1A44-B1AB-A6743F7BF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016" y="2420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AE8801FF-18E7-AE44-A81A-C31D9CEAB530}"/>
              </a:ext>
            </a:extLst>
          </p:cNvPr>
          <p:cNvSpPr/>
          <p:nvPr/>
        </p:nvSpPr>
        <p:spPr>
          <a:xfrm>
            <a:off x="2151301" y="1283250"/>
            <a:ext cx="4831790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Om man ska räkna 30 ∙ 40 kan man tänka så här: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587AA9-EDBA-6547-B9D1-350C9C83400E}"/>
              </a:ext>
            </a:extLst>
          </p:cNvPr>
          <p:cNvSpPr/>
          <p:nvPr/>
        </p:nvSpPr>
        <p:spPr>
          <a:xfrm>
            <a:off x="1478228" y="2027939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· 4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=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7DB259E-F91C-D744-8B42-ECF0FC293D34}"/>
              </a:ext>
            </a:extLst>
          </p:cNvPr>
          <p:cNvSpPr/>
          <p:nvPr/>
        </p:nvSpPr>
        <p:spPr>
          <a:xfrm>
            <a:off x="6907867" y="201689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7197EA9-792B-F145-837B-AD54BF6D97B8}"/>
              </a:ext>
            </a:extLst>
          </p:cNvPr>
          <p:cNvSpPr/>
          <p:nvPr/>
        </p:nvSpPr>
        <p:spPr>
          <a:xfrm>
            <a:off x="4078848" y="2016892"/>
            <a:ext cx="1864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796671A-185D-864C-9372-69A6778E2544}"/>
              </a:ext>
            </a:extLst>
          </p:cNvPr>
          <p:cNvSpPr/>
          <p:nvPr/>
        </p:nvSpPr>
        <p:spPr>
          <a:xfrm>
            <a:off x="7159733" y="2013230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E9E685-6CB9-2F46-9C67-A00D2D79AE1A}"/>
              </a:ext>
            </a:extLst>
          </p:cNvPr>
          <p:cNvSpPr/>
          <p:nvPr/>
        </p:nvSpPr>
        <p:spPr>
          <a:xfrm>
            <a:off x="2470955" y="2019938"/>
            <a:ext cx="2523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∙ 4 ∙ </a:t>
            </a:r>
            <a:r>
              <a:rPr lang="sv-SE" sz="2000" dirty="0">
                <a:solidFill>
                  <a:srgbClr val="C00000"/>
                </a:solidFill>
              </a:rPr>
              <a:t>10</a:t>
            </a:r>
            <a:r>
              <a:rPr lang="sv-SE" sz="2000" dirty="0"/>
              <a:t> 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EE9652C-F007-3E46-84C3-7087108C73C3}"/>
              </a:ext>
            </a:extLst>
          </p:cNvPr>
          <p:cNvSpPr/>
          <p:nvPr/>
        </p:nvSpPr>
        <p:spPr>
          <a:xfrm>
            <a:off x="5670746" y="2016892"/>
            <a:ext cx="18640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 ∙ 4 ∙ </a:t>
            </a:r>
            <a:r>
              <a:rPr lang="sv-SE" sz="2000" dirty="0">
                <a:solidFill>
                  <a:srgbClr val="C00000"/>
                </a:solidFill>
              </a:rPr>
              <a:t>100</a:t>
            </a:r>
            <a:r>
              <a:rPr lang="sv-SE" sz="2000" dirty="0"/>
              <a:t> =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8CF4181D-D241-B44A-AC4B-EF9AD4676B3F}"/>
              </a:ext>
            </a:extLst>
          </p:cNvPr>
          <p:cNvCxnSpPr>
            <a:cxnSpLocks/>
          </p:cNvCxnSpPr>
          <p:nvPr/>
        </p:nvCxnSpPr>
        <p:spPr>
          <a:xfrm>
            <a:off x="5746975" y="2349382"/>
            <a:ext cx="48276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Nedåtböjd 14">
            <a:extLst>
              <a:ext uri="{FF2B5EF4-FFF2-40B4-BE49-F238E27FC236}">
                <a16:creationId xmlns:a16="http://schemas.microsoft.com/office/drawing/2014/main" id="{0F949205-49E4-7B49-BD73-7770833FD8E0}"/>
              </a:ext>
            </a:extLst>
          </p:cNvPr>
          <p:cNvSpPr/>
          <p:nvPr/>
        </p:nvSpPr>
        <p:spPr>
          <a:xfrm flipV="1">
            <a:off x="5960145" y="2349382"/>
            <a:ext cx="1199588" cy="264012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6" name="Nedåtböjd 15">
            <a:extLst>
              <a:ext uri="{FF2B5EF4-FFF2-40B4-BE49-F238E27FC236}">
                <a16:creationId xmlns:a16="http://schemas.microsoft.com/office/drawing/2014/main" id="{21A9D7A3-7C1B-CD42-8B35-540AE64373A8}"/>
              </a:ext>
            </a:extLst>
          </p:cNvPr>
          <p:cNvSpPr/>
          <p:nvPr/>
        </p:nvSpPr>
        <p:spPr>
          <a:xfrm>
            <a:off x="6602772" y="1831547"/>
            <a:ext cx="767165" cy="264012"/>
          </a:xfrm>
          <a:prstGeom prst="curvedDownArrow">
            <a:avLst>
              <a:gd name="adj1" fmla="val 0"/>
              <a:gd name="adj2" fmla="val 22800"/>
              <a:gd name="adj3" fmla="val 25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B1AF836-68EB-2047-AE22-2A100877FADA}"/>
              </a:ext>
            </a:extLst>
          </p:cNvPr>
          <p:cNvSpPr/>
          <p:nvPr/>
        </p:nvSpPr>
        <p:spPr>
          <a:xfrm>
            <a:off x="3057347" y="3174724"/>
            <a:ext cx="2689628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Du kan också tänka så här: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3E06B8F-4F6D-AA4A-8907-7377897736C9}"/>
              </a:ext>
            </a:extLst>
          </p:cNvPr>
          <p:cNvSpPr/>
          <p:nvPr/>
        </p:nvSpPr>
        <p:spPr>
          <a:xfrm>
            <a:off x="3586016" y="4114888"/>
            <a:ext cx="1568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3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· 4</a:t>
            </a:r>
            <a:r>
              <a:rPr lang="sv-SE" sz="2000" dirty="0">
                <a:solidFill>
                  <a:srgbClr val="C00000"/>
                </a:solidFill>
              </a:rPr>
              <a:t>0</a:t>
            </a:r>
            <a:r>
              <a:rPr lang="sv-SE" sz="2000" dirty="0"/>
              <a:t> = 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790339B4-CA97-414F-9789-25AC514C8FBA}"/>
              </a:ext>
            </a:extLst>
          </p:cNvPr>
          <p:cNvGrpSpPr/>
          <p:nvPr/>
        </p:nvGrpSpPr>
        <p:grpSpPr>
          <a:xfrm>
            <a:off x="3720773" y="4429951"/>
            <a:ext cx="1043460" cy="264012"/>
            <a:chOff x="3133124" y="4352905"/>
            <a:chExt cx="1043460" cy="264012"/>
          </a:xfrm>
        </p:grpSpPr>
        <p:sp>
          <p:nvSpPr>
            <p:cNvPr id="22" name="Nedåtböjd 21">
              <a:extLst>
                <a:ext uri="{FF2B5EF4-FFF2-40B4-BE49-F238E27FC236}">
                  <a16:creationId xmlns:a16="http://schemas.microsoft.com/office/drawing/2014/main" id="{BF5C11BE-1124-9840-8BAE-577CAE114769}"/>
                </a:ext>
              </a:extLst>
            </p:cNvPr>
            <p:cNvSpPr/>
            <p:nvPr/>
          </p:nvSpPr>
          <p:spPr>
            <a:xfrm flipV="1">
              <a:off x="3133124" y="4352905"/>
              <a:ext cx="1043460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4" name="Nedåtböjd 23">
              <a:extLst>
                <a:ext uri="{FF2B5EF4-FFF2-40B4-BE49-F238E27FC236}">
                  <a16:creationId xmlns:a16="http://schemas.microsoft.com/office/drawing/2014/main" id="{AFA162B4-FF67-B849-A55D-AF89EC4355F9}"/>
                </a:ext>
              </a:extLst>
            </p:cNvPr>
            <p:cNvSpPr/>
            <p:nvPr/>
          </p:nvSpPr>
          <p:spPr>
            <a:xfrm flipV="1">
              <a:off x="3598288" y="4352905"/>
              <a:ext cx="578295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26" name="Rektangel 25">
            <a:extLst>
              <a:ext uri="{FF2B5EF4-FFF2-40B4-BE49-F238E27FC236}">
                <a16:creationId xmlns:a16="http://schemas.microsoft.com/office/drawing/2014/main" id="{45C7D549-1012-894B-A111-40DFF72C8C62}"/>
              </a:ext>
            </a:extLst>
          </p:cNvPr>
          <p:cNvSpPr/>
          <p:nvPr/>
        </p:nvSpPr>
        <p:spPr>
          <a:xfrm>
            <a:off x="4494833" y="4121155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12</a:t>
            </a:r>
          </a:p>
        </p:txBody>
      </p:sp>
      <p:grpSp>
        <p:nvGrpSpPr>
          <p:cNvPr id="30" name="Grupp 29">
            <a:extLst>
              <a:ext uri="{FF2B5EF4-FFF2-40B4-BE49-F238E27FC236}">
                <a16:creationId xmlns:a16="http://schemas.microsoft.com/office/drawing/2014/main" id="{F1055CF3-9B97-5645-A34E-3516267ACF1C}"/>
              </a:ext>
            </a:extLst>
          </p:cNvPr>
          <p:cNvGrpSpPr/>
          <p:nvPr/>
        </p:nvGrpSpPr>
        <p:grpSpPr>
          <a:xfrm>
            <a:off x="3858920" y="3932981"/>
            <a:ext cx="1162334" cy="273221"/>
            <a:chOff x="3858920" y="3932981"/>
            <a:chExt cx="1162334" cy="273221"/>
          </a:xfrm>
        </p:grpSpPr>
        <p:sp>
          <p:nvSpPr>
            <p:cNvPr id="27" name="Nedåtböjd 26">
              <a:extLst>
                <a:ext uri="{FF2B5EF4-FFF2-40B4-BE49-F238E27FC236}">
                  <a16:creationId xmlns:a16="http://schemas.microsoft.com/office/drawing/2014/main" id="{C9396D92-C160-914E-9733-F1565FDC6AB6}"/>
                </a:ext>
              </a:extLst>
            </p:cNvPr>
            <p:cNvSpPr/>
            <p:nvPr/>
          </p:nvSpPr>
          <p:spPr>
            <a:xfrm>
              <a:off x="3858920" y="3932981"/>
              <a:ext cx="1078307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8" name="Nedåtböjd 27">
              <a:extLst>
                <a:ext uri="{FF2B5EF4-FFF2-40B4-BE49-F238E27FC236}">
                  <a16:creationId xmlns:a16="http://schemas.microsoft.com/office/drawing/2014/main" id="{FB01B5B4-8203-8343-A8E3-F881B722A96F}"/>
                </a:ext>
              </a:extLst>
            </p:cNvPr>
            <p:cNvSpPr/>
            <p:nvPr/>
          </p:nvSpPr>
          <p:spPr>
            <a:xfrm>
              <a:off x="4298824" y="3942190"/>
              <a:ext cx="722430" cy="264012"/>
            </a:xfrm>
            <a:prstGeom prst="curvedDownArrow">
              <a:avLst>
                <a:gd name="adj1" fmla="val 0"/>
                <a:gd name="adj2" fmla="val 22800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29" name="Rektangel 28">
            <a:extLst>
              <a:ext uri="{FF2B5EF4-FFF2-40B4-BE49-F238E27FC236}">
                <a16:creationId xmlns:a16="http://schemas.microsoft.com/office/drawing/2014/main" id="{4F925578-3728-F648-982F-BA43B2DA7F0A}"/>
              </a:ext>
            </a:extLst>
          </p:cNvPr>
          <p:cNvSpPr/>
          <p:nvPr/>
        </p:nvSpPr>
        <p:spPr>
          <a:xfrm>
            <a:off x="4744370" y="4118022"/>
            <a:ext cx="659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00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05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10" grpId="0"/>
      <p:bldP spid="11" grpId="0"/>
      <p:bldP spid="13" grpId="0"/>
      <p:bldP spid="15" grpId="0" animBg="1"/>
      <p:bldP spid="16" grpId="0" animBg="1"/>
      <p:bldP spid="17" grpId="0" animBg="1"/>
      <p:bldP spid="18" grpId="0"/>
      <p:bldP spid="26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A498416-6213-C247-A3A4-133733325656}"/>
              </a:ext>
            </a:extLst>
          </p:cNvPr>
          <p:cNvSpPr/>
          <p:nvPr/>
        </p:nvSpPr>
        <p:spPr>
          <a:xfrm>
            <a:off x="1503316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0A8ADF-4BBF-5A4B-B058-B52B0AC41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3F107B5-C9DE-E243-BABE-F6D2A8C37495}"/>
              </a:ext>
            </a:extLst>
          </p:cNvPr>
          <p:cNvSpPr/>
          <p:nvPr/>
        </p:nvSpPr>
        <p:spPr>
          <a:xfrm>
            <a:off x="3848909" y="25778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4DCE33-F18C-FE47-9E91-04C8D0681287}"/>
              </a:ext>
            </a:extLst>
          </p:cNvPr>
          <p:cNvSpPr/>
          <p:nvPr/>
        </p:nvSpPr>
        <p:spPr>
          <a:xfrm>
            <a:off x="1895558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5 · 70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EF05E13-8FB5-BF4C-93EA-8276D82AFFB2}"/>
              </a:ext>
            </a:extLst>
          </p:cNvPr>
          <p:cNvSpPr/>
          <p:nvPr/>
        </p:nvSpPr>
        <p:spPr>
          <a:xfrm>
            <a:off x="3590843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74346A-FDA1-E34A-A823-A77F10AE53F2}"/>
              </a:ext>
            </a:extLst>
          </p:cNvPr>
          <p:cNvSpPr/>
          <p:nvPr/>
        </p:nvSpPr>
        <p:spPr>
          <a:xfrm>
            <a:off x="3983085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300 · 6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31E2B34-E857-944C-B206-A6E66C034204}"/>
              </a:ext>
            </a:extLst>
          </p:cNvPr>
          <p:cNvSpPr/>
          <p:nvPr/>
        </p:nvSpPr>
        <p:spPr>
          <a:xfrm>
            <a:off x="5391465" y="80984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2C4151D-76F3-D645-AE22-3541193D36DB}"/>
              </a:ext>
            </a:extLst>
          </p:cNvPr>
          <p:cNvSpPr/>
          <p:nvPr/>
        </p:nvSpPr>
        <p:spPr>
          <a:xfrm>
            <a:off x="5783707" y="809841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8 · 4 000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65F0682-73C3-CE48-B161-506530B7FA8B}"/>
              </a:ext>
            </a:extLst>
          </p:cNvPr>
          <p:cNvSpPr/>
          <p:nvPr/>
        </p:nvSpPr>
        <p:spPr>
          <a:xfrm>
            <a:off x="1895558" y="216828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AE4C36D-08EF-9345-BDD4-7B4DE0A9A39E}"/>
              </a:ext>
            </a:extLst>
          </p:cNvPr>
          <p:cNvSpPr/>
          <p:nvPr/>
        </p:nvSpPr>
        <p:spPr>
          <a:xfrm>
            <a:off x="2287800" y="216828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5 · 70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FD4ED37-6964-604A-A181-C97E2DA6FF49}"/>
              </a:ext>
            </a:extLst>
          </p:cNvPr>
          <p:cNvSpPr/>
          <p:nvPr/>
        </p:nvSpPr>
        <p:spPr>
          <a:xfrm>
            <a:off x="3216288" y="2149246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350</a:t>
            </a:r>
            <a:endParaRPr lang="sv-SE" sz="2000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0FBBF37-6ED2-2546-8679-9623CEEB0B68}"/>
              </a:ext>
            </a:extLst>
          </p:cNvPr>
          <p:cNvSpPr/>
          <p:nvPr/>
        </p:nvSpPr>
        <p:spPr>
          <a:xfrm>
            <a:off x="1890644" y="320079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4E88D96-4C0C-DC4E-A7E5-AA4781F6FBE5}"/>
              </a:ext>
            </a:extLst>
          </p:cNvPr>
          <p:cNvSpPr/>
          <p:nvPr/>
        </p:nvSpPr>
        <p:spPr>
          <a:xfrm>
            <a:off x="2282886" y="320079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300 · 6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8745769-3901-E44A-AEFF-EFAC133A3139}"/>
              </a:ext>
            </a:extLst>
          </p:cNvPr>
          <p:cNvSpPr/>
          <p:nvPr/>
        </p:nvSpPr>
        <p:spPr>
          <a:xfrm>
            <a:off x="3350464" y="3196375"/>
            <a:ext cx="898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1 800</a:t>
            </a:r>
            <a:endParaRPr lang="sv-SE" sz="2000" dirty="0">
              <a:latin typeface="+mn-lt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44FD011-7407-D74A-9699-405B5137840A}"/>
              </a:ext>
            </a:extLst>
          </p:cNvPr>
          <p:cNvSpPr/>
          <p:nvPr/>
        </p:nvSpPr>
        <p:spPr>
          <a:xfrm>
            <a:off x="4895500" y="1922318"/>
            <a:ext cx="332174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”5 gånger 7 är 35. Men eftersom jag multiplicerar med 7</a:t>
            </a:r>
            <a:r>
              <a:rPr lang="sv-SE" sz="1400" dirty="0">
                <a:solidFill>
                  <a:srgbClr val="C00000"/>
                </a:solidFill>
              </a:rPr>
              <a:t>0</a:t>
            </a:r>
            <a:r>
              <a:rPr lang="sv-SE" sz="1400" dirty="0"/>
              <a:t>, lägger jag till en nolla och får då 35</a:t>
            </a:r>
            <a:r>
              <a:rPr lang="sv-SE" sz="1400" dirty="0">
                <a:solidFill>
                  <a:srgbClr val="C00000"/>
                </a:solidFill>
              </a:rPr>
              <a:t>0</a:t>
            </a:r>
            <a:r>
              <a:rPr lang="sv-SE" sz="1400" dirty="0"/>
              <a:t>.”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C6ABCBB-8B18-C941-B99D-9A84D7227AF1}"/>
              </a:ext>
            </a:extLst>
          </p:cNvPr>
          <p:cNvSpPr/>
          <p:nvPr/>
        </p:nvSpPr>
        <p:spPr>
          <a:xfrm>
            <a:off x="1895558" y="423773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71EEC2D-6EF1-0844-9C57-5968B0E38DF5}"/>
              </a:ext>
            </a:extLst>
          </p:cNvPr>
          <p:cNvSpPr/>
          <p:nvPr/>
        </p:nvSpPr>
        <p:spPr>
          <a:xfrm>
            <a:off x="2229237" y="423773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8 · 4 000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ACB1257-1C19-B148-A100-F1EAC824040A}"/>
              </a:ext>
            </a:extLst>
          </p:cNvPr>
          <p:cNvSpPr/>
          <p:nvPr/>
        </p:nvSpPr>
        <p:spPr>
          <a:xfrm>
            <a:off x="3460632" y="423773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32 000</a:t>
            </a:r>
            <a:endParaRPr lang="sv-SE" sz="2000" dirty="0">
              <a:latin typeface="+mn-lt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A2B73B5-BC24-6F4C-A68C-826A0FA96363}"/>
              </a:ext>
            </a:extLst>
          </p:cNvPr>
          <p:cNvSpPr/>
          <p:nvPr/>
        </p:nvSpPr>
        <p:spPr>
          <a:xfrm>
            <a:off x="4895500" y="2995386"/>
            <a:ext cx="325408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”3 gånger 6 är 18. Men eftersom jag multiplicerar med 3</a:t>
            </a:r>
            <a:r>
              <a:rPr lang="sv-SE" sz="1400" dirty="0">
                <a:solidFill>
                  <a:srgbClr val="C00000"/>
                </a:solidFill>
              </a:rPr>
              <a:t>00 </a:t>
            </a:r>
            <a:r>
              <a:rPr lang="sv-SE" sz="1400" dirty="0"/>
              <a:t>lägger jag till två nollor och får 1 8</a:t>
            </a:r>
            <a:r>
              <a:rPr lang="sv-SE" sz="1400" dirty="0">
                <a:solidFill>
                  <a:srgbClr val="C00000"/>
                </a:solidFill>
              </a:rPr>
              <a:t>00</a:t>
            </a:r>
            <a:r>
              <a:rPr lang="sv-SE" sz="1400" dirty="0"/>
              <a:t>.”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EB82CCD-3459-4546-BFB8-C8FB0FA868DC}"/>
              </a:ext>
            </a:extLst>
          </p:cNvPr>
          <p:cNvSpPr/>
          <p:nvPr/>
        </p:nvSpPr>
        <p:spPr>
          <a:xfrm>
            <a:off x="4895500" y="4068455"/>
            <a:ext cx="342358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”8 gånger 4 är 32. Men eftersom jag multiplicerar med 4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, lägger jag till tre nollor och får då 32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361454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A498416-6213-C247-A3A4-133733325656}"/>
              </a:ext>
            </a:extLst>
          </p:cNvPr>
          <p:cNvSpPr/>
          <p:nvPr/>
        </p:nvSpPr>
        <p:spPr>
          <a:xfrm>
            <a:off x="1503316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0A8ADF-4BBF-5A4B-B058-B52B0AC41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3F107B5-C9DE-E243-BABE-F6D2A8C37495}"/>
              </a:ext>
            </a:extLst>
          </p:cNvPr>
          <p:cNvSpPr/>
          <p:nvPr/>
        </p:nvSpPr>
        <p:spPr>
          <a:xfrm>
            <a:off x="3848909" y="25778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C4DCE33-F18C-FE47-9E91-04C8D0681287}"/>
              </a:ext>
            </a:extLst>
          </p:cNvPr>
          <p:cNvSpPr/>
          <p:nvPr/>
        </p:nvSpPr>
        <p:spPr>
          <a:xfrm>
            <a:off x="1895558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20 · 60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EF05E13-8FB5-BF4C-93EA-8276D82AFFB2}"/>
              </a:ext>
            </a:extLst>
          </p:cNvPr>
          <p:cNvSpPr/>
          <p:nvPr/>
        </p:nvSpPr>
        <p:spPr>
          <a:xfrm>
            <a:off x="3590843" y="800592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74346A-FDA1-E34A-A823-A77F10AE53F2}"/>
              </a:ext>
            </a:extLst>
          </p:cNvPr>
          <p:cNvSpPr/>
          <p:nvPr/>
        </p:nvSpPr>
        <p:spPr>
          <a:xfrm>
            <a:off x="3983085" y="800592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60 · 700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31E2B34-E857-944C-B206-A6E66C034204}"/>
              </a:ext>
            </a:extLst>
          </p:cNvPr>
          <p:cNvSpPr/>
          <p:nvPr/>
        </p:nvSpPr>
        <p:spPr>
          <a:xfrm>
            <a:off x="5391465" y="80984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c)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2C4151D-76F3-D645-AE22-3541193D36DB}"/>
              </a:ext>
            </a:extLst>
          </p:cNvPr>
          <p:cNvSpPr/>
          <p:nvPr/>
        </p:nvSpPr>
        <p:spPr>
          <a:xfrm>
            <a:off x="5783707" y="809841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+mn-lt"/>
              </a:rPr>
              <a:t>30 · 2 000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65F0682-73C3-CE48-B161-506530B7FA8B}"/>
              </a:ext>
            </a:extLst>
          </p:cNvPr>
          <p:cNvSpPr/>
          <p:nvPr/>
        </p:nvSpPr>
        <p:spPr>
          <a:xfrm>
            <a:off x="1770259" y="2140217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AE4C36D-08EF-9345-BDD4-7B4DE0A9A39E}"/>
              </a:ext>
            </a:extLst>
          </p:cNvPr>
          <p:cNvSpPr/>
          <p:nvPr/>
        </p:nvSpPr>
        <p:spPr>
          <a:xfrm>
            <a:off x="2127981" y="2140779"/>
            <a:ext cx="202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20 · 60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FD4ED37-6964-604A-A181-C97E2DA6FF49}"/>
              </a:ext>
            </a:extLst>
          </p:cNvPr>
          <p:cNvSpPr/>
          <p:nvPr/>
        </p:nvSpPr>
        <p:spPr>
          <a:xfrm>
            <a:off x="3226101" y="214137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1 200</a:t>
            </a:r>
            <a:endParaRPr lang="sv-SE" sz="2000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0FBBF37-6ED2-2546-8679-9623CEEB0B68}"/>
              </a:ext>
            </a:extLst>
          </p:cNvPr>
          <p:cNvSpPr/>
          <p:nvPr/>
        </p:nvSpPr>
        <p:spPr>
          <a:xfrm>
            <a:off x="1765345" y="3172727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4E88D96-4C0C-DC4E-A7E5-AA4781F6FBE5}"/>
              </a:ext>
            </a:extLst>
          </p:cNvPr>
          <p:cNvSpPr/>
          <p:nvPr/>
        </p:nvSpPr>
        <p:spPr>
          <a:xfrm>
            <a:off x="2127981" y="3171530"/>
            <a:ext cx="1963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60 · 700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8745769-3901-E44A-AEFF-EFAC133A3139}"/>
              </a:ext>
            </a:extLst>
          </p:cNvPr>
          <p:cNvSpPr/>
          <p:nvPr/>
        </p:nvSpPr>
        <p:spPr>
          <a:xfrm>
            <a:off x="3350463" y="3173243"/>
            <a:ext cx="1024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42 000</a:t>
            </a:r>
            <a:endParaRPr lang="sv-SE" sz="2000" dirty="0">
              <a:latin typeface="+mn-lt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44FD011-7407-D74A-9699-405B5137840A}"/>
              </a:ext>
            </a:extLst>
          </p:cNvPr>
          <p:cNvSpPr/>
          <p:nvPr/>
        </p:nvSpPr>
        <p:spPr>
          <a:xfrm>
            <a:off x="4895500" y="1922318"/>
            <a:ext cx="332174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”2 ∙ 6 är lika med 12. Jag multiplicerar med </a:t>
            </a:r>
            <a:r>
              <a:rPr lang="sv-SE" sz="1400" dirty="0">
                <a:solidFill>
                  <a:srgbClr val="C00000"/>
                </a:solidFill>
              </a:rPr>
              <a:t>100</a:t>
            </a:r>
            <a:r>
              <a:rPr lang="sv-SE" sz="1400" dirty="0"/>
              <a:t>, lägger till två nollor och får då 1 2</a:t>
            </a:r>
            <a:r>
              <a:rPr lang="sv-SE" sz="1400" dirty="0">
                <a:solidFill>
                  <a:srgbClr val="C00000"/>
                </a:solidFill>
              </a:rPr>
              <a:t>00</a:t>
            </a:r>
            <a:r>
              <a:rPr lang="sv-SE" sz="1400" dirty="0"/>
              <a:t>.”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C6ABCBB-8B18-C941-B99D-9A84D7227AF1}"/>
              </a:ext>
            </a:extLst>
          </p:cNvPr>
          <p:cNvSpPr/>
          <p:nvPr/>
        </p:nvSpPr>
        <p:spPr>
          <a:xfrm>
            <a:off x="1770259" y="4209661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c</a:t>
            </a:r>
            <a:r>
              <a:rPr lang="sv-SE" sz="2000" dirty="0"/>
              <a:t>)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71EEC2D-6EF1-0844-9C57-5968B0E38DF5}"/>
              </a:ext>
            </a:extLst>
          </p:cNvPr>
          <p:cNvSpPr/>
          <p:nvPr/>
        </p:nvSpPr>
        <p:spPr>
          <a:xfrm>
            <a:off x="2127981" y="4209661"/>
            <a:ext cx="20266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30 · 2 000 </a:t>
            </a:r>
            <a:r>
              <a:rPr lang="sv-SE" sz="2000" dirty="0">
                <a:latin typeface="+mn-lt"/>
              </a:rPr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ACB1257-1C19-B148-A100-F1EAC824040A}"/>
              </a:ext>
            </a:extLst>
          </p:cNvPr>
          <p:cNvSpPr/>
          <p:nvPr/>
        </p:nvSpPr>
        <p:spPr>
          <a:xfrm>
            <a:off x="3515117" y="4207948"/>
            <a:ext cx="1856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60 000</a:t>
            </a:r>
            <a:endParaRPr lang="sv-SE" sz="2000" dirty="0">
              <a:latin typeface="+mn-lt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A2B73B5-BC24-6F4C-A68C-826A0FA96363}"/>
              </a:ext>
            </a:extLst>
          </p:cNvPr>
          <p:cNvSpPr/>
          <p:nvPr/>
        </p:nvSpPr>
        <p:spPr>
          <a:xfrm>
            <a:off x="4895500" y="2995386"/>
            <a:ext cx="29805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”6 gånger 7 är 42. Jag multiplicerar med </a:t>
            </a:r>
            <a:r>
              <a:rPr lang="sv-SE" sz="1400" dirty="0">
                <a:solidFill>
                  <a:srgbClr val="C00000"/>
                </a:solidFill>
              </a:rPr>
              <a:t>1 000</a:t>
            </a:r>
            <a:r>
              <a:rPr lang="sv-SE" sz="1400" dirty="0"/>
              <a:t>, lägger till 3 nollor och får då 42 </a:t>
            </a:r>
            <a:r>
              <a:rPr lang="sv-SE" sz="1400" dirty="0">
                <a:solidFill>
                  <a:srgbClr val="C00000"/>
                </a:solidFill>
              </a:rPr>
              <a:t>000</a:t>
            </a:r>
            <a:r>
              <a:rPr lang="sv-SE" sz="1400" dirty="0"/>
              <a:t>.”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EB82CCD-3459-4546-BFB8-C8FB0FA868DC}"/>
              </a:ext>
            </a:extLst>
          </p:cNvPr>
          <p:cNvSpPr/>
          <p:nvPr/>
        </p:nvSpPr>
        <p:spPr>
          <a:xfrm>
            <a:off x="4911573" y="4071925"/>
            <a:ext cx="298053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”3 gånger 2 är 6. Jag multiplicerar med </a:t>
            </a:r>
            <a:r>
              <a:rPr lang="sv-SE" sz="1400" dirty="0">
                <a:solidFill>
                  <a:srgbClr val="C00000"/>
                </a:solidFill>
              </a:rPr>
              <a:t>10 000</a:t>
            </a:r>
            <a:r>
              <a:rPr lang="sv-SE" sz="1400" dirty="0"/>
              <a:t>, lägger till 4 nollor och får då 6</a:t>
            </a:r>
            <a:r>
              <a:rPr lang="sv-SE" sz="1400" dirty="0">
                <a:solidFill>
                  <a:srgbClr val="C00000"/>
                </a:solidFill>
              </a:rPr>
              <a:t>0 000</a:t>
            </a:r>
            <a:r>
              <a:rPr lang="sv-SE" sz="1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0764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21205"/>
              </p:ext>
            </p:extLst>
          </p:nvPr>
        </p:nvGraphicFramePr>
        <p:xfrm>
          <a:off x="1690580" y="4719696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44290"/>
              </p:ext>
            </p:extLst>
          </p:nvPr>
        </p:nvGraphicFramePr>
        <p:xfrm>
          <a:off x="2642918" y="4719696"/>
          <a:ext cx="5648699" cy="365760"/>
        </p:xfrm>
        <a:graphic>
          <a:graphicData uri="http://schemas.openxmlformats.org/drawingml/2006/table">
            <a:tbl>
              <a:tblPr/>
              <a:tblGrid>
                <a:gridCol w="5648699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De är värda 10 000 kr tillsammans.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1" name="Rektangel 30">
            <a:extLst>
              <a:ext uri="{FF2B5EF4-FFF2-40B4-BE49-F238E27FC236}">
                <a16:creationId xmlns:a16="http://schemas.microsoft.com/office/drawing/2014/main" id="{62C30FDF-CD4B-6B4C-8FE8-68931AF90007}"/>
              </a:ext>
            </a:extLst>
          </p:cNvPr>
          <p:cNvSpPr/>
          <p:nvPr/>
        </p:nvSpPr>
        <p:spPr>
          <a:xfrm>
            <a:off x="1757469" y="1476842"/>
            <a:ext cx="4221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+mn-lt"/>
              </a:rPr>
              <a:t>Hur mycket är de värda sammanlagt?  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5" name="Rektangel 44">
            <a:extLst>
              <a:ext uri="{FF2B5EF4-FFF2-40B4-BE49-F238E27FC236}">
                <a16:creationId xmlns:a16="http://schemas.microsoft.com/office/drawing/2014/main" id="{F463534B-FD8D-5A46-BD11-50479F860AB6}"/>
              </a:ext>
            </a:extLst>
          </p:cNvPr>
          <p:cNvSpPr/>
          <p:nvPr/>
        </p:nvSpPr>
        <p:spPr>
          <a:xfrm>
            <a:off x="3853342" y="257532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47" name="Grupp 46">
            <a:extLst>
              <a:ext uri="{FF2B5EF4-FFF2-40B4-BE49-F238E27FC236}">
                <a16:creationId xmlns:a16="http://schemas.microsoft.com/office/drawing/2014/main" id="{601EF89B-173E-E245-B95D-410FA6F81E57}"/>
              </a:ext>
            </a:extLst>
          </p:cNvPr>
          <p:cNvGrpSpPr/>
          <p:nvPr/>
        </p:nvGrpSpPr>
        <p:grpSpPr>
          <a:xfrm>
            <a:off x="1703514" y="947544"/>
            <a:ext cx="6098532" cy="1190761"/>
            <a:chOff x="1703514" y="947544"/>
            <a:chExt cx="6098532" cy="1190761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1703514" y="1074996"/>
              <a:ext cx="5552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På ett bord ligger det tjugo 500 kr-sedlar. </a:t>
              </a:r>
            </a:p>
          </p:txBody>
        </p:sp>
        <p:pic>
          <p:nvPicPr>
            <p:cNvPr id="46" name="Bildobjekt 45">
              <a:extLst>
                <a:ext uri="{FF2B5EF4-FFF2-40B4-BE49-F238E27FC236}">
                  <a16:creationId xmlns:a16="http://schemas.microsoft.com/office/drawing/2014/main" id="{6BC69882-28D8-D042-8194-BBA92364CE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3864"/>
            <a:stretch/>
          </p:blipFill>
          <p:spPr>
            <a:xfrm>
              <a:off x="5925395" y="947544"/>
              <a:ext cx="1876651" cy="1190761"/>
            </a:xfrm>
            <a:prstGeom prst="ellipse">
              <a:avLst/>
            </a:prstGeom>
          </p:spPr>
        </p:pic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419151DF-6689-C84F-94E5-F067B7BF58ED}"/>
              </a:ext>
            </a:extLst>
          </p:cNvPr>
          <p:cNvSpPr/>
          <p:nvPr/>
        </p:nvSpPr>
        <p:spPr>
          <a:xfrm>
            <a:off x="1712246" y="2558480"/>
            <a:ext cx="2754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 · 500 kr </a:t>
            </a:r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B2D6A3A1-0C7D-7E42-BCF5-C6281B90020A}"/>
              </a:ext>
            </a:extLst>
          </p:cNvPr>
          <p:cNvSpPr/>
          <p:nvPr/>
        </p:nvSpPr>
        <p:spPr>
          <a:xfrm>
            <a:off x="3579802" y="2558480"/>
            <a:ext cx="1856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10 000 kr</a:t>
            </a:r>
            <a:endParaRPr lang="sv-SE" sz="2400" dirty="0">
              <a:latin typeface="+mn-lt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FD0E828B-69A6-9643-A4CB-1DDF0D5E1479}"/>
              </a:ext>
            </a:extLst>
          </p:cNvPr>
          <p:cNvSpPr/>
          <p:nvPr/>
        </p:nvSpPr>
        <p:spPr>
          <a:xfrm>
            <a:off x="5436779" y="2558792"/>
            <a:ext cx="315463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”2 gånger 5 är 10. Jag lägger till 3 nollor och får då 10 000.” </a:t>
            </a:r>
          </a:p>
        </p:txBody>
      </p:sp>
    </p:spTree>
    <p:extLst>
      <p:ext uri="{BB962C8B-B14F-4D97-AF65-F5344CB8AC3E}">
        <p14:creationId xmlns:p14="http://schemas.microsoft.com/office/powerpoint/2010/main" val="22477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5" grpId="0"/>
      <p:bldP spid="48" grpId="0"/>
      <p:bldP spid="49" grpId="0"/>
      <p:bldP spid="5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30240</TotalTime>
  <Words>456</Words>
  <Application>Microsoft Macintosh PowerPoint</Application>
  <PresentationFormat>Bildspel på skärmen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258</cp:revision>
  <dcterms:created xsi:type="dcterms:W3CDTF">2017-04-10T07:17:33Z</dcterms:created>
  <dcterms:modified xsi:type="dcterms:W3CDTF">2020-01-20T08:41:11Z</dcterms:modified>
</cp:coreProperties>
</file>