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44" r:id="rId2"/>
    <p:sldId id="345" r:id="rId3"/>
    <p:sldId id="347" r:id="rId4"/>
    <p:sldId id="348" r:id="rId5"/>
    <p:sldId id="346" r:id="rId6"/>
    <p:sldId id="342" r:id="rId7"/>
    <p:sldId id="328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721E02"/>
    <a:srgbClr val="9E2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 autoAdjust="0"/>
    <p:restoredTop sz="99052" autoAdjust="0"/>
  </p:normalViewPr>
  <p:slideViewPr>
    <p:cSldViewPr snapToGrid="0" snapToObjects="1">
      <p:cViewPr varScale="1">
        <p:scale>
          <a:sx n="145" d="100"/>
          <a:sy n="145" d="100"/>
        </p:scale>
        <p:origin x="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66ADC03-DB68-C24F-B185-1BB031B3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4.4					Avrundning och överslagsräkning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EE7F3A-1600-6C48-A3A3-094B378C6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3B66324-047D-4244-B3D8-3A62E333F635}"/>
              </a:ext>
            </a:extLst>
          </p:cNvPr>
          <p:cNvSpPr/>
          <p:nvPr/>
        </p:nvSpPr>
        <p:spPr>
          <a:xfrm>
            <a:off x="4068929" y="876708"/>
            <a:ext cx="1420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Avrundning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16CCCFB-B970-2F4D-95DD-AF63011E16B9}"/>
              </a:ext>
            </a:extLst>
          </p:cNvPr>
          <p:cNvSpPr/>
          <p:nvPr/>
        </p:nvSpPr>
        <p:spPr>
          <a:xfrm>
            <a:off x="2420873" y="1776496"/>
            <a:ext cx="4716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det var </a:t>
            </a:r>
            <a:r>
              <a:rPr lang="sv-SE" sz="2000" dirty="0">
                <a:solidFill>
                  <a:srgbClr val="C00000"/>
                </a:solidFill>
              </a:rPr>
              <a:t>ungefär 500 </a:t>
            </a:r>
            <a:r>
              <a:rPr lang="sv-SE" sz="2000" dirty="0"/>
              <a:t>åskådare.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45F1EED-469E-CF46-B498-DD46E715DD20}"/>
              </a:ext>
            </a:extLst>
          </p:cNvPr>
          <p:cNvSpPr/>
          <p:nvPr/>
        </p:nvSpPr>
        <p:spPr>
          <a:xfrm>
            <a:off x="2586050" y="3754266"/>
            <a:ext cx="4716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vi </a:t>
            </a:r>
            <a:r>
              <a:rPr lang="sv-SE" sz="2000" i="1" dirty="0">
                <a:solidFill>
                  <a:srgbClr val="C00000"/>
                </a:solidFill>
              </a:rPr>
              <a:t>avrundar </a:t>
            </a:r>
            <a:r>
              <a:rPr lang="sv-SE" sz="2000" dirty="0"/>
              <a:t>513</a:t>
            </a:r>
            <a:r>
              <a:rPr lang="sv-SE" sz="2000" i="1" dirty="0">
                <a:solidFill>
                  <a:srgbClr val="C00000"/>
                </a:solidFill>
              </a:rPr>
              <a:t> nedåt</a:t>
            </a:r>
            <a:r>
              <a:rPr lang="sv-SE" sz="2000" i="1" dirty="0"/>
              <a:t> </a:t>
            </a:r>
            <a:r>
              <a:rPr lang="sv-SE" sz="2000" dirty="0"/>
              <a:t>till 500.</a:t>
            </a:r>
            <a:r>
              <a:rPr lang="sv-SE" sz="2000" i="1" dirty="0"/>
              <a:t> </a:t>
            </a:r>
            <a:endParaRPr lang="sv-SE" sz="20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05B1FA-AA64-3D41-90E1-17A9751D7940}"/>
              </a:ext>
            </a:extLst>
          </p:cNvPr>
          <p:cNvSpPr/>
          <p:nvPr/>
        </p:nvSpPr>
        <p:spPr>
          <a:xfrm>
            <a:off x="2751227" y="4071240"/>
            <a:ext cx="438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avrundade talet kallas </a:t>
            </a:r>
            <a:r>
              <a:rPr lang="sv-SE" sz="2000" i="1" dirty="0">
                <a:solidFill>
                  <a:srgbClr val="C00000"/>
                </a:solidFill>
              </a:rPr>
              <a:t>närmevärde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59A646C-3514-4243-812A-4284A07B6414}"/>
              </a:ext>
            </a:extLst>
          </p:cNvPr>
          <p:cNvSpPr/>
          <p:nvPr/>
        </p:nvSpPr>
        <p:spPr>
          <a:xfrm>
            <a:off x="3904893" y="5057390"/>
            <a:ext cx="213114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3600" dirty="0"/>
              <a:t>513 </a:t>
            </a:r>
            <a:r>
              <a:rPr lang="sv-SE" sz="4400" dirty="0"/>
              <a:t>≈</a:t>
            </a:r>
            <a:r>
              <a:rPr lang="sv-SE" sz="3600" dirty="0"/>
              <a:t> 500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B8B236B-1735-E040-BAD4-CCCA2377257F}"/>
              </a:ext>
            </a:extLst>
          </p:cNvPr>
          <p:cNvGrpSpPr/>
          <p:nvPr/>
        </p:nvGrpSpPr>
        <p:grpSpPr>
          <a:xfrm>
            <a:off x="2751226" y="5582759"/>
            <a:ext cx="4386467" cy="1100616"/>
            <a:chOff x="2586050" y="5280786"/>
            <a:chExt cx="4386467" cy="1100616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BA2EF78-B298-374D-9CA1-BBC76EA50039}"/>
                </a:ext>
              </a:extLst>
            </p:cNvPr>
            <p:cNvSpPr/>
            <p:nvPr/>
          </p:nvSpPr>
          <p:spPr>
            <a:xfrm>
              <a:off x="2586050" y="5981292"/>
              <a:ext cx="4386467" cy="400110"/>
            </a:xfrm>
            <a:prstGeom prst="rect">
              <a:avLst/>
            </a:prstGeom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dirty="0"/>
                <a:t>Tecknet </a:t>
              </a:r>
              <a:r>
                <a:rPr lang="sv-SE" sz="2000" dirty="0">
                  <a:solidFill>
                    <a:srgbClr val="C00000"/>
                  </a:solidFill>
                </a:rPr>
                <a:t>≈</a:t>
              </a:r>
              <a:r>
                <a:rPr lang="sv-SE" sz="2000" dirty="0"/>
                <a:t> betyder </a:t>
              </a:r>
              <a:r>
                <a:rPr lang="sv-SE" sz="2000" dirty="0">
                  <a:solidFill>
                    <a:srgbClr val="C00000"/>
                  </a:solidFill>
                </a:rPr>
                <a:t>”är ungefär lika med”</a:t>
              </a:r>
              <a:r>
                <a:rPr lang="sv-SE" sz="2000" dirty="0"/>
                <a:t>.</a:t>
              </a:r>
              <a:r>
                <a:rPr lang="sv-SE" sz="2000" dirty="0">
                  <a:solidFill>
                    <a:srgbClr val="C00000"/>
                  </a:solidFill>
                </a:rPr>
                <a:t> </a:t>
              </a:r>
            </a:p>
          </p:txBody>
        </p:sp>
        <p:cxnSp>
          <p:nvCxnSpPr>
            <p:cNvPr id="13" name="Rak pil 12">
              <a:extLst>
                <a:ext uri="{FF2B5EF4-FFF2-40B4-BE49-F238E27FC236}">
                  <a16:creationId xmlns:a16="http://schemas.microsoft.com/office/drawing/2014/main" id="{A316C79F-8F41-344A-94AC-00C67E5F2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9284" y="5280786"/>
              <a:ext cx="1" cy="692312"/>
            </a:xfrm>
            <a:prstGeom prst="straightConnector1">
              <a:avLst/>
            </a:prstGeom>
            <a:ln>
              <a:solidFill>
                <a:srgbClr val="8E250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02DFB60-0778-794A-90E0-8D80FB31C82D}"/>
              </a:ext>
            </a:extLst>
          </p:cNvPr>
          <p:cNvGrpSpPr/>
          <p:nvPr/>
        </p:nvGrpSpPr>
        <p:grpSpPr>
          <a:xfrm>
            <a:off x="2306573" y="1222729"/>
            <a:ext cx="6357414" cy="941356"/>
            <a:chOff x="2306573" y="1222729"/>
            <a:chExt cx="6357414" cy="941356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E51A5628-63ED-7348-8ED5-95B7B33A975A}"/>
                </a:ext>
              </a:extLst>
            </p:cNvPr>
            <p:cNvSpPr/>
            <p:nvPr/>
          </p:nvSpPr>
          <p:spPr>
            <a:xfrm>
              <a:off x="2306573" y="1417954"/>
              <a:ext cx="49454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På en dansuppvisning var det </a:t>
              </a:r>
              <a:r>
                <a:rPr lang="sv-SE" sz="2000" dirty="0">
                  <a:solidFill>
                    <a:srgbClr val="C00000"/>
                  </a:solidFill>
                </a:rPr>
                <a:t>513</a:t>
              </a:r>
              <a:r>
                <a:rPr lang="sv-SE" sz="2000" dirty="0"/>
                <a:t> åskådare. 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C3951526-5E0C-1341-9050-8F17D8465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7880" y="1222729"/>
              <a:ext cx="1426107" cy="941356"/>
            </a:xfrm>
            <a:prstGeom prst="ellipse">
              <a:avLst/>
            </a:prstGeom>
          </p:spPr>
        </p:pic>
      </p:grp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3B939E16-1C0B-1E4D-83B8-F06DBF8AD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702" y="2460469"/>
            <a:ext cx="1893652" cy="83673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D759C3A8-9DB9-A346-B53A-1DDC7E96A87C}"/>
              </a:ext>
            </a:extLst>
          </p:cNvPr>
          <p:cNvSpPr/>
          <p:nvPr/>
        </p:nvSpPr>
        <p:spPr>
          <a:xfrm>
            <a:off x="5780270" y="2620519"/>
            <a:ext cx="1940364" cy="523220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Vi ser att 513 ligger närmare 500 än 600.</a:t>
            </a:r>
          </a:p>
        </p:txBody>
      </p:sp>
    </p:spTree>
    <p:extLst>
      <p:ext uri="{BB962C8B-B14F-4D97-AF65-F5344CB8AC3E}">
        <p14:creationId xmlns:p14="http://schemas.microsoft.com/office/powerpoint/2010/main" val="30954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A36AB34-40EB-7B48-9B78-DBFF4C1BAEDC}"/>
              </a:ext>
            </a:extLst>
          </p:cNvPr>
          <p:cNvSpPr/>
          <p:nvPr/>
        </p:nvSpPr>
        <p:spPr>
          <a:xfrm>
            <a:off x="1610782" y="2574546"/>
            <a:ext cx="6156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Priset på den här </a:t>
            </a:r>
            <a:r>
              <a:rPr lang="sv-SE" sz="2000" dirty="0" err="1"/>
              <a:t>TV:n</a:t>
            </a:r>
            <a:r>
              <a:rPr lang="sv-SE" sz="2000" dirty="0"/>
              <a:t> är mellan 8 000 kr och 9 000 kr.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E2B346-E5D3-7849-953F-B9CF9CE9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04D022F-5EAD-E042-9DBD-58C68A0D0EBE}"/>
              </a:ext>
            </a:extLst>
          </p:cNvPr>
          <p:cNvSpPr/>
          <p:nvPr/>
        </p:nvSpPr>
        <p:spPr>
          <a:xfrm>
            <a:off x="2229755" y="3253952"/>
            <a:ext cx="4577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Eftersom priset är närmare 9 000 kr så kan vi säga att </a:t>
            </a:r>
            <a:r>
              <a:rPr lang="sv-SE" sz="2000" dirty="0" err="1"/>
              <a:t>TV:n</a:t>
            </a:r>
            <a:r>
              <a:rPr lang="sv-SE" sz="2000" dirty="0"/>
              <a:t> kostar ungefär 9 000 kr.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D8EC05-B6D1-E347-A22C-AE642252A228}"/>
              </a:ext>
            </a:extLst>
          </p:cNvPr>
          <p:cNvSpPr/>
          <p:nvPr/>
        </p:nvSpPr>
        <p:spPr>
          <a:xfrm>
            <a:off x="1991153" y="4504118"/>
            <a:ext cx="5054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vi </a:t>
            </a:r>
            <a:r>
              <a:rPr lang="sv-SE" sz="2000" i="1" dirty="0">
                <a:solidFill>
                  <a:srgbClr val="C00000"/>
                </a:solidFill>
              </a:rPr>
              <a:t>avrundar </a:t>
            </a:r>
            <a:r>
              <a:rPr lang="sv-SE" sz="2000" dirty="0"/>
              <a:t>8 990 </a:t>
            </a:r>
            <a:r>
              <a:rPr lang="sv-SE" sz="2000" i="1" dirty="0">
                <a:solidFill>
                  <a:srgbClr val="C00000"/>
                </a:solidFill>
              </a:rPr>
              <a:t>uppåt</a:t>
            </a:r>
            <a:r>
              <a:rPr lang="sv-SE" sz="2000" i="1" dirty="0"/>
              <a:t> </a:t>
            </a:r>
            <a:r>
              <a:rPr lang="sv-SE" sz="2000" dirty="0"/>
              <a:t>till 9 000.</a:t>
            </a:r>
            <a:r>
              <a:rPr lang="sv-SE" sz="2000" i="1" dirty="0"/>
              <a:t> </a:t>
            </a:r>
            <a:endParaRPr lang="sv-SE" sz="20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2A4FA83-2D66-EF4E-A90D-861EF56EC03A}"/>
              </a:ext>
            </a:extLst>
          </p:cNvPr>
          <p:cNvSpPr/>
          <p:nvPr/>
        </p:nvSpPr>
        <p:spPr>
          <a:xfrm>
            <a:off x="3120844" y="5331643"/>
            <a:ext cx="290230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3600" dirty="0"/>
              <a:t>8 990 </a:t>
            </a:r>
            <a:r>
              <a:rPr lang="sv-SE" sz="4400" dirty="0"/>
              <a:t>≈</a:t>
            </a:r>
            <a:r>
              <a:rPr lang="sv-SE" sz="3600" dirty="0"/>
              <a:t> 9 000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7EFA3AB-88E6-C74D-A3CD-980B1A18C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135" y="260748"/>
            <a:ext cx="4063726" cy="21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02887DB-25B0-4749-BE06-47C6962FB94D}"/>
              </a:ext>
            </a:extLst>
          </p:cNvPr>
          <p:cNvSpPr/>
          <p:nvPr/>
        </p:nvSpPr>
        <p:spPr>
          <a:xfrm>
            <a:off x="1631385" y="788294"/>
            <a:ext cx="2223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till tiotal.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B5F31-A3A9-7143-A178-7000CAAA5978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B5DB9B-8BAE-6443-AD2D-D20624EF3C04}"/>
              </a:ext>
            </a:extLst>
          </p:cNvPr>
          <p:cNvSpPr/>
          <p:nvPr/>
        </p:nvSpPr>
        <p:spPr>
          <a:xfrm>
            <a:off x="1728834" y="131708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DEBAF2D-9C2A-9F4E-800F-7EC52958C6E1}"/>
              </a:ext>
            </a:extLst>
          </p:cNvPr>
          <p:cNvSpPr/>
          <p:nvPr/>
        </p:nvSpPr>
        <p:spPr>
          <a:xfrm>
            <a:off x="2121077" y="1317084"/>
            <a:ext cx="621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38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193B62-51E7-084D-966E-2A45E09FF402}"/>
              </a:ext>
            </a:extLst>
          </p:cNvPr>
          <p:cNvSpPr/>
          <p:nvPr/>
        </p:nvSpPr>
        <p:spPr>
          <a:xfrm>
            <a:off x="3816361" y="131708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40C8DCE-4709-2644-B2AA-B85AA979D41D}"/>
              </a:ext>
            </a:extLst>
          </p:cNvPr>
          <p:cNvSpPr/>
          <p:nvPr/>
        </p:nvSpPr>
        <p:spPr>
          <a:xfrm>
            <a:off x="4208604" y="1317084"/>
            <a:ext cx="72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73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F5D09C-10C1-964C-8F43-E3864A5FC9E5}"/>
              </a:ext>
            </a:extLst>
          </p:cNvPr>
          <p:cNvSpPr/>
          <p:nvPr/>
        </p:nvSpPr>
        <p:spPr>
          <a:xfrm>
            <a:off x="5616983" y="1326333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2D053B2-E21D-F146-BE2A-BCDBB9A2FE28}"/>
              </a:ext>
            </a:extLst>
          </p:cNvPr>
          <p:cNvSpPr/>
          <p:nvPr/>
        </p:nvSpPr>
        <p:spPr>
          <a:xfrm>
            <a:off x="6009225" y="1326333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95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39536F0-5A33-5E40-846A-8F44FFF9E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" t="3232" r="1295" b="2998"/>
          <a:stretch/>
        </p:blipFill>
        <p:spPr>
          <a:xfrm>
            <a:off x="1425039" y="1966510"/>
            <a:ext cx="6636406" cy="1333043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83F933CC-8B70-854C-921A-F6AD5C409DBC}"/>
              </a:ext>
            </a:extLst>
          </p:cNvPr>
          <p:cNvSpPr/>
          <p:nvPr/>
        </p:nvSpPr>
        <p:spPr>
          <a:xfrm>
            <a:off x="1243189" y="4591678"/>
            <a:ext cx="871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 :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AC13687-45FC-CE40-87DF-B9CA262C0D2D}"/>
              </a:ext>
            </a:extLst>
          </p:cNvPr>
          <p:cNvSpPr/>
          <p:nvPr/>
        </p:nvSpPr>
        <p:spPr>
          <a:xfrm>
            <a:off x="2178057" y="4591678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40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4643C32-885F-9142-8919-394394E48354}"/>
              </a:ext>
            </a:extLst>
          </p:cNvPr>
          <p:cNvSpPr/>
          <p:nvPr/>
        </p:nvSpPr>
        <p:spPr>
          <a:xfrm>
            <a:off x="2178056" y="4991788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70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5AD1B69-628A-B54A-A512-F23EFBBB49DF}"/>
              </a:ext>
            </a:extLst>
          </p:cNvPr>
          <p:cNvSpPr/>
          <p:nvPr/>
        </p:nvSpPr>
        <p:spPr>
          <a:xfrm>
            <a:off x="2178055" y="5416155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100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B3FB597-4C29-7A43-94FA-1B21DFE6A081}"/>
              </a:ext>
            </a:extLst>
          </p:cNvPr>
          <p:cNvSpPr/>
          <p:nvPr/>
        </p:nvSpPr>
        <p:spPr>
          <a:xfrm>
            <a:off x="2692195" y="3354588"/>
            <a:ext cx="146399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38 ligger närmare </a:t>
            </a:r>
          </a:p>
          <a:p>
            <a:r>
              <a:rPr lang="sv-SE" sz="1400" dirty="0"/>
              <a:t>40 än 30. Du </a:t>
            </a:r>
            <a:r>
              <a:rPr lang="sv-SE" sz="1400" dirty="0">
                <a:solidFill>
                  <a:srgbClr val="C00000"/>
                </a:solidFill>
              </a:rPr>
              <a:t>avrundar uppåt</a:t>
            </a:r>
            <a:r>
              <a:rPr lang="sv-SE" sz="1400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B0AAFF-0C72-4F4B-A25C-6AEF5D2E45C4}"/>
              </a:ext>
            </a:extLst>
          </p:cNvPr>
          <p:cNvSpPr/>
          <p:nvPr/>
        </p:nvSpPr>
        <p:spPr>
          <a:xfrm>
            <a:off x="4884988" y="3354588"/>
            <a:ext cx="146399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73 ligger närmare 70 än 80. Du </a:t>
            </a:r>
            <a:r>
              <a:rPr lang="sv-SE" sz="1400" dirty="0">
                <a:solidFill>
                  <a:srgbClr val="C00000"/>
                </a:solidFill>
              </a:rPr>
              <a:t>avrundar nedåt</a:t>
            </a:r>
            <a:r>
              <a:rPr lang="sv-SE" sz="1400" dirty="0"/>
              <a:t>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B173766-BAAB-D947-B057-1ECF7ECAA964}"/>
              </a:ext>
            </a:extLst>
          </p:cNvPr>
          <p:cNvSpPr/>
          <p:nvPr/>
        </p:nvSpPr>
        <p:spPr>
          <a:xfrm>
            <a:off x="6676883" y="3354588"/>
            <a:ext cx="175459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95 </a:t>
            </a:r>
            <a:r>
              <a:rPr lang="sv-SE" sz="1400" dirty="0">
                <a:solidFill>
                  <a:srgbClr val="C00000"/>
                </a:solidFill>
              </a:rPr>
              <a:t>ligger mitt emellan </a:t>
            </a:r>
            <a:r>
              <a:rPr lang="sv-SE" sz="1400" dirty="0"/>
              <a:t>90 och 100. </a:t>
            </a:r>
          </a:p>
          <a:p>
            <a:r>
              <a:rPr lang="sv-SE" sz="1400" dirty="0"/>
              <a:t>I sådana fall </a:t>
            </a:r>
            <a:r>
              <a:rPr lang="sv-SE" sz="1400" dirty="0">
                <a:solidFill>
                  <a:srgbClr val="C00000"/>
                </a:solidFill>
              </a:rPr>
              <a:t>avrundar</a:t>
            </a:r>
            <a:r>
              <a:rPr lang="sv-SE" sz="1400" dirty="0"/>
              <a:t> man </a:t>
            </a:r>
            <a:r>
              <a:rPr lang="sv-SE" sz="1400" dirty="0">
                <a:solidFill>
                  <a:srgbClr val="C00000"/>
                </a:solidFill>
              </a:rPr>
              <a:t>uppåt</a:t>
            </a:r>
            <a:r>
              <a:rPr lang="sv-SE" sz="1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694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02887DB-25B0-4749-BE06-47C6962FB94D}"/>
              </a:ext>
            </a:extLst>
          </p:cNvPr>
          <p:cNvSpPr/>
          <p:nvPr/>
        </p:nvSpPr>
        <p:spPr>
          <a:xfrm>
            <a:off x="1631385" y="788294"/>
            <a:ext cx="2774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Avrunda till hundratal.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B5F31-A3A9-7143-A178-7000CAAA5978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B5DB9B-8BAE-6443-AD2D-D20624EF3C04}"/>
              </a:ext>
            </a:extLst>
          </p:cNvPr>
          <p:cNvSpPr/>
          <p:nvPr/>
        </p:nvSpPr>
        <p:spPr>
          <a:xfrm>
            <a:off x="1728834" y="131708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DEBAF2D-9C2A-9F4E-800F-7EC52958C6E1}"/>
              </a:ext>
            </a:extLst>
          </p:cNvPr>
          <p:cNvSpPr/>
          <p:nvPr/>
        </p:nvSpPr>
        <p:spPr>
          <a:xfrm>
            <a:off x="2121077" y="1317084"/>
            <a:ext cx="621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320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193B62-51E7-084D-966E-2A45E09FF402}"/>
              </a:ext>
            </a:extLst>
          </p:cNvPr>
          <p:cNvSpPr/>
          <p:nvPr/>
        </p:nvSpPr>
        <p:spPr>
          <a:xfrm>
            <a:off x="3816361" y="131708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40C8DCE-4709-2644-B2AA-B85AA979D41D}"/>
              </a:ext>
            </a:extLst>
          </p:cNvPr>
          <p:cNvSpPr/>
          <p:nvPr/>
        </p:nvSpPr>
        <p:spPr>
          <a:xfrm>
            <a:off x="4208604" y="1317084"/>
            <a:ext cx="72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480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5F5D09C-10C1-964C-8F43-E3864A5FC9E5}"/>
              </a:ext>
            </a:extLst>
          </p:cNvPr>
          <p:cNvSpPr/>
          <p:nvPr/>
        </p:nvSpPr>
        <p:spPr>
          <a:xfrm>
            <a:off x="5616983" y="1326333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2D053B2-E21D-F146-BE2A-BCDBB9A2FE28}"/>
              </a:ext>
            </a:extLst>
          </p:cNvPr>
          <p:cNvSpPr/>
          <p:nvPr/>
        </p:nvSpPr>
        <p:spPr>
          <a:xfrm>
            <a:off x="6009225" y="1326333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650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3F933CC-8B70-854C-921A-F6AD5C409DBC}"/>
              </a:ext>
            </a:extLst>
          </p:cNvPr>
          <p:cNvSpPr/>
          <p:nvPr/>
        </p:nvSpPr>
        <p:spPr>
          <a:xfrm>
            <a:off x="1243189" y="4591678"/>
            <a:ext cx="871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 :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AC13687-45FC-CE40-87DF-B9CA262C0D2D}"/>
              </a:ext>
            </a:extLst>
          </p:cNvPr>
          <p:cNvSpPr/>
          <p:nvPr/>
        </p:nvSpPr>
        <p:spPr>
          <a:xfrm>
            <a:off x="2178057" y="4591678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300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4643C32-885F-9142-8919-394394E48354}"/>
              </a:ext>
            </a:extLst>
          </p:cNvPr>
          <p:cNvSpPr/>
          <p:nvPr/>
        </p:nvSpPr>
        <p:spPr>
          <a:xfrm>
            <a:off x="2178056" y="4991788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500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5AD1B69-628A-B54A-A512-F23EFBBB49DF}"/>
              </a:ext>
            </a:extLst>
          </p:cNvPr>
          <p:cNvSpPr/>
          <p:nvPr/>
        </p:nvSpPr>
        <p:spPr>
          <a:xfrm>
            <a:off x="2178055" y="5416155"/>
            <a:ext cx="102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  </a:t>
            </a:r>
            <a:r>
              <a:rPr lang="sv-SE" sz="2000" dirty="0">
                <a:latin typeface="Bradley Hand" pitchFamily="2" charset="77"/>
              </a:rPr>
              <a:t>700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B3FB597-4C29-7A43-94FA-1B21DFE6A081}"/>
              </a:ext>
            </a:extLst>
          </p:cNvPr>
          <p:cNvSpPr/>
          <p:nvPr/>
        </p:nvSpPr>
        <p:spPr>
          <a:xfrm>
            <a:off x="2010538" y="3306379"/>
            <a:ext cx="146399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320 ligger mellan 300 och 400 men närmare 300. Du</a:t>
            </a:r>
          </a:p>
          <a:p>
            <a:r>
              <a:rPr lang="sv-SE" sz="1400" dirty="0">
                <a:solidFill>
                  <a:srgbClr val="C00000"/>
                </a:solidFill>
              </a:rPr>
              <a:t>avrundar nedåt</a:t>
            </a:r>
            <a:r>
              <a:rPr lang="sv-SE" sz="1400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B0AAFF-0C72-4F4B-A25C-6AEF5D2E45C4}"/>
              </a:ext>
            </a:extLst>
          </p:cNvPr>
          <p:cNvSpPr/>
          <p:nvPr/>
        </p:nvSpPr>
        <p:spPr>
          <a:xfrm>
            <a:off x="3694701" y="3306379"/>
            <a:ext cx="175459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480 ligger närmare 500 än 400. </a:t>
            </a:r>
          </a:p>
          <a:p>
            <a:r>
              <a:rPr lang="sv-SE" sz="1400" dirty="0"/>
              <a:t>Du </a:t>
            </a:r>
            <a:r>
              <a:rPr lang="sv-SE" sz="1400" dirty="0">
                <a:solidFill>
                  <a:srgbClr val="C00000"/>
                </a:solidFill>
              </a:rPr>
              <a:t>avrundar uppåt</a:t>
            </a:r>
            <a:r>
              <a:rPr lang="sv-SE" sz="1400" dirty="0"/>
              <a:t>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B173766-BAAB-D947-B057-1ECF7ECAA964}"/>
              </a:ext>
            </a:extLst>
          </p:cNvPr>
          <p:cNvSpPr/>
          <p:nvPr/>
        </p:nvSpPr>
        <p:spPr>
          <a:xfrm>
            <a:off x="5669471" y="3306379"/>
            <a:ext cx="1754598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Talet 650 </a:t>
            </a:r>
            <a:r>
              <a:rPr lang="sv-SE" sz="1400" dirty="0">
                <a:solidFill>
                  <a:srgbClr val="C00000"/>
                </a:solidFill>
              </a:rPr>
              <a:t>ligger mitt emellan </a:t>
            </a:r>
            <a:r>
              <a:rPr lang="sv-SE" sz="1400" dirty="0"/>
              <a:t>600 och 700. </a:t>
            </a:r>
          </a:p>
          <a:p>
            <a:r>
              <a:rPr lang="sv-SE" sz="1400" dirty="0"/>
              <a:t>Du </a:t>
            </a:r>
            <a:r>
              <a:rPr lang="sv-SE" sz="1400" dirty="0">
                <a:solidFill>
                  <a:srgbClr val="C00000"/>
                </a:solidFill>
              </a:rPr>
              <a:t>avrundar</a:t>
            </a:r>
            <a:r>
              <a:rPr lang="sv-SE" sz="1400" dirty="0"/>
              <a:t> </a:t>
            </a:r>
            <a:r>
              <a:rPr lang="sv-SE" sz="1400" dirty="0">
                <a:solidFill>
                  <a:srgbClr val="C00000"/>
                </a:solidFill>
              </a:rPr>
              <a:t>uppåt</a:t>
            </a:r>
            <a:r>
              <a:rPr lang="sv-SE" sz="1400" dirty="0"/>
              <a:t>. 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047D6C4-5705-D04F-9F23-F18C1E053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90" y="2022783"/>
            <a:ext cx="6507678" cy="12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>
            <a:extLst>
              <a:ext uri="{FF2B5EF4-FFF2-40B4-BE49-F238E27FC236}">
                <a16:creationId xmlns:a16="http://schemas.microsoft.com/office/drawing/2014/main" id="{5EC7B80D-B002-1342-AE32-FD6D2A8811F3}"/>
              </a:ext>
            </a:extLst>
          </p:cNvPr>
          <p:cNvGrpSpPr/>
          <p:nvPr/>
        </p:nvGrpSpPr>
        <p:grpSpPr>
          <a:xfrm>
            <a:off x="3107965" y="1395948"/>
            <a:ext cx="1273679" cy="1987371"/>
            <a:chOff x="3107965" y="1395948"/>
            <a:chExt cx="1273679" cy="1987371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3BF5CAC-ABDE-654D-B631-B13E9BC5C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7965" y="1395948"/>
              <a:ext cx="1182696" cy="1777275"/>
            </a:xfrm>
            <a:prstGeom prst="rect">
              <a:avLst/>
            </a:prstGeom>
          </p:spPr>
        </p:pic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BAB76F9A-1611-D748-B07D-44EA2F2CF43B}"/>
                </a:ext>
              </a:extLst>
            </p:cNvPr>
            <p:cNvSpPr txBox="1"/>
            <p:nvPr/>
          </p:nvSpPr>
          <p:spPr>
            <a:xfrm>
              <a:off x="3220146" y="3013987"/>
              <a:ext cx="116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11,90 kr</a:t>
              </a:r>
            </a:p>
          </p:txBody>
        </p:sp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EE7F3A-1600-6C48-A3A3-094B378C6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3B66324-047D-4244-B3D8-3A62E333F635}"/>
              </a:ext>
            </a:extLst>
          </p:cNvPr>
          <p:cNvSpPr/>
          <p:nvPr/>
        </p:nvSpPr>
        <p:spPr>
          <a:xfrm>
            <a:off x="3933922" y="352305"/>
            <a:ext cx="2007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Överslagsräkning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16CCCFB-B970-2F4D-95DD-AF63011E16B9}"/>
              </a:ext>
            </a:extLst>
          </p:cNvPr>
          <p:cNvSpPr/>
          <p:nvPr/>
        </p:nvSpPr>
        <p:spPr>
          <a:xfrm>
            <a:off x="2214328" y="924655"/>
            <a:ext cx="5446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man handlar kan det vara bra att kunna räkna ut ungefär hur mycket det kommer att kosta.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45F1EED-469E-CF46-B498-DD46E715DD20}"/>
              </a:ext>
            </a:extLst>
          </p:cNvPr>
          <p:cNvSpPr/>
          <p:nvPr/>
        </p:nvSpPr>
        <p:spPr>
          <a:xfrm>
            <a:off x="2269093" y="3883697"/>
            <a:ext cx="5056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Man avrundar då priset på varje vara till exempelvis hela tiotal, hundratal eller tusental.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05B1FA-AA64-3D41-90E1-17A9751D7940}"/>
              </a:ext>
            </a:extLst>
          </p:cNvPr>
          <p:cNvSpPr/>
          <p:nvPr/>
        </p:nvSpPr>
        <p:spPr>
          <a:xfrm>
            <a:off x="2375637" y="4870652"/>
            <a:ext cx="485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man sen adderar de avrundade värdena gör man en så kallad </a:t>
            </a:r>
            <a:r>
              <a:rPr lang="sv-SE" sz="2000" i="1" dirty="0">
                <a:solidFill>
                  <a:srgbClr val="C00000"/>
                </a:solidFill>
              </a:rPr>
              <a:t>överslagsräkning</a:t>
            </a:r>
            <a:r>
              <a:rPr lang="sv-SE" sz="2000" dirty="0"/>
              <a:t>. </a:t>
            </a: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CA7BFA8F-FD55-EF4E-AEEF-62B7081B3D80}"/>
              </a:ext>
            </a:extLst>
          </p:cNvPr>
          <p:cNvGrpSpPr/>
          <p:nvPr/>
        </p:nvGrpSpPr>
        <p:grpSpPr>
          <a:xfrm>
            <a:off x="5193315" y="2017614"/>
            <a:ext cx="1134641" cy="1375293"/>
            <a:chOff x="5193315" y="2017614"/>
            <a:chExt cx="1134641" cy="1375293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7D41E675-208E-E040-82F0-F7CE84CFC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3315" y="2017614"/>
              <a:ext cx="996373" cy="996373"/>
            </a:xfrm>
            <a:prstGeom prst="rect">
              <a:avLst/>
            </a:prstGeom>
          </p:spPr>
        </p:pic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ABA5EF27-95FB-044A-A598-8A0A1361DD13}"/>
                </a:ext>
              </a:extLst>
            </p:cNvPr>
            <p:cNvSpPr txBox="1"/>
            <p:nvPr/>
          </p:nvSpPr>
          <p:spPr>
            <a:xfrm>
              <a:off x="5439249" y="3023575"/>
              <a:ext cx="888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39 kr</a:t>
              </a:r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7431A728-0FD5-E34C-B10A-784EA3CE95C4}"/>
              </a:ext>
            </a:extLst>
          </p:cNvPr>
          <p:cNvGrpSpPr/>
          <p:nvPr/>
        </p:nvGrpSpPr>
        <p:grpSpPr>
          <a:xfrm>
            <a:off x="4155287" y="1804781"/>
            <a:ext cx="1222730" cy="1578538"/>
            <a:chOff x="4155287" y="1804781"/>
            <a:chExt cx="1222730" cy="1578538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CF25AA0C-7424-8547-B89F-A2A17D09C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5287" y="1804781"/>
              <a:ext cx="987079" cy="1221632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7559B47D-97AA-4D49-9A52-88460D14C5D1}"/>
                </a:ext>
              </a:extLst>
            </p:cNvPr>
            <p:cNvSpPr txBox="1"/>
            <p:nvPr/>
          </p:nvSpPr>
          <p:spPr>
            <a:xfrm>
              <a:off x="4216519" y="3013987"/>
              <a:ext cx="116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18,90 kr</a:t>
              </a:r>
            </a:p>
          </p:txBody>
        </p:sp>
      </p:grpSp>
      <p:sp>
        <p:nvSpPr>
          <p:cNvPr id="25" name="textruta 24">
            <a:extLst>
              <a:ext uri="{FF2B5EF4-FFF2-40B4-BE49-F238E27FC236}">
                <a16:creationId xmlns:a16="http://schemas.microsoft.com/office/drawing/2014/main" id="{990742B2-F159-DD4D-9ED2-673BF6CA3808}"/>
              </a:ext>
            </a:extLst>
          </p:cNvPr>
          <p:cNvSpPr txBox="1"/>
          <p:nvPr/>
        </p:nvSpPr>
        <p:spPr>
          <a:xfrm>
            <a:off x="3251858" y="3290016"/>
            <a:ext cx="89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≈ 10 kr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63BA112-0059-7143-8C65-4F2F05A4C5FB}"/>
              </a:ext>
            </a:extLst>
          </p:cNvPr>
          <p:cNvSpPr txBox="1"/>
          <p:nvPr/>
        </p:nvSpPr>
        <p:spPr>
          <a:xfrm>
            <a:off x="4293917" y="3290016"/>
            <a:ext cx="89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≈ 20 kr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269E183-A19A-284A-A2EC-FF341ED4FD17}"/>
              </a:ext>
            </a:extLst>
          </p:cNvPr>
          <p:cNvSpPr txBox="1"/>
          <p:nvPr/>
        </p:nvSpPr>
        <p:spPr>
          <a:xfrm>
            <a:off x="5401534" y="3284685"/>
            <a:ext cx="96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≈ 40 kr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9F69D5F-B407-A143-9EFE-1A5931B788A8}"/>
              </a:ext>
            </a:extLst>
          </p:cNvPr>
          <p:cNvSpPr/>
          <p:nvPr/>
        </p:nvSpPr>
        <p:spPr>
          <a:xfrm>
            <a:off x="1579418" y="5857607"/>
            <a:ext cx="345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11,90 + 18,90 + 39 ≈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E327650-D61D-564A-BB5E-E36AD391787C}"/>
              </a:ext>
            </a:extLst>
          </p:cNvPr>
          <p:cNvSpPr/>
          <p:nvPr/>
        </p:nvSpPr>
        <p:spPr>
          <a:xfrm>
            <a:off x="4572000" y="5857607"/>
            <a:ext cx="2558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10 + 20 + 40 =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CB76BBC-2EB8-7748-94BE-44A2F48DE0CA}"/>
              </a:ext>
            </a:extLst>
          </p:cNvPr>
          <p:cNvSpPr/>
          <p:nvPr/>
        </p:nvSpPr>
        <p:spPr>
          <a:xfrm>
            <a:off x="6688950" y="5857607"/>
            <a:ext cx="108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9526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30A8ADF-4BBF-5A4B-B058-B52B0AC4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0FBBF37-6ED2-2546-8679-9623CEEB0B68}"/>
              </a:ext>
            </a:extLst>
          </p:cNvPr>
          <p:cNvSpPr/>
          <p:nvPr/>
        </p:nvSpPr>
        <p:spPr>
          <a:xfrm>
            <a:off x="1202229" y="2364041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</a:t>
            </a:r>
            <a:r>
              <a:rPr lang="sv-SE" sz="2000" dirty="0"/>
              <a:t>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E88D96-4C0C-DC4E-A7E5-AA4781F6FBE5}"/>
              </a:ext>
            </a:extLst>
          </p:cNvPr>
          <p:cNvSpPr/>
          <p:nvPr/>
        </p:nvSpPr>
        <p:spPr>
          <a:xfrm>
            <a:off x="1599209" y="2364041"/>
            <a:ext cx="1401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19 </a:t>
            </a:r>
            <a:r>
              <a:rPr lang="sv-SE" sz="2000" dirty="0"/>
              <a:t>+</a:t>
            </a:r>
            <a:r>
              <a:rPr lang="sv-SE" sz="2000" dirty="0">
                <a:latin typeface="Bradley Hand" pitchFamily="2" charset="77"/>
              </a:rPr>
              <a:t> 43 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C725C64-6465-8542-8BA3-C4013CB806DB}"/>
              </a:ext>
            </a:extLst>
          </p:cNvPr>
          <p:cNvSpPr/>
          <p:nvPr/>
        </p:nvSpPr>
        <p:spPr>
          <a:xfrm>
            <a:off x="2717430" y="2360330"/>
            <a:ext cx="1401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20 </a:t>
            </a:r>
            <a:r>
              <a:rPr lang="sv-SE" sz="2000" dirty="0"/>
              <a:t>+</a:t>
            </a:r>
            <a:r>
              <a:rPr lang="sv-SE" sz="2000" dirty="0">
                <a:latin typeface="Bradley Hand" pitchFamily="2" charset="77"/>
              </a:rPr>
              <a:t> 40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8745769-3901-E44A-AEFF-EFAC133A3139}"/>
              </a:ext>
            </a:extLst>
          </p:cNvPr>
          <p:cNvSpPr/>
          <p:nvPr/>
        </p:nvSpPr>
        <p:spPr>
          <a:xfrm>
            <a:off x="3842870" y="2353351"/>
            <a:ext cx="551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60</a:t>
            </a:r>
            <a:endParaRPr lang="sv-SE" sz="2000" dirty="0"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44FD011-7407-D74A-9699-405B5137840A}"/>
              </a:ext>
            </a:extLst>
          </p:cNvPr>
          <p:cNvSpPr/>
          <p:nvPr/>
        </p:nvSpPr>
        <p:spPr>
          <a:xfrm>
            <a:off x="6674757" y="2353351"/>
            <a:ext cx="174006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är det enklast att avrunda till tiotal.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8AE8153-3000-D146-A570-0E2CBA0786FB}"/>
              </a:ext>
            </a:extLst>
          </p:cNvPr>
          <p:cNvSpPr/>
          <p:nvPr/>
        </p:nvSpPr>
        <p:spPr>
          <a:xfrm>
            <a:off x="2568359" y="964960"/>
            <a:ext cx="4033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Beräkna med överslagsräkning.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2DE31A35-8F22-E143-86E4-B82C771C2499}"/>
              </a:ext>
            </a:extLst>
          </p:cNvPr>
          <p:cNvSpPr/>
          <p:nvPr/>
        </p:nvSpPr>
        <p:spPr>
          <a:xfrm>
            <a:off x="3848909" y="257788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7BC1670-7AD8-A648-8B35-758A0B7726C3}"/>
              </a:ext>
            </a:extLst>
          </p:cNvPr>
          <p:cNvSpPr/>
          <p:nvPr/>
        </p:nvSpPr>
        <p:spPr>
          <a:xfrm>
            <a:off x="1182569" y="136133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a)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D8C0745-9E05-7549-9B91-CDC70F053F15}"/>
              </a:ext>
            </a:extLst>
          </p:cNvPr>
          <p:cNvSpPr/>
          <p:nvPr/>
        </p:nvSpPr>
        <p:spPr>
          <a:xfrm>
            <a:off x="1574812" y="1361334"/>
            <a:ext cx="1101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19 + 43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6310BC-7B16-1B4E-A99D-9730D628DB14}"/>
              </a:ext>
            </a:extLst>
          </p:cNvPr>
          <p:cNvSpPr/>
          <p:nvPr/>
        </p:nvSpPr>
        <p:spPr>
          <a:xfrm>
            <a:off x="3270096" y="1361334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C4C610D-8ED1-3948-BDD7-FCE2FB403441}"/>
              </a:ext>
            </a:extLst>
          </p:cNvPr>
          <p:cNvSpPr/>
          <p:nvPr/>
        </p:nvSpPr>
        <p:spPr>
          <a:xfrm>
            <a:off x="3662338" y="1361334"/>
            <a:ext cx="140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715 – 288 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2DFBFDF-29ED-784E-9862-8F57FFF294C6}"/>
              </a:ext>
            </a:extLst>
          </p:cNvPr>
          <p:cNvSpPr/>
          <p:nvPr/>
        </p:nvSpPr>
        <p:spPr>
          <a:xfrm>
            <a:off x="5630123" y="131880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c)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395C4C7-52D6-8649-89FD-2701D7D959F3}"/>
              </a:ext>
            </a:extLst>
          </p:cNvPr>
          <p:cNvSpPr/>
          <p:nvPr/>
        </p:nvSpPr>
        <p:spPr>
          <a:xfrm>
            <a:off x="5952718" y="1328292"/>
            <a:ext cx="1856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1 875 + 5 223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4C10F9D-F610-2842-83DF-8055AD8468D3}"/>
              </a:ext>
            </a:extLst>
          </p:cNvPr>
          <p:cNvSpPr/>
          <p:nvPr/>
        </p:nvSpPr>
        <p:spPr>
          <a:xfrm>
            <a:off x="1202229" y="3544080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</a:t>
            </a:r>
            <a:r>
              <a:rPr lang="sv-SE" sz="2000" dirty="0"/>
              <a:t>)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97EDBBE-4FDF-5E41-8C8C-114D057FBB13}"/>
              </a:ext>
            </a:extLst>
          </p:cNvPr>
          <p:cNvSpPr/>
          <p:nvPr/>
        </p:nvSpPr>
        <p:spPr>
          <a:xfrm>
            <a:off x="1594471" y="3544080"/>
            <a:ext cx="1593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715 </a:t>
            </a:r>
            <a:r>
              <a:rPr lang="sv-SE" sz="2000" dirty="0"/>
              <a:t>–</a:t>
            </a:r>
            <a:r>
              <a:rPr lang="sv-SE" sz="2000" dirty="0">
                <a:latin typeface="Bradley Hand" pitchFamily="2" charset="77"/>
              </a:rPr>
              <a:t> 288 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FDBAF41F-925F-5C42-9A0E-AA45077488DC}"/>
              </a:ext>
            </a:extLst>
          </p:cNvPr>
          <p:cNvSpPr/>
          <p:nvPr/>
        </p:nvSpPr>
        <p:spPr>
          <a:xfrm>
            <a:off x="3049997" y="3544080"/>
            <a:ext cx="1676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700 </a:t>
            </a:r>
            <a:r>
              <a:rPr lang="sv-SE" sz="2000" dirty="0"/>
              <a:t>–</a:t>
            </a:r>
            <a:r>
              <a:rPr lang="sv-SE" sz="2000" dirty="0">
                <a:latin typeface="Bradley Hand" pitchFamily="2" charset="77"/>
              </a:rPr>
              <a:t> 300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4D31807-8348-AE47-A212-E211B5E5F8F0}"/>
              </a:ext>
            </a:extLst>
          </p:cNvPr>
          <p:cNvSpPr/>
          <p:nvPr/>
        </p:nvSpPr>
        <p:spPr>
          <a:xfrm>
            <a:off x="4439469" y="3538146"/>
            <a:ext cx="700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400</a:t>
            </a:r>
            <a:endParaRPr lang="sv-SE" sz="2000" dirty="0">
              <a:latin typeface="+mn-lt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281CF989-52C0-8940-9451-409E347F3B19}"/>
              </a:ext>
            </a:extLst>
          </p:cNvPr>
          <p:cNvSpPr/>
          <p:nvPr/>
        </p:nvSpPr>
        <p:spPr>
          <a:xfrm>
            <a:off x="6391661" y="3262868"/>
            <a:ext cx="263224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kan du avrunda till hundratal. 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284BE5D-46E8-744F-A10F-794FBF345729}"/>
              </a:ext>
            </a:extLst>
          </p:cNvPr>
          <p:cNvSpPr/>
          <p:nvPr/>
        </p:nvSpPr>
        <p:spPr>
          <a:xfrm>
            <a:off x="1182569" y="4854959"/>
            <a:ext cx="495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</a:t>
            </a:r>
            <a:r>
              <a:rPr lang="sv-SE" sz="2000" dirty="0"/>
              <a:t>)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96D77660-B9DB-5D46-AF38-90018FE2B662}"/>
              </a:ext>
            </a:extLst>
          </p:cNvPr>
          <p:cNvSpPr/>
          <p:nvPr/>
        </p:nvSpPr>
        <p:spPr>
          <a:xfrm>
            <a:off x="1574811" y="4854959"/>
            <a:ext cx="2313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1 875 </a:t>
            </a:r>
            <a:r>
              <a:rPr lang="sv-SE" sz="2000" dirty="0"/>
              <a:t>+</a:t>
            </a:r>
            <a:r>
              <a:rPr lang="sv-SE" sz="2000" dirty="0">
                <a:latin typeface="Bradley Hand" pitchFamily="2" charset="77"/>
              </a:rPr>
              <a:t> 5 223 </a:t>
            </a:r>
            <a:r>
              <a:rPr lang="sv-SE" sz="2000" dirty="0">
                <a:latin typeface="+mn-lt"/>
              </a:rPr>
              <a:t>≈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69DC70B-0DD5-AE48-A8FA-58E16F042968}"/>
              </a:ext>
            </a:extLst>
          </p:cNvPr>
          <p:cNvSpPr/>
          <p:nvPr/>
        </p:nvSpPr>
        <p:spPr>
          <a:xfrm>
            <a:off x="3482747" y="4847980"/>
            <a:ext cx="2313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2 000 </a:t>
            </a:r>
            <a:r>
              <a:rPr lang="sv-SE" sz="2000" dirty="0"/>
              <a:t>+</a:t>
            </a:r>
            <a:r>
              <a:rPr lang="sv-SE" sz="2000" dirty="0">
                <a:latin typeface="Bradley Hand" pitchFamily="2" charset="77"/>
              </a:rPr>
              <a:t> 5 000 </a:t>
            </a:r>
            <a:r>
              <a:rPr lang="sv-SE" sz="2000" dirty="0">
                <a:latin typeface="+mn-lt"/>
              </a:rPr>
              <a:t>= 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76E5D865-0891-1641-86EA-5350F5C42807}"/>
              </a:ext>
            </a:extLst>
          </p:cNvPr>
          <p:cNvSpPr/>
          <p:nvPr/>
        </p:nvSpPr>
        <p:spPr>
          <a:xfrm>
            <a:off x="5296285" y="4841001"/>
            <a:ext cx="1578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7 000</a:t>
            </a:r>
            <a:endParaRPr lang="sv-SE" sz="2000" dirty="0">
              <a:latin typeface="+mn-lt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F054E68-4FFE-9C4E-990A-31DF10DB8841}"/>
              </a:ext>
            </a:extLst>
          </p:cNvPr>
          <p:cNvSpPr/>
          <p:nvPr/>
        </p:nvSpPr>
        <p:spPr>
          <a:xfrm>
            <a:off x="6452947" y="4814343"/>
            <a:ext cx="251584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kan du avrunda till tusental.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69AF0FD-F1D8-C345-97B1-93D487AA2445}"/>
              </a:ext>
            </a:extLst>
          </p:cNvPr>
          <p:cNvSpPr/>
          <p:nvPr/>
        </p:nvSpPr>
        <p:spPr>
          <a:xfrm>
            <a:off x="6411364" y="3645855"/>
            <a:ext cx="259283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är också korrekt att avrunda till tiotal. Men det blir en svårare beräkning: 720 – 290 = 430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A68E5558-358F-A140-8E83-BF45E30AC3BC}"/>
              </a:ext>
            </a:extLst>
          </p:cNvPr>
          <p:cNvSpPr/>
          <p:nvPr/>
        </p:nvSpPr>
        <p:spPr>
          <a:xfrm>
            <a:off x="6558876" y="5194841"/>
            <a:ext cx="231349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Men du kan också avrunda till hundratal. I så fall får du: </a:t>
            </a:r>
          </a:p>
          <a:p>
            <a:r>
              <a:rPr lang="sv-SE" sz="1400" dirty="0"/>
              <a:t>1 900 + 5 200 = 7 100</a:t>
            </a:r>
          </a:p>
        </p:txBody>
      </p:sp>
    </p:spTree>
    <p:extLst>
      <p:ext uri="{BB962C8B-B14F-4D97-AF65-F5344CB8AC3E}">
        <p14:creationId xmlns:p14="http://schemas.microsoft.com/office/powerpoint/2010/main" val="36145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 animBg="1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132014"/>
              </p:ext>
            </p:extLst>
          </p:nvPr>
        </p:nvGraphicFramePr>
        <p:xfrm>
          <a:off x="2244903" y="4989368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726237"/>
              </p:ext>
            </p:extLst>
          </p:nvPr>
        </p:nvGraphicFramePr>
        <p:xfrm>
          <a:off x="3160665" y="4994795"/>
          <a:ext cx="4746206" cy="365760"/>
        </p:xfrm>
        <a:graphic>
          <a:graphicData uri="http://schemas.openxmlformats.org/drawingml/2006/table">
            <a:tbl>
              <a:tblPr/>
              <a:tblGrid>
                <a:gridCol w="4746206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Varorna kostar ungefär 1 300 kr.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B3304B37-97A3-E34B-829E-C357356697AB}"/>
              </a:ext>
            </a:extLst>
          </p:cNvPr>
          <p:cNvSpPr/>
          <p:nvPr/>
        </p:nvSpPr>
        <p:spPr>
          <a:xfrm>
            <a:off x="1703514" y="1074996"/>
            <a:ext cx="644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Ungefär hur mycket kostar varorna på bilden sammanlagt?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2C30FDF-CD4B-6B4C-8FE8-68931AF90007}"/>
              </a:ext>
            </a:extLst>
          </p:cNvPr>
          <p:cNvSpPr/>
          <p:nvPr/>
        </p:nvSpPr>
        <p:spPr>
          <a:xfrm>
            <a:off x="1703514" y="1444328"/>
            <a:ext cx="405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Beräkna med överslagsräkning. 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45" name="Rektangel 44">
            <a:extLst>
              <a:ext uri="{FF2B5EF4-FFF2-40B4-BE49-F238E27FC236}">
                <a16:creationId xmlns:a16="http://schemas.microsoft.com/office/drawing/2014/main" id="{F463534B-FD8D-5A46-BD11-50479F860AB6}"/>
              </a:ext>
            </a:extLst>
          </p:cNvPr>
          <p:cNvSpPr/>
          <p:nvPr/>
        </p:nvSpPr>
        <p:spPr>
          <a:xfrm>
            <a:off x="3853342" y="257532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1FA744-6AF4-9C49-9B44-48E617E8E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9" b="2735"/>
          <a:stretch/>
        </p:blipFill>
        <p:spPr>
          <a:xfrm>
            <a:off x="2244903" y="1977501"/>
            <a:ext cx="4620717" cy="1192419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A34A1070-8E06-6D42-A4E6-02E4B696EA3D}"/>
              </a:ext>
            </a:extLst>
          </p:cNvPr>
          <p:cNvSpPr/>
          <p:nvPr/>
        </p:nvSpPr>
        <p:spPr>
          <a:xfrm>
            <a:off x="2925314" y="3522844"/>
            <a:ext cx="3776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385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689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/>
              <a:t> +</a:t>
            </a:r>
            <a:r>
              <a:rPr lang="sv-SE" sz="2400" dirty="0">
                <a:latin typeface="Bradley Hand" pitchFamily="2" charset="77"/>
              </a:rPr>
              <a:t> 225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>
                <a:latin typeface="+mn-lt"/>
              </a:rPr>
              <a:t>≈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FE22DF5-0898-E34C-846C-45544BC9A5D6}"/>
              </a:ext>
            </a:extLst>
          </p:cNvPr>
          <p:cNvSpPr/>
          <p:nvPr/>
        </p:nvSpPr>
        <p:spPr>
          <a:xfrm>
            <a:off x="2673752" y="3915484"/>
            <a:ext cx="4039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≈ </a:t>
            </a:r>
            <a:r>
              <a:rPr lang="sv-SE" sz="2400" dirty="0">
                <a:latin typeface="Bradley Hand" pitchFamily="2" charset="77"/>
              </a:rPr>
              <a:t>400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700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200 </a:t>
            </a:r>
            <a:r>
              <a:rPr lang="sv-SE" sz="2000" dirty="0">
                <a:latin typeface="Bradley Hand" pitchFamily="2" charset="77"/>
              </a:rPr>
              <a:t>kr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>
                <a:latin typeface="+mn-lt"/>
              </a:rPr>
              <a:t>=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7569632-BD55-7A42-9386-1651EC6258BC}"/>
              </a:ext>
            </a:extLst>
          </p:cNvPr>
          <p:cNvSpPr/>
          <p:nvPr/>
        </p:nvSpPr>
        <p:spPr>
          <a:xfrm>
            <a:off x="6481822" y="3915483"/>
            <a:ext cx="1578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1 300 </a:t>
            </a:r>
            <a:r>
              <a:rPr lang="sv-SE" sz="2000" dirty="0">
                <a:latin typeface="Bradley Hand" pitchFamily="2" charset="77"/>
              </a:rPr>
              <a:t>kr</a:t>
            </a:r>
            <a:endParaRPr 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45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31505</TotalTime>
  <Words>496</Words>
  <Application>Microsoft Macintosh PowerPoint</Application>
  <PresentationFormat>Bildspel på skärmen (4:3)</PresentationFormat>
  <Paragraphs>95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266</cp:revision>
  <dcterms:created xsi:type="dcterms:W3CDTF">2017-04-10T07:17:33Z</dcterms:created>
  <dcterms:modified xsi:type="dcterms:W3CDTF">2020-01-20T16:38:00Z</dcterms:modified>
</cp:coreProperties>
</file>