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51" r:id="rId2"/>
    <p:sldId id="359" r:id="rId3"/>
    <p:sldId id="360" r:id="rId4"/>
    <p:sldId id="361" r:id="rId5"/>
    <p:sldId id="362" r:id="rId6"/>
    <p:sldId id="363" r:id="rId7"/>
    <p:sldId id="364" r:id="rId8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BBE2"/>
    <a:srgbClr val="ACB3D7"/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55" autoAdjust="0"/>
    <p:restoredTop sz="99052" autoAdjust="0"/>
  </p:normalViewPr>
  <p:slideViewPr>
    <p:cSldViewPr snapToGrid="0" snapToObjects="1">
      <p:cViewPr>
        <p:scale>
          <a:sx n="148" d="100"/>
          <a:sy n="148" d="100"/>
        </p:scale>
        <p:origin x="-96" y="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2020-02-27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2020-02-27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2020-02-27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2020-02-27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2020-02-27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2020-02-27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2020-02-27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2020-02-27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2020-02-27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2020-02-27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2020-02-27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2020-02-27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2020-02-27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tiff"/><Relationship Id="rId4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12C950A3-8942-EC41-927D-6D18E43DFE9F}"/>
              </a:ext>
            </a:extLst>
          </p:cNvPr>
          <p:cNvGrpSpPr/>
          <p:nvPr/>
        </p:nvGrpSpPr>
        <p:grpSpPr>
          <a:xfrm>
            <a:off x="1356854" y="484914"/>
            <a:ext cx="6430294" cy="6207717"/>
            <a:chOff x="2390116" y="-119743"/>
            <a:chExt cx="4465794" cy="6674558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2915B06B-C3B1-624C-9F4A-E792DB8F2383}"/>
                </a:ext>
              </a:extLst>
            </p:cNvPr>
            <p:cNvSpPr/>
            <p:nvPr/>
          </p:nvSpPr>
          <p:spPr>
            <a:xfrm>
              <a:off x="2390116" y="51632"/>
              <a:ext cx="4465794" cy="6503183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37E638DD-C1EE-1043-988E-D429A997C1BB}"/>
                </a:ext>
              </a:extLst>
            </p:cNvPr>
            <p:cNvSpPr txBox="1"/>
            <p:nvPr/>
          </p:nvSpPr>
          <p:spPr>
            <a:xfrm>
              <a:off x="4375392" y="-119743"/>
              <a:ext cx="649407" cy="3309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rgbClr val="7030A0"/>
                  </a:solidFill>
                  <a:latin typeface="+mn-lt"/>
                </a:rPr>
                <a:t>AKTIVITET</a:t>
              </a:r>
            </a:p>
          </p:txBody>
        </p:sp>
      </p:grpSp>
      <p:sp>
        <p:nvSpPr>
          <p:cNvPr id="8" name="Rektangel 7">
            <a:extLst>
              <a:ext uri="{FF2B5EF4-FFF2-40B4-BE49-F238E27FC236}">
                <a16:creationId xmlns:a16="http://schemas.microsoft.com/office/drawing/2014/main" id="{23F1C67A-8AA1-F341-A3C1-5CA811463FE4}"/>
              </a:ext>
            </a:extLst>
          </p:cNvPr>
          <p:cNvSpPr/>
          <p:nvPr/>
        </p:nvSpPr>
        <p:spPr>
          <a:xfrm>
            <a:off x="3819893" y="870725"/>
            <a:ext cx="2180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Geometripussel</a:t>
            </a:r>
            <a:endParaRPr lang="sv-SE" i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900F205-526D-964D-B293-B1CB3DE1124F}"/>
              </a:ext>
            </a:extLst>
          </p:cNvPr>
          <p:cNvSpPr/>
          <p:nvPr/>
        </p:nvSpPr>
        <p:spPr>
          <a:xfrm>
            <a:off x="3133425" y="1281943"/>
            <a:ext cx="965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n-lt"/>
              </a:rPr>
              <a:t>Materiel:</a:t>
            </a:r>
            <a:endParaRPr lang="sv-SE" sz="1600" b="1" dirty="0">
              <a:effectLst/>
              <a:latin typeface="+mn-lt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25B36FC-F9F7-214A-9CAB-D769699E3DE9}"/>
              </a:ext>
            </a:extLst>
          </p:cNvPr>
          <p:cNvSpPr/>
          <p:nvPr/>
        </p:nvSpPr>
        <p:spPr>
          <a:xfrm>
            <a:off x="3957225" y="1281943"/>
            <a:ext cx="46925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Aktivitetsblad, sax</a:t>
            </a:r>
            <a:endParaRPr lang="sv-SE" sz="1600" dirty="0">
              <a:effectLst/>
              <a:latin typeface="+mn-lt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2F36579-55BD-274F-8168-4CFB99B0DD64}"/>
              </a:ext>
            </a:extLst>
          </p:cNvPr>
          <p:cNvSpPr/>
          <p:nvPr/>
        </p:nvSpPr>
        <p:spPr>
          <a:xfrm>
            <a:off x="1967749" y="1744957"/>
            <a:ext cx="503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A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A76F302-C8F5-754D-B094-03A67916BE96}"/>
              </a:ext>
            </a:extLst>
          </p:cNvPr>
          <p:cNvSpPr/>
          <p:nvPr/>
        </p:nvSpPr>
        <p:spPr>
          <a:xfrm>
            <a:off x="2383765" y="1758430"/>
            <a:ext cx="6688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Klipp ut de båda figurerna på bladet.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1A65C3B-9139-C84B-8DE7-6D55A26967F0}"/>
              </a:ext>
            </a:extLst>
          </p:cNvPr>
          <p:cNvSpPr/>
          <p:nvPr/>
        </p:nvSpPr>
        <p:spPr>
          <a:xfrm>
            <a:off x="1967749" y="2859242"/>
            <a:ext cx="328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B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A4F06950-1F8F-E14A-9BCE-32F00A701A4C}"/>
              </a:ext>
            </a:extLst>
          </p:cNvPr>
          <p:cNvSpPr/>
          <p:nvPr/>
        </p:nvSpPr>
        <p:spPr>
          <a:xfrm>
            <a:off x="2383765" y="2870053"/>
            <a:ext cx="55563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Blanda de sex bitarna. Försök sedan pussla ihop dem igen så att du får en kvadrat och en triangel. 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CB6BA92-1813-A94E-B23C-53AC247E94ED}"/>
              </a:ext>
            </a:extLst>
          </p:cNvPr>
          <p:cNvSpPr/>
          <p:nvPr/>
        </p:nvSpPr>
        <p:spPr>
          <a:xfrm>
            <a:off x="2383765" y="2078394"/>
            <a:ext cx="46301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Dela sedan varje figur i tre delar genom att klippa längs de streckade linjerna. </a:t>
            </a:r>
          </a:p>
        </p:txBody>
      </p:sp>
      <p:sp>
        <p:nvSpPr>
          <p:cNvPr id="21" name="Rektangel 1">
            <a:extLst>
              <a:ext uri="{FF2B5EF4-FFF2-40B4-BE49-F238E27FC236}">
                <a16:creationId xmlns:a16="http://schemas.microsoft.com/office/drawing/2014/main" id="{0F82AD1D-48A4-D54E-B8E8-3875CE45B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18" y="55175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>
                <a:latin typeface="+mn-lt"/>
              </a:rPr>
              <a:t>5.4		                                 </a:t>
            </a:r>
            <a:r>
              <a:rPr lang="sv-SE" sz="2400" b="1" dirty="0"/>
              <a:t>Geometriska former 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BA19EBFB-F274-654E-9EA1-DDE3FAB2D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90875"/>
            <a:ext cx="1161498" cy="38489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09234EF0-469C-D64C-8B7E-2557736EC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822" y="4641223"/>
            <a:ext cx="1878053" cy="1869668"/>
          </a:xfrm>
          <a:prstGeom prst="rect">
            <a:avLst/>
          </a:prstGeom>
        </p:spPr>
      </p:pic>
      <p:grpSp>
        <p:nvGrpSpPr>
          <p:cNvPr id="23" name="Grupp 22">
            <a:extLst>
              <a:ext uri="{FF2B5EF4-FFF2-40B4-BE49-F238E27FC236}">
                <a16:creationId xmlns:a16="http://schemas.microsoft.com/office/drawing/2014/main" id="{993E8C44-DBD8-7C41-97CE-D6965B148BB4}"/>
              </a:ext>
            </a:extLst>
          </p:cNvPr>
          <p:cNvGrpSpPr/>
          <p:nvPr/>
        </p:nvGrpSpPr>
        <p:grpSpPr>
          <a:xfrm>
            <a:off x="3998801" y="4122877"/>
            <a:ext cx="3688008" cy="2388014"/>
            <a:chOff x="3603344" y="4122877"/>
            <a:chExt cx="3688008" cy="2388014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3FED3C15-08B9-3147-AC3C-FFF3D0007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7724" y="4304617"/>
              <a:ext cx="3493628" cy="2206274"/>
            </a:xfrm>
            <a:prstGeom prst="rect">
              <a:avLst/>
            </a:prstGeom>
          </p:spPr>
        </p:pic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7FB2B4D1-8007-5B42-8149-11B6241C91CC}"/>
                </a:ext>
              </a:extLst>
            </p:cNvPr>
            <p:cNvSpPr/>
            <p:nvPr/>
          </p:nvSpPr>
          <p:spPr>
            <a:xfrm>
              <a:off x="3603344" y="4122877"/>
              <a:ext cx="968656" cy="1231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7" name="Rektangel 26">
            <a:extLst>
              <a:ext uri="{FF2B5EF4-FFF2-40B4-BE49-F238E27FC236}">
                <a16:creationId xmlns:a16="http://schemas.microsoft.com/office/drawing/2014/main" id="{71F209B8-AB8F-264A-B8FB-67E899599485}"/>
              </a:ext>
            </a:extLst>
          </p:cNvPr>
          <p:cNvSpPr/>
          <p:nvPr/>
        </p:nvSpPr>
        <p:spPr>
          <a:xfrm>
            <a:off x="1967749" y="3758123"/>
            <a:ext cx="328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C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A9692FE0-10C7-AE40-A32E-01BE197A006E}"/>
              </a:ext>
            </a:extLst>
          </p:cNvPr>
          <p:cNvSpPr/>
          <p:nvPr/>
        </p:nvSpPr>
        <p:spPr>
          <a:xfrm>
            <a:off x="2383766" y="3768934"/>
            <a:ext cx="50525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Gör ett eget pussel, kanske med en rektangel. Byt pussel med en kamrat. </a:t>
            </a:r>
          </a:p>
        </p:txBody>
      </p:sp>
    </p:spTree>
    <p:extLst>
      <p:ext uri="{BB962C8B-B14F-4D97-AF65-F5344CB8AC3E}">
        <p14:creationId xmlns:p14="http://schemas.microsoft.com/office/powerpoint/2010/main" val="26798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6" grpId="0"/>
      <p:bldP spid="26" grpId="0"/>
      <p:bldP spid="18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1E1338-EE0F-E648-BD6B-B9BC6C035903}"/>
              </a:ext>
            </a:extLst>
          </p:cNvPr>
          <p:cNvSpPr/>
          <p:nvPr/>
        </p:nvSpPr>
        <p:spPr>
          <a:xfrm>
            <a:off x="4158023" y="469520"/>
            <a:ext cx="11614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Vinklar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F42A0C6-22D1-5342-8F54-159CBCE3C020}"/>
              </a:ext>
            </a:extLst>
          </p:cNvPr>
          <p:cNvSpPr/>
          <p:nvPr/>
        </p:nvSpPr>
        <p:spPr>
          <a:xfrm>
            <a:off x="898049" y="1111244"/>
            <a:ext cx="27214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Titta på den här asken. 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E0AC9A0-20E2-BA42-A460-A61AD307B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90875"/>
            <a:ext cx="1161498" cy="38489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F182B71-1E5D-CA4A-8AA5-A863E21C0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02" y="866293"/>
            <a:ext cx="1323975" cy="1102022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A0BFCCDC-590B-174E-8A3E-4AD146675634}"/>
              </a:ext>
            </a:extLst>
          </p:cNvPr>
          <p:cNvSpPr/>
          <p:nvPr/>
        </p:nvSpPr>
        <p:spPr>
          <a:xfrm>
            <a:off x="882972" y="1554738"/>
            <a:ext cx="36739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Locket är bara öppet en liten bit.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E403458-A219-2C42-895A-91887ADF201F}"/>
              </a:ext>
            </a:extLst>
          </p:cNvPr>
          <p:cNvSpPr/>
          <p:nvPr/>
        </p:nvSpPr>
        <p:spPr>
          <a:xfrm>
            <a:off x="5956107" y="1219294"/>
            <a:ext cx="278815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När locket är lite öppnat så är det en </a:t>
            </a:r>
            <a:r>
              <a:rPr lang="sv-SE" i="1" dirty="0"/>
              <a:t>spetsig vinkel</a:t>
            </a:r>
            <a:r>
              <a:rPr lang="sv-SE" dirty="0"/>
              <a:t>.</a:t>
            </a:r>
            <a:endParaRPr lang="sv-SE" i="1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651136C-796E-3D4B-80BE-A5E4CFA183F2}"/>
              </a:ext>
            </a:extLst>
          </p:cNvPr>
          <p:cNvSpPr/>
          <p:nvPr/>
        </p:nvSpPr>
        <p:spPr>
          <a:xfrm>
            <a:off x="898049" y="3170478"/>
            <a:ext cx="23118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Locket står rakt upp.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F891E236-E7C9-B643-B024-8E2A24DE7CA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2981" y="2625551"/>
            <a:ext cx="1197261" cy="1177725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9C1E5AE5-A742-A54F-898F-94D2ECB9CC54}"/>
              </a:ext>
            </a:extLst>
          </p:cNvPr>
          <p:cNvSpPr/>
          <p:nvPr/>
        </p:nvSpPr>
        <p:spPr>
          <a:xfrm>
            <a:off x="5956106" y="3047368"/>
            <a:ext cx="242913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När locket står rakt upp är det en </a:t>
            </a:r>
            <a:r>
              <a:rPr lang="sv-SE" i="1" dirty="0"/>
              <a:t>rät vinkel</a:t>
            </a:r>
            <a:r>
              <a:rPr lang="sv-SE" dirty="0"/>
              <a:t>.</a:t>
            </a:r>
            <a:endParaRPr lang="sv-SE" i="1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9185E33F-0206-5845-A234-90EB793C9639}"/>
              </a:ext>
            </a:extLst>
          </p:cNvPr>
          <p:cNvSpPr/>
          <p:nvPr/>
        </p:nvSpPr>
        <p:spPr>
          <a:xfrm>
            <a:off x="882972" y="5033422"/>
            <a:ext cx="2950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Locket är öppet mycket.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919796FA-F933-9B44-AA95-024791FB558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8966" y="4515443"/>
            <a:ext cx="1748131" cy="1102022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E1D9F3B0-C2C8-7544-A773-9ABCA519573C}"/>
              </a:ext>
            </a:extLst>
          </p:cNvPr>
          <p:cNvSpPr/>
          <p:nvPr/>
        </p:nvSpPr>
        <p:spPr>
          <a:xfrm>
            <a:off x="5956107" y="4910312"/>
            <a:ext cx="28922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När locket är mycket öppnat är det en </a:t>
            </a:r>
            <a:r>
              <a:rPr lang="sv-SE" i="1" dirty="0"/>
              <a:t>trubbig vinkel</a:t>
            </a:r>
            <a:r>
              <a:rPr lang="sv-SE" dirty="0"/>
              <a:t>.</a:t>
            </a:r>
            <a:endParaRPr lang="sv-SE" i="1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867322B-8F6E-F641-8709-554CBB637086}"/>
              </a:ext>
            </a:extLst>
          </p:cNvPr>
          <p:cNvSpPr/>
          <p:nvPr/>
        </p:nvSpPr>
        <p:spPr>
          <a:xfrm>
            <a:off x="882972" y="1995603"/>
            <a:ext cx="36739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 säger att det bildas en </a:t>
            </a:r>
            <a:r>
              <a:rPr lang="sv-SE" sz="2000" i="1" dirty="0">
                <a:solidFill>
                  <a:srgbClr val="C00000"/>
                </a:solidFill>
              </a:rPr>
              <a:t>vinkel </a:t>
            </a:r>
            <a:r>
              <a:rPr lang="sv-SE" sz="2000" dirty="0"/>
              <a:t>mellan asken och locket. </a:t>
            </a:r>
          </a:p>
        </p:txBody>
      </p:sp>
    </p:spTree>
    <p:extLst>
      <p:ext uri="{BB962C8B-B14F-4D97-AF65-F5344CB8AC3E}">
        <p14:creationId xmlns:p14="http://schemas.microsoft.com/office/powerpoint/2010/main" val="37279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 animBg="1"/>
      <p:bldP spid="10" grpId="0"/>
      <p:bldP spid="12" grpId="0" animBg="1"/>
      <p:bldP spid="14" grpId="0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E3A57B8-15AF-6945-8562-9EE58613B081}"/>
              </a:ext>
            </a:extLst>
          </p:cNvPr>
          <p:cNvSpPr/>
          <p:nvPr/>
        </p:nvSpPr>
        <p:spPr>
          <a:xfrm>
            <a:off x="4158023" y="469520"/>
            <a:ext cx="11614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Vinklar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DD19E15-491C-104E-9123-A60257D1DEAF}"/>
              </a:ext>
            </a:extLst>
          </p:cNvPr>
          <p:cNvSpPr/>
          <p:nvPr/>
        </p:nvSpPr>
        <p:spPr>
          <a:xfrm>
            <a:off x="1869181" y="1171709"/>
            <a:ext cx="65794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Spetsiga och trubbiga vinklar markeras med en </a:t>
            </a:r>
            <a:r>
              <a:rPr lang="sv-SE" sz="2000" i="1" dirty="0">
                <a:solidFill>
                  <a:srgbClr val="C00000"/>
                </a:solidFill>
              </a:rPr>
              <a:t>båge</a:t>
            </a:r>
            <a:r>
              <a:rPr lang="sv-SE" sz="2000" i="1" dirty="0"/>
              <a:t>. </a:t>
            </a:r>
            <a:endParaRPr lang="sv-SE" sz="20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660A726-5EB5-FF43-932A-90E0A3CCE3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" t="1967" r="2275" b="1631"/>
          <a:stretch/>
        </p:blipFill>
        <p:spPr>
          <a:xfrm>
            <a:off x="2812916" y="1993580"/>
            <a:ext cx="1668613" cy="1551811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9010795-B6D2-644C-B7E2-BAA6DA4D260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8772" y="1937980"/>
            <a:ext cx="2486025" cy="164145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AE4445B7-AD67-8041-8AEA-5EFC82A1A11C}"/>
              </a:ext>
            </a:extLst>
          </p:cNvPr>
          <p:cNvSpPr/>
          <p:nvPr/>
        </p:nvSpPr>
        <p:spPr>
          <a:xfrm>
            <a:off x="2759623" y="4060041"/>
            <a:ext cx="4616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I en rät vinkel ritar man istället en </a:t>
            </a:r>
            <a:r>
              <a:rPr lang="sv-SE" sz="2000" i="1" dirty="0">
                <a:solidFill>
                  <a:srgbClr val="C00000"/>
                </a:solidFill>
              </a:rPr>
              <a:t>hake</a:t>
            </a:r>
            <a:r>
              <a:rPr lang="sv-SE" sz="2000" dirty="0"/>
              <a:t>. 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B22A65F-A1C7-204A-8C84-06D2803887F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1906" y="4605214"/>
            <a:ext cx="1580187" cy="170982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C877C8CD-D5D4-BB4F-B7C5-54D80E1E32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6809" y="90875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0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ABC102D-2A14-2A4C-8524-AA9AC8E229D8}"/>
              </a:ext>
            </a:extLst>
          </p:cNvPr>
          <p:cNvSpPr/>
          <p:nvPr/>
        </p:nvSpPr>
        <p:spPr>
          <a:xfrm>
            <a:off x="4100151" y="558479"/>
            <a:ext cx="14411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Rektangel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BA26DA8-6B18-F142-AD0D-905995229ED6}"/>
              </a:ext>
            </a:extLst>
          </p:cNvPr>
          <p:cNvSpPr/>
          <p:nvPr/>
        </p:nvSpPr>
        <p:spPr>
          <a:xfrm>
            <a:off x="981962" y="1171828"/>
            <a:ext cx="7866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figur med </a:t>
            </a:r>
            <a:r>
              <a:rPr lang="sv-SE" sz="2000" dirty="0">
                <a:solidFill>
                  <a:srgbClr val="C00000"/>
                </a:solidFill>
              </a:rPr>
              <a:t>fyra sidor </a:t>
            </a:r>
            <a:r>
              <a:rPr lang="sv-SE" sz="2000" dirty="0"/>
              <a:t>och </a:t>
            </a:r>
            <a:r>
              <a:rPr lang="sv-SE" sz="2000" dirty="0">
                <a:solidFill>
                  <a:srgbClr val="C00000"/>
                </a:solidFill>
              </a:rPr>
              <a:t>räta vinklar </a:t>
            </a:r>
            <a:r>
              <a:rPr lang="sv-SE" sz="2000" dirty="0"/>
              <a:t>i hörnen kallas för </a:t>
            </a:r>
            <a:r>
              <a:rPr lang="sv-SE" sz="2000" b="1" i="1" dirty="0">
                <a:solidFill>
                  <a:srgbClr val="C00000"/>
                </a:solidFill>
              </a:rPr>
              <a:t>rektangel</a:t>
            </a:r>
            <a:r>
              <a:rPr lang="sv-SE" sz="2000" dirty="0"/>
              <a:t>. 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A790F62-67FC-6B43-AEB7-E9B3F8584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90875"/>
            <a:ext cx="1161498" cy="38489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D07D46E5-8CAE-E441-B03A-1F831B0589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992" t="1963" r="1605" b="1527"/>
          <a:stretch/>
        </p:blipFill>
        <p:spPr>
          <a:xfrm>
            <a:off x="3737597" y="2267529"/>
            <a:ext cx="2019300" cy="1016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E2274D2F-3939-B247-B1BD-B2AAF9275BDE}"/>
              </a:ext>
            </a:extLst>
          </p:cNvPr>
          <p:cNvSpPr/>
          <p:nvPr/>
        </p:nvSpPr>
        <p:spPr>
          <a:xfrm>
            <a:off x="2450279" y="1545884"/>
            <a:ext cx="4282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Sidorna kallas ofta för </a:t>
            </a:r>
            <a:r>
              <a:rPr lang="sv-SE" sz="2000" i="1" dirty="0">
                <a:solidFill>
                  <a:srgbClr val="C00000"/>
                </a:solidFill>
              </a:rPr>
              <a:t>längd</a:t>
            </a:r>
            <a:r>
              <a:rPr lang="sv-SE" sz="2000" i="1" dirty="0"/>
              <a:t> </a:t>
            </a:r>
            <a:r>
              <a:rPr lang="sv-SE" sz="2000" dirty="0"/>
              <a:t>och </a:t>
            </a:r>
            <a:r>
              <a:rPr lang="sv-SE" sz="2000" i="1" dirty="0">
                <a:solidFill>
                  <a:srgbClr val="C00000"/>
                </a:solidFill>
              </a:rPr>
              <a:t>bredd</a:t>
            </a:r>
            <a:r>
              <a:rPr lang="sv-SE" sz="2000" dirty="0"/>
              <a:t>.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1DF424D-03E9-534C-A7A4-B4128BCF1B35}"/>
              </a:ext>
            </a:extLst>
          </p:cNvPr>
          <p:cNvSpPr/>
          <p:nvPr/>
        </p:nvSpPr>
        <p:spPr>
          <a:xfrm>
            <a:off x="4339619" y="3283529"/>
            <a:ext cx="805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längd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DC3B583-B982-E14E-ADF9-B452CE37FFA2}"/>
              </a:ext>
            </a:extLst>
          </p:cNvPr>
          <p:cNvSpPr/>
          <p:nvPr/>
        </p:nvSpPr>
        <p:spPr>
          <a:xfrm>
            <a:off x="5756897" y="2575474"/>
            <a:ext cx="976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bredd 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BF39B56-0AF9-C943-977D-974088B7BB25}"/>
              </a:ext>
            </a:extLst>
          </p:cNvPr>
          <p:cNvSpPr/>
          <p:nvPr/>
        </p:nvSpPr>
        <p:spPr>
          <a:xfrm>
            <a:off x="2515532" y="3860713"/>
            <a:ext cx="42827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Om alla fyra </a:t>
            </a:r>
            <a:r>
              <a:rPr lang="sv-SE" sz="2000" dirty="0">
                <a:solidFill>
                  <a:srgbClr val="C00000"/>
                </a:solidFill>
              </a:rPr>
              <a:t>sidorna</a:t>
            </a:r>
            <a:r>
              <a:rPr lang="sv-SE" sz="2000" dirty="0"/>
              <a:t> i en rektangel är </a:t>
            </a:r>
            <a:r>
              <a:rPr lang="sv-SE" sz="2000" dirty="0">
                <a:solidFill>
                  <a:srgbClr val="C00000"/>
                </a:solidFill>
              </a:rPr>
              <a:t>lika långa </a:t>
            </a:r>
            <a:r>
              <a:rPr lang="sv-SE" sz="2000" dirty="0"/>
              <a:t>kallas rektangeln för </a:t>
            </a:r>
            <a:r>
              <a:rPr lang="sv-SE" sz="2000" b="1" i="1" dirty="0">
                <a:solidFill>
                  <a:srgbClr val="C00000"/>
                </a:solidFill>
              </a:rPr>
              <a:t>kvadrat</a:t>
            </a:r>
            <a:r>
              <a:rPr lang="sv-SE" sz="2000" i="1" dirty="0"/>
              <a:t>. </a:t>
            </a:r>
            <a:endParaRPr lang="sv-SE" sz="2000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F677EC3-81EB-AB42-9FAB-0B1651C87D61}"/>
              </a:ext>
            </a:extLst>
          </p:cNvPr>
          <p:cNvSpPr/>
          <p:nvPr/>
        </p:nvSpPr>
        <p:spPr>
          <a:xfrm>
            <a:off x="4309359" y="6277125"/>
            <a:ext cx="805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cm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B182C5A8-ED98-C94C-B51C-D625A26A5A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414" t="630" r="-6" b="523"/>
          <a:stretch/>
        </p:blipFill>
        <p:spPr>
          <a:xfrm>
            <a:off x="4100151" y="5093960"/>
            <a:ext cx="1211630" cy="12213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4F6ADA53-BC3A-9441-98B0-AB06C51337ED}"/>
              </a:ext>
            </a:extLst>
          </p:cNvPr>
          <p:cNvSpPr/>
          <p:nvPr/>
        </p:nvSpPr>
        <p:spPr>
          <a:xfrm>
            <a:off x="5324443" y="5504559"/>
            <a:ext cx="805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cm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AD20EAF-07AA-C545-A2FD-37B2587F37F5}"/>
              </a:ext>
            </a:extLst>
          </p:cNvPr>
          <p:cNvSpPr/>
          <p:nvPr/>
        </p:nvSpPr>
        <p:spPr>
          <a:xfrm>
            <a:off x="3422824" y="5504559"/>
            <a:ext cx="805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cm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C11B1CAC-D62D-6940-B641-2AE485EB8271}"/>
              </a:ext>
            </a:extLst>
          </p:cNvPr>
          <p:cNvSpPr/>
          <p:nvPr/>
        </p:nvSpPr>
        <p:spPr>
          <a:xfrm>
            <a:off x="4316972" y="4739811"/>
            <a:ext cx="805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cm</a:t>
            </a:r>
          </a:p>
        </p:txBody>
      </p:sp>
    </p:spTree>
    <p:extLst>
      <p:ext uri="{BB962C8B-B14F-4D97-AF65-F5344CB8AC3E}">
        <p14:creationId xmlns:p14="http://schemas.microsoft.com/office/powerpoint/2010/main" val="392129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  <p:bldP spid="12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02D53FC-F080-C940-B035-D2217B430CD8}"/>
              </a:ext>
            </a:extLst>
          </p:cNvPr>
          <p:cNvSpPr/>
          <p:nvPr/>
        </p:nvSpPr>
        <p:spPr>
          <a:xfrm>
            <a:off x="4042211" y="475770"/>
            <a:ext cx="1074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Triangel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2AD8819-A965-274E-A7B7-AC0E5FEAFA68}"/>
              </a:ext>
            </a:extLst>
          </p:cNvPr>
          <p:cNvSpPr/>
          <p:nvPr/>
        </p:nvSpPr>
        <p:spPr>
          <a:xfrm>
            <a:off x="2559006" y="1213392"/>
            <a:ext cx="4712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 här figurerna är exempel på </a:t>
            </a:r>
            <a:r>
              <a:rPr lang="sv-SE" sz="2000" b="1" i="1" dirty="0">
                <a:solidFill>
                  <a:srgbClr val="C00000"/>
                </a:solidFill>
              </a:rPr>
              <a:t>trianglar</a:t>
            </a:r>
            <a:r>
              <a:rPr lang="sv-SE" sz="2000" dirty="0"/>
              <a:t>. 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2E74CAA-983A-DF4D-AF3E-828D80A18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90875"/>
            <a:ext cx="1161498" cy="38489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976D8D7-DAF4-8C48-B02A-6A39126C22C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2573" y="1966345"/>
            <a:ext cx="2201866" cy="1536350"/>
          </a:xfrm>
          <a:prstGeom prst="rtTriangle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2687D3B-B0D7-0C46-9AF6-2BBB6D005A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795" t="4182" r="406" b="923"/>
          <a:stretch/>
        </p:blipFill>
        <p:spPr>
          <a:xfrm>
            <a:off x="3547759" y="1753781"/>
            <a:ext cx="2063426" cy="1754719"/>
          </a:xfrm>
          <a:prstGeom prst="triangle">
            <a:avLst>
              <a:gd name="adj" fmla="val 49998"/>
            </a:avLst>
          </a:prstGeom>
          <a:ln w="28575">
            <a:noFill/>
          </a:ln>
        </p:spPr>
      </p:pic>
      <p:sp>
        <p:nvSpPr>
          <p:cNvPr id="9" name="Triangel 8">
            <a:extLst>
              <a:ext uri="{FF2B5EF4-FFF2-40B4-BE49-F238E27FC236}">
                <a16:creationId xmlns:a16="http://schemas.microsoft.com/office/drawing/2014/main" id="{FF831050-6566-3442-9082-F71D2AAB6305}"/>
              </a:ext>
            </a:extLst>
          </p:cNvPr>
          <p:cNvSpPr/>
          <p:nvPr/>
        </p:nvSpPr>
        <p:spPr>
          <a:xfrm rot="11079100">
            <a:off x="5253022" y="2261663"/>
            <a:ext cx="3556848" cy="1092371"/>
          </a:xfrm>
          <a:prstGeom prst="triangle">
            <a:avLst>
              <a:gd name="adj" fmla="val 44285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04B862D-8BCB-7C49-B141-1D0B21BE2351}"/>
              </a:ext>
            </a:extLst>
          </p:cNvPr>
          <p:cNvSpPr/>
          <p:nvPr/>
        </p:nvSpPr>
        <p:spPr>
          <a:xfrm>
            <a:off x="1227250" y="4739815"/>
            <a:ext cx="74282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Trianglar kan se olika ut, men de har </a:t>
            </a:r>
            <a:r>
              <a:rPr lang="sv-SE" sz="2000" dirty="0">
                <a:solidFill>
                  <a:srgbClr val="C00000"/>
                </a:solidFill>
              </a:rPr>
              <a:t>alltid tre hörn </a:t>
            </a:r>
            <a:r>
              <a:rPr lang="sv-SE" sz="2000" dirty="0"/>
              <a:t>och </a:t>
            </a:r>
            <a:r>
              <a:rPr lang="sv-SE" sz="2000" dirty="0">
                <a:solidFill>
                  <a:srgbClr val="C00000"/>
                </a:solidFill>
              </a:rPr>
              <a:t>tre sidor</a:t>
            </a:r>
            <a:r>
              <a:rPr lang="sv-SE" sz="2000" dirty="0"/>
              <a:t>. 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39D335CD-3831-2C44-8043-081C4F1D4576}"/>
              </a:ext>
            </a:extLst>
          </p:cNvPr>
          <p:cNvSpPr/>
          <p:nvPr/>
        </p:nvSpPr>
        <p:spPr>
          <a:xfrm>
            <a:off x="3453571" y="5321442"/>
            <a:ext cx="230840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Ordet triangel är latin och betyder tre hörn.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DEF2E0F-C4F4-8846-BB50-13A7CDE0B085}"/>
              </a:ext>
            </a:extLst>
          </p:cNvPr>
          <p:cNvSpPr/>
          <p:nvPr/>
        </p:nvSpPr>
        <p:spPr>
          <a:xfrm>
            <a:off x="448005" y="3673269"/>
            <a:ext cx="268088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>
                <a:latin typeface="Helvetica" pitchFamily="2" charset="0"/>
              </a:rPr>
              <a:t>En triangel med en rät och två spetsiga vinklar.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B63F074-0303-234E-9A3E-D2260D046234}"/>
              </a:ext>
            </a:extLst>
          </p:cNvPr>
          <p:cNvSpPr/>
          <p:nvPr/>
        </p:nvSpPr>
        <p:spPr>
          <a:xfrm>
            <a:off x="3521601" y="3694429"/>
            <a:ext cx="211574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>
                <a:latin typeface="Helvetica" pitchFamily="2" charset="0"/>
              </a:rPr>
              <a:t>En triangel med tre spetsiga vinklar. 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E437E1FD-12B1-C444-8F29-1A2D51FA94EE}"/>
              </a:ext>
            </a:extLst>
          </p:cNvPr>
          <p:cNvSpPr/>
          <p:nvPr/>
        </p:nvSpPr>
        <p:spPr>
          <a:xfrm>
            <a:off x="5906130" y="3694429"/>
            <a:ext cx="294217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>
                <a:latin typeface="Helvetica" pitchFamily="2" charset="0"/>
              </a:rPr>
              <a:t>En triangel med en trubbig och två spetsiga vinklar. </a:t>
            </a:r>
          </a:p>
        </p:txBody>
      </p:sp>
    </p:spTree>
    <p:extLst>
      <p:ext uri="{BB962C8B-B14F-4D97-AF65-F5344CB8AC3E}">
        <p14:creationId xmlns:p14="http://schemas.microsoft.com/office/powerpoint/2010/main" val="306036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11" grpId="0"/>
      <p:bldP spid="13" grpId="0" animBg="1"/>
      <p:bldP spid="14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68F473C-873E-8C4E-8946-A538BDABCCF3}"/>
              </a:ext>
            </a:extLst>
          </p:cNvPr>
          <p:cNvSpPr/>
          <p:nvPr/>
        </p:nvSpPr>
        <p:spPr>
          <a:xfrm>
            <a:off x="4269466" y="486150"/>
            <a:ext cx="11614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Omkrets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7035A67-5AC4-BC4A-875D-36B70E61165F}"/>
              </a:ext>
            </a:extLst>
          </p:cNvPr>
          <p:cNvSpPr/>
          <p:nvPr/>
        </p:nvSpPr>
        <p:spPr>
          <a:xfrm>
            <a:off x="2673527" y="1236298"/>
            <a:ext cx="4712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När man mäter hur långt det är runt omkring något tar man reda på </a:t>
            </a:r>
            <a:r>
              <a:rPr lang="sv-SE" sz="2000" i="1" dirty="0">
                <a:solidFill>
                  <a:srgbClr val="C00000"/>
                </a:solidFill>
              </a:rPr>
              <a:t>omkretsen</a:t>
            </a:r>
            <a:r>
              <a:rPr lang="sv-SE" sz="2000" dirty="0"/>
              <a:t>. 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762CBA8-3C2D-6F44-B0B8-CDE1643E2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90875"/>
            <a:ext cx="1161498" cy="38489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4F83217-64B8-7445-A956-232C84F80AD7}"/>
              </a:ext>
            </a:extLst>
          </p:cNvPr>
          <p:cNvSpPr/>
          <p:nvPr/>
        </p:nvSpPr>
        <p:spPr>
          <a:xfrm>
            <a:off x="1726252" y="2294222"/>
            <a:ext cx="61460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Omkretsen räknar vi ut genom att vi adderar alla sidorna.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2F51B05-DF93-AE4E-8FAF-779CD6F4C3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992" t="1963" r="1605" b="1527"/>
          <a:stretch/>
        </p:blipFill>
        <p:spPr>
          <a:xfrm>
            <a:off x="3789606" y="3560885"/>
            <a:ext cx="2019300" cy="1016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159CEC7-40A3-7E4C-BF4A-8A9C04D7D399}"/>
              </a:ext>
            </a:extLst>
          </p:cNvPr>
          <p:cNvSpPr/>
          <p:nvPr/>
        </p:nvSpPr>
        <p:spPr>
          <a:xfrm>
            <a:off x="4391628" y="4576885"/>
            <a:ext cx="805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5 cm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19BAB63-23B1-6646-B5C4-F3600AD4936B}"/>
              </a:ext>
            </a:extLst>
          </p:cNvPr>
          <p:cNvSpPr/>
          <p:nvPr/>
        </p:nvSpPr>
        <p:spPr>
          <a:xfrm>
            <a:off x="2004855" y="5320590"/>
            <a:ext cx="15744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Omkretsen =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38811A4-4540-7644-9B8F-A91E591B97DD}"/>
              </a:ext>
            </a:extLst>
          </p:cNvPr>
          <p:cNvSpPr/>
          <p:nvPr/>
        </p:nvSpPr>
        <p:spPr>
          <a:xfrm>
            <a:off x="3414750" y="5320590"/>
            <a:ext cx="7106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5 cm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75EC7A7-32B9-0A49-81F1-8398973FA15F}"/>
              </a:ext>
            </a:extLst>
          </p:cNvPr>
          <p:cNvSpPr/>
          <p:nvPr/>
        </p:nvSpPr>
        <p:spPr>
          <a:xfrm>
            <a:off x="3964826" y="5320590"/>
            <a:ext cx="3799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+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30817764-CA19-5247-8DE4-F074332ADBE0}"/>
              </a:ext>
            </a:extLst>
          </p:cNvPr>
          <p:cNvSpPr/>
          <p:nvPr/>
        </p:nvSpPr>
        <p:spPr>
          <a:xfrm>
            <a:off x="5886492" y="3868830"/>
            <a:ext cx="805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cm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175A57F-C14A-524F-B85F-C413FDBBF622}"/>
              </a:ext>
            </a:extLst>
          </p:cNvPr>
          <p:cNvSpPr/>
          <p:nvPr/>
        </p:nvSpPr>
        <p:spPr>
          <a:xfrm>
            <a:off x="4148867" y="5320590"/>
            <a:ext cx="680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cm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0491A660-2F98-0445-AABE-30C21877B2C7}"/>
              </a:ext>
            </a:extLst>
          </p:cNvPr>
          <p:cNvSpPr/>
          <p:nvPr/>
        </p:nvSpPr>
        <p:spPr>
          <a:xfrm>
            <a:off x="4685880" y="5323370"/>
            <a:ext cx="3799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+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DDDBD3E-0837-5647-968E-256A37D74381}"/>
              </a:ext>
            </a:extLst>
          </p:cNvPr>
          <p:cNvSpPr/>
          <p:nvPr/>
        </p:nvSpPr>
        <p:spPr>
          <a:xfrm>
            <a:off x="4497971" y="3143075"/>
            <a:ext cx="805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5 cm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AC27ECB-99B3-CB40-A2B7-B14EF5D90D0A}"/>
              </a:ext>
            </a:extLst>
          </p:cNvPr>
          <p:cNvSpPr/>
          <p:nvPr/>
        </p:nvSpPr>
        <p:spPr>
          <a:xfrm>
            <a:off x="4864038" y="5320590"/>
            <a:ext cx="684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5 cm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50887865-ABAD-3049-868B-DB312E1B0513}"/>
              </a:ext>
            </a:extLst>
          </p:cNvPr>
          <p:cNvSpPr/>
          <p:nvPr/>
        </p:nvSpPr>
        <p:spPr>
          <a:xfrm>
            <a:off x="5423331" y="5320590"/>
            <a:ext cx="3799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+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E6FDD94-993D-BA45-A6BB-3EA188B314DC}"/>
              </a:ext>
            </a:extLst>
          </p:cNvPr>
          <p:cNvSpPr/>
          <p:nvPr/>
        </p:nvSpPr>
        <p:spPr>
          <a:xfrm>
            <a:off x="3051470" y="3868830"/>
            <a:ext cx="805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cm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C2F399D-E325-1A4E-A3B9-0F6DFE6215AC}"/>
              </a:ext>
            </a:extLst>
          </p:cNvPr>
          <p:cNvSpPr/>
          <p:nvPr/>
        </p:nvSpPr>
        <p:spPr>
          <a:xfrm>
            <a:off x="5602812" y="5322977"/>
            <a:ext cx="9170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cm =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B06D984A-6C3E-DD4A-8A8A-7E8A1AE0387E}"/>
              </a:ext>
            </a:extLst>
          </p:cNvPr>
          <p:cNvSpPr/>
          <p:nvPr/>
        </p:nvSpPr>
        <p:spPr>
          <a:xfrm>
            <a:off x="6323143" y="5320590"/>
            <a:ext cx="10319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16 cm</a:t>
            </a:r>
          </a:p>
        </p:txBody>
      </p:sp>
    </p:spTree>
    <p:extLst>
      <p:ext uri="{BB962C8B-B14F-4D97-AF65-F5344CB8AC3E}">
        <p14:creationId xmlns:p14="http://schemas.microsoft.com/office/powerpoint/2010/main" val="360513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9E22004-0881-6249-B2E7-7CB617162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266EF817-A171-D74D-BDC1-1819E3C18B7C}"/>
              </a:ext>
            </a:extLst>
          </p:cNvPr>
          <p:cNvSpPr/>
          <p:nvPr/>
        </p:nvSpPr>
        <p:spPr>
          <a:xfrm>
            <a:off x="734573" y="1035721"/>
            <a:ext cx="4791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Mät längden av sidorna.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86BD923-D072-9D47-872B-010DC9534A59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74173BA-3DCC-6941-8BCC-43D66F1BEAD6}"/>
              </a:ext>
            </a:extLst>
          </p:cNvPr>
          <p:cNvSpPr/>
          <p:nvPr/>
        </p:nvSpPr>
        <p:spPr>
          <a:xfrm>
            <a:off x="734573" y="1677110"/>
            <a:ext cx="3421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Hur lång är omkretsen?</a:t>
            </a:r>
          </a:p>
        </p:txBody>
      </p:sp>
      <p:sp>
        <p:nvSpPr>
          <p:cNvPr id="6" name="Triangel 5">
            <a:extLst>
              <a:ext uri="{FF2B5EF4-FFF2-40B4-BE49-F238E27FC236}">
                <a16:creationId xmlns:a16="http://schemas.microsoft.com/office/drawing/2014/main" id="{A7C7707B-7A9D-0043-9F3F-A9FAF83FD5C5}"/>
              </a:ext>
            </a:extLst>
          </p:cNvPr>
          <p:cNvSpPr/>
          <p:nvPr/>
        </p:nvSpPr>
        <p:spPr>
          <a:xfrm>
            <a:off x="4987637" y="443842"/>
            <a:ext cx="2729346" cy="1931614"/>
          </a:xfrm>
          <a:prstGeom prst="triangle">
            <a:avLst>
              <a:gd name="adj" fmla="val 2614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84862EC-2E95-F64A-979D-E842F5D41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4017" t="43591" r="73750" b="53655"/>
          <a:stretch/>
        </p:blipFill>
        <p:spPr>
          <a:xfrm>
            <a:off x="4944512" y="2401528"/>
            <a:ext cx="3344152" cy="461665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7B268A92-6405-8B4C-B39F-EAA82DC2617A}"/>
              </a:ext>
            </a:extLst>
          </p:cNvPr>
          <p:cNvSpPr/>
          <p:nvPr/>
        </p:nvSpPr>
        <p:spPr>
          <a:xfrm>
            <a:off x="1065877" y="4024348"/>
            <a:ext cx="2011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Omkretsen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0C88314-EB2F-DC4B-833D-52DA791B6D81}"/>
              </a:ext>
            </a:extLst>
          </p:cNvPr>
          <p:cNvSpPr/>
          <p:nvPr/>
        </p:nvSpPr>
        <p:spPr>
          <a:xfrm>
            <a:off x="2904189" y="4024347"/>
            <a:ext cx="1161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 cm </a:t>
            </a:r>
            <a:r>
              <a:rPr lang="sv-SE" sz="2400" dirty="0"/>
              <a:t>+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B4FB0FE-1900-7848-9CA4-DC61A2E2ED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4017" t="43591" r="76736" b="53655"/>
          <a:stretch/>
        </p:blipFill>
        <p:spPr>
          <a:xfrm rot="13421183">
            <a:off x="5374041" y="961693"/>
            <a:ext cx="2955009" cy="461665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E5A77A90-6202-CA4B-A5FB-07901EDFD98B}"/>
              </a:ext>
            </a:extLst>
          </p:cNvPr>
          <p:cNvSpPr/>
          <p:nvPr/>
        </p:nvSpPr>
        <p:spPr>
          <a:xfrm>
            <a:off x="3925101" y="4007135"/>
            <a:ext cx="1446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 cm </a:t>
            </a:r>
            <a:r>
              <a:rPr lang="sv-SE" sz="2400" dirty="0"/>
              <a:t>+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7FEC74D3-F199-A24D-8F54-B1E1D21A5E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4017" t="43591" r="73750" b="53655"/>
          <a:stretch/>
        </p:blipFill>
        <p:spPr>
          <a:xfrm rot="6614342">
            <a:off x="3240189" y="1677110"/>
            <a:ext cx="3344152" cy="461665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F92E2097-C7BC-5F40-B41D-21DF517923B4}"/>
              </a:ext>
            </a:extLst>
          </p:cNvPr>
          <p:cNvSpPr/>
          <p:nvPr/>
        </p:nvSpPr>
        <p:spPr>
          <a:xfrm>
            <a:off x="4913157" y="3996544"/>
            <a:ext cx="1446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 cm </a:t>
            </a:r>
            <a:r>
              <a:rPr lang="sv-SE" sz="2400" dirty="0"/>
              <a:t>=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EABF074-2A66-5C4F-A27A-6BE8F27BE7FC}"/>
              </a:ext>
            </a:extLst>
          </p:cNvPr>
          <p:cNvSpPr/>
          <p:nvPr/>
        </p:nvSpPr>
        <p:spPr>
          <a:xfrm>
            <a:off x="5934069" y="3971540"/>
            <a:ext cx="1446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11 cm</a:t>
            </a:r>
            <a:endParaRPr lang="sv-SE" sz="2400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6C28F9E-041F-864B-8D3D-0E52E2BF9C0E}"/>
              </a:ext>
            </a:extLst>
          </p:cNvPr>
          <p:cNvSpPr/>
          <p:nvPr/>
        </p:nvSpPr>
        <p:spPr>
          <a:xfrm>
            <a:off x="2012622" y="5080955"/>
            <a:ext cx="5007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u="sng" dirty="0">
                <a:latin typeface="Bradley Hand" pitchFamily="2" charset="77"/>
              </a:rPr>
              <a:t>Svar</a:t>
            </a:r>
            <a:r>
              <a:rPr lang="sv-SE" sz="2400" dirty="0">
                <a:latin typeface="Bradley Hand" pitchFamily="2" charset="77"/>
              </a:rPr>
              <a:t>: Omkretsen är 11 cm. </a:t>
            </a:r>
          </a:p>
        </p:txBody>
      </p:sp>
    </p:spTree>
    <p:extLst>
      <p:ext uri="{BB962C8B-B14F-4D97-AF65-F5344CB8AC3E}">
        <p14:creationId xmlns:p14="http://schemas.microsoft.com/office/powerpoint/2010/main" val="146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10" grpId="0"/>
      <p:bldP spid="11" grpId="0"/>
      <p:bldP spid="13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39482</TotalTime>
  <Words>362</Words>
  <Application>Microsoft Macintosh PowerPoint</Application>
  <PresentationFormat>Bildspel på skärmen (4:3)</PresentationFormat>
  <Paragraphs>66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Bradley Hand</vt:lpstr>
      <vt:lpstr>Calibri</vt:lpstr>
      <vt:lpstr>Helvetica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303</cp:revision>
  <dcterms:created xsi:type="dcterms:W3CDTF">2017-04-10T07:17:33Z</dcterms:created>
  <dcterms:modified xsi:type="dcterms:W3CDTF">2020-02-27T16:39:20Z</dcterms:modified>
</cp:coreProperties>
</file>