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5" r:id="rId2"/>
    <p:sldId id="366" r:id="rId3"/>
    <p:sldId id="367" r:id="rId4"/>
    <p:sldId id="368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BE2"/>
    <a:srgbClr val="ACB3D7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3" autoAdjust="0"/>
    <p:restoredTop sz="99052" autoAdjust="0"/>
  </p:normalViewPr>
  <p:slideViewPr>
    <p:cSldViewPr snapToGrid="0" snapToObjects="1">
      <p:cViewPr>
        <p:scale>
          <a:sx n="280" d="100"/>
          <a:sy n="280" d="100"/>
        </p:scale>
        <p:origin x="-1664" y="-6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E538850-897A-D046-85C9-ED08A931B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5.5		                                              </a:t>
            </a:r>
            <a:r>
              <a:rPr lang="sv-SE" sz="2400" b="1" dirty="0"/>
              <a:t>Area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42822E-EC62-8D4C-9E27-ED8BDACF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ECFED9D1-9DC8-1F4C-8537-22854CE333D8}"/>
              </a:ext>
            </a:extLst>
          </p:cNvPr>
          <p:cNvGrpSpPr/>
          <p:nvPr/>
        </p:nvGrpSpPr>
        <p:grpSpPr>
          <a:xfrm>
            <a:off x="1326329" y="511470"/>
            <a:ext cx="6611441" cy="2349933"/>
            <a:chOff x="1326329" y="511470"/>
            <a:chExt cx="6611441" cy="2349933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98C63839-B0E9-8949-8F35-CDA6C23575D7}"/>
                </a:ext>
              </a:extLst>
            </p:cNvPr>
            <p:cNvSpPr/>
            <p:nvPr/>
          </p:nvSpPr>
          <p:spPr>
            <a:xfrm>
              <a:off x="1326329" y="830025"/>
              <a:ext cx="38067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Om man ska lägga klinkers på golvet i ett badrum, måste man först ta reda på hur stort golvet är. 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FF748A6-26EC-8C4E-889D-4A8D69FC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5889" y="511470"/>
              <a:ext cx="2361881" cy="2349933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D0205C8-D72A-B445-9EB1-F2AA5EDBAB0D}"/>
              </a:ext>
            </a:extLst>
          </p:cNvPr>
          <p:cNvSpPr/>
          <p:nvPr/>
        </p:nvSpPr>
        <p:spPr>
          <a:xfrm>
            <a:off x="1326329" y="1958818"/>
            <a:ext cx="4161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måste då räkna ut golvets </a:t>
            </a:r>
            <a:r>
              <a:rPr lang="sv-SE" sz="2000" i="1" dirty="0">
                <a:solidFill>
                  <a:srgbClr val="C00000"/>
                </a:solidFill>
              </a:rPr>
              <a:t>area</a:t>
            </a:r>
            <a:r>
              <a:rPr lang="sv-SE" sz="2000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566CBF4-B137-7342-8AEA-F693CB6A8003}"/>
              </a:ext>
            </a:extLst>
          </p:cNvPr>
          <p:cNvSpPr/>
          <p:nvPr/>
        </p:nvSpPr>
        <p:spPr>
          <a:xfrm>
            <a:off x="1167877" y="3028890"/>
            <a:ext cx="447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Bilden visar en kvadrat med sidan 1 cm. 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5DBEF4-2E9A-2843-AEAA-05006269C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14" t="630" r="-6" b="523"/>
          <a:stretch/>
        </p:blipFill>
        <p:spPr>
          <a:xfrm>
            <a:off x="2645799" y="3736488"/>
            <a:ext cx="805274" cy="811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928C2AE-27A5-4040-875F-C1BDF777CB88}"/>
              </a:ext>
            </a:extLst>
          </p:cNvPr>
          <p:cNvSpPr/>
          <p:nvPr/>
        </p:nvSpPr>
        <p:spPr>
          <a:xfrm>
            <a:off x="2645799" y="449007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cm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E484F12-B8E8-DB46-8A9A-15113804A171}"/>
              </a:ext>
            </a:extLst>
          </p:cNvPr>
          <p:cNvSpPr/>
          <p:nvPr/>
        </p:nvSpPr>
        <p:spPr>
          <a:xfrm>
            <a:off x="3406849" y="3913224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cm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E9FF869-C9D2-2240-A309-AE352BE272F6}"/>
              </a:ext>
            </a:extLst>
          </p:cNvPr>
          <p:cNvSpPr/>
          <p:nvPr/>
        </p:nvSpPr>
        <p:spPr>
          <a:xfrm>
            <a:off x="4572000" y="3555613"/>
            <a:ext cx="253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Kvadratens area är </a:t>
            </a:r>
          </a:p>
          <a:p>
            <a:r>
              <a:rPr lang="sv-SE" sz="2000" i="1" dirty="0">
                <a:solidFill>
                  <a:srgbClr val="C00000"/>
                </a:solidFill>
              </a:rPr>
              <a:t>en kvadratcentimeter</a:t>
            </a:r>
            <a:r>
              <a:rPr lang="sv-SE" sz="2000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9D860B0-BE99-5D49-8490-09607CCCEAD7}"/>
              </a:ext>
            </a:extLst>
          </p:cNvPr>
          <p:cNvSpPr/>
          <p:nvPr/>
        </p:nvSpPr>
        <p:spPr>
          <a:xfrm>
            <a:off x="4768801" y="4303381"/>
            <a:ext cx="184825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Vi skriver 1 cm</a:t>
            </a:r>
            <a:r>
              <a:rPr lang="sv-SE" sz="2000" baseline="30000" dirty="0"/>
              <a:t>2</a:t>
            </a:r>
            <a:r>
              <a:rPr lang="sv-SE" sz="2000" dirty="0"/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F8D3248-EDF7-734D-9B20-1F386C4BC674}"/>
              </a:ext>
            </a:extLst>
          </p:cNvPr>
          <p:cNvSpPr/>
          <p:nvPr/>
        </p:nvSpPr>
        <p:spPr>
          <a:xfrm>
            <a:off x="2645799" y="3948029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1 cm</a:t>
            </a:r>
            <a:r>
              <a:rPr lang="sv-SE" sz="2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6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4C9BFBF-4F6B-E545-855D-0D4C61E400DB}"/>
              </a:ext>
            </a:extLst>
          </p:cNvPr>
          <p:cNvSpPr/>
          <p:nvPr/>
        </p:nvSpPr>
        <p:spPr>
          <a:xfrm>
            <a:off x="2333028" y="534895"/>
            <a:ext cx="447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Bilden visar en kvadrat med sidan 1 dm.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57E041-5E3A-5748-B050-37E1B2ED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879" y="1206230"/>
            <a:ext cx="3278810" cy="3282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857A046-BBD2-334D-B9C6-E5842CFAD0B1}"/>
              </a:ext>
            </a:extLst>
          </p:cNvPr>
          <p:cNvSpPr/>
          <p:nvPr/>
        </p:nvSpPr>
        <p:spPr>
          <a:xfrm>
            <a:off x="2625879" y="1206229"/>
            <a:ext cx="3278809" cy="32829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AFE2469-31EE-4546-9F6E-B7828D135D19}"/>
              </a:ext>
            </a:extLst>
          </p:cNvPr>
          <p:cNvSpPr/>
          <p:nvPr/>
        </p:nvSpPr>
        <p:spPr>
          <a:xfrm>
            <a:off x="3862646" y="4585756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dm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9D6C88-77B5-EF45-8AF5-F4CEA59A4E3A}"/>
              </a:ext>
            </a:extLst>
          </p:cNvPr>
          <p:cNvSpPr/>
          <p:nvPr/>
        </p:nvSpPr>
        <p:spPr>
          <a:xfrm>
            <a:off x="5951215" y="2647626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dm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19E9AE2-D530-2941-AC62-2D6D65EC9FD5}"/>
              </a:ext>
            </a:extLst>
          </p:cNvPr>
          <p:cNvSpPr/>
          <p:nvPr/>
        </p:nvSpPr>
        <p:spPr>
          <a:xfrm>
            <a:off x="6605127" y="1410391"/>
            <a:ext cx="253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Kvadratens area är </a:t>
            </a:r>
          </a:p>
          <a:p>
            <a:r>
              <a:rPr lang="sv-SE" sz="2000" i="1" dirty="0">
                <a:solidFill>
                  <a:srgbClr val="C00000"/>
                </a:solidFill>
              </a:rPr>
              <a:t>en kvadratdecimeter</a:t>
            </a:r>
            <a:r>
              <a:rPr lang="sv-SE" sz="2000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102D81C-920D-5A4F-84F2-63397DB62689}"/>
              </a:ext>
            </a:extLst>
          </p:cNvPr>
          <p:cNvSpPr/>
          <p:nvPr/>
        </p:nvSpPr>
        <p:spPr>
          <a:xfrm>
            <a:off x="6803017" y="2331528"/>
            <a:ext cx="18837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Vi skriver 1 dm</a:t>
            </a:r>
            <a:r>
              <a:rPr lang="sv-SE" sz="2000" baseline="30000" dirty="0"/>
              <a:t>2</a:t>
            </a:r>
            <a:r>
              <a:rPr lang="sv-SE" sz="2000" dirty="0"/>
              <a:t>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7C6412-3F54-C449-A2C3-ED6F023C249D}"/>
              </a:ext>
            </a:extLst>
          </p:cNvPr>
          <p:cNvSpPr/>
          <p:nvPr/>
        </p:nvSpPr>
        <p:spPr>
          <a:xfrm>
            <a:off x="3702112" y="2331528"/>
            <a:ext cx="1437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/>
              <a:t>1 dm</a:t>
            </a:r>
            <a:r>
              <a:rPr lang="sv-SE" sz="3600" b="1" baseline="30000" dirty="0"/>
              <a:t>2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F6AEC94-4C8A-AE4A-88EA-34ED20788A2D}"/>
              </a:ext>
            </a:extLst>
          </p:cNvPr>
          <p:cNvGrpSpPr/>
          <p:nvPr/>
        </p:nvGrpSpPr>
        <p:grpSpPr>
          <a:xfrm>
            <a:off x="2130915" y="5044715"/>
            <a:ext cx="4176410" cy="400110"/>
            <a:chOff x="2130915" y="5044715"/>
            <a:chExt cx="4176410" cy="400110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3A17F7E-E076-5040-8BC8-37DC9611437E}"/>
                </a:ext>
              </a:extLst>
            </p:cNvPr>
            <p:cNvSpPr/>
            <p:nvPr/>
          </p:nvSpPr>
          <p:spPr>
            <a:xfrm>
              <a:off x="2130915" y="5044715"/>
              <a:ext cx="39227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Den här kvadraten har arean 1 cm</a:t>
              </a:r>
              <a:r>
                <a:rPr lang="sv-SE" sz="2000" baseline="30000" dirty="0"/>
                <a:t>2</a:t>
              </a:r>
              <a:r>
                <a:rPr lang="sv-SE" sz="2000" dirty="0"/>
                <a:t>. 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4383FFA8-8C71-EC4E-9948-3A07162B6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89438" r="89516"/>
            <a:stretch/>
          </p:blipFill>
          <p:spPr>
            <a:xfrm>
              <a:off x="5963609" y="5071395"/>
              <a:ext cx="343716" cy="346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09A86133-8AEE-EE45-AC33-75E8B3E08D1E}"/>
              </a:ext>
            </a:extLst>
          </p:cNvPr>
          <p:cNvSpPr/>
          <p:nvPr/>
        </p:nvSpPr>
        <p:spPr>
          <a:xfrm>
            <a:off x="1368777" y="5488345"/>
            <a:ext cx="635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får plats 100 sådana kvadrater i den stora kvadraten.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B48EAD4-0954-6145-A208-2F855B1FE048}"/>
              </a:ext>
            </a:extLst>
          </p:cNvPr>
          <p:cNvSpPr/>
          <p:nvPr/>
        </p:nvSpPr>
        <p:spPr>
          <a:xfrm>
            <a:off x="3068317" y="6045021"/>
            <a:ext cx="26031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1 dm</a:t>
            </a:r>
            <a:r>
              <a:rPr lang="sv-SE" sz="2800" baseline="30000" dirty="0"/>
              <a:t>2</a:t>
            </a:r>
            <a:r>
              <a:rPr lang="sv-SE" sz="2800" dirty="0"/>
              <a:t> = 100 cm</a:t>
            </a:r>
            <a:r>
              <a:rPr lang="sv-SE" sz="2800" baseline="30000" dirty="0"/>
              <a:t>2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06634E55-2252-2847-8DF6-C6ABDBFEB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 animBg="1"/>
      <p:bldP spid="13" grpId="0"/>
      <p:bldP spid="13" grpId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4CFA57-C069-AB4F-B610-50FD2B52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2" y="612309"/>
            <a:ext cx="2490322" cy="18794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125A580-5309-054D-8394-47F82CC34ADC}"/>
              </a:ext>
            </a:extLst>
          </p:cNvPr>
          <p:cNvSpPr/>
          <p:nvPr/>
        </p:nvSpPr>
        <p:spPr>
          <a:xfrm>
            <a:off x="3599952" y="612309"/>
            <a:ext cx="2490321" cy="18794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9941A9-936A-334D-908A-C934B9E9B03E}"/>
              </a:ext>
            </a:extLst>
          </p:cNvPr>
          <p:cNvSpPr/>
          <p:nvPr/>
        </p:nvSpPr>
        <p:spPr>
          <a:xfrm>
            <a:off x="400050" y="890332"/>
            <a:ext cx="333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 att täcka den här rektangeln behöver vi 12 kvadrater med arean 1 cm</a:t>
            </a:r>
            <a:r>
              <a:rPr lang="sv-SE" sz="2000" baseline="30000" dirty="0"/>
              <a:t>2</a:t>
            </a:r>
            <a:r>
              <a:rPr lang="sv-SE" sz="2000" dirty="0"/>
              <a:t>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A8F135A-F02E-F742-BD3F-955815A2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AD4DF59-F8CD-2C46-BBD7-513B21227FE2}"/>
              </a:ext>
            </a:extLst>
          </p:cNvPr>
          <p:cNvSpPr/>
          <p:nvPr/>
        </p:nvSpPr>
        <p:spPr>
          <a:xfrm>
            <a:off x="6509669" y="1198109"/>
            <a:ext cx="2091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Rektangelns area är 12 cm</a:t>
            </a:r>
            <a:r>
              <a:rPr lang="sv-SE" sz="2000" baseline="30000" dirty="0"/>
              <a:t>2</a:t>
            </a:r>
            <a:r>
              <a:rPr lang="sv-SE" sz="2000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DDADDC-C0DC-9449-9C4A-7FDA468CDC3D}"/>
              </a:ext>
            </a:extLst>
          </p:cNvPr>
          <p:cNvSpPr/>
          <p:nvPr/>
        </p:nvSpPr>
        <p:spPr>
          <a:xfrm>
            <a:off x="295159" y="3047847"/>
            <a:ext cx="2835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också </a:t>
            </a:r>
            <a:r>
              <a:rPr lang="sv-SE" sz="2000" dirty="0">
                <a:solidFill>
                  <a:srgbClr val="C00000"/>
                </a:solidFill>
              </a:rPr>
              <a:t>multiplicera </a:t>
            </a:r>
            <a:r>
              <a:rPr lang="sv-SE" sz="2000" dirty="0"/>
              <a:t>rektangelns </a:t>
            </a:r>
            <a:r>
              <a:rPr lang="sv-SE" sz="2000" dirty="0">
                <a:solidFill>
                  <a:srgbClr val="C00000"/>
                </a:solidFill>
              </a:rPr>
              <a:t>längd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med</a:t>
            </a:r>
            <a:r>
              <a:rPr lang="sv-SE" sz="2000" dirty="0"/>
              <a:t> dess </a:t>
            </a:r>
            <a:r>
              <a:rPr lang="sv-SE" sz="2000" dirty="0">
                <a:solidFill>
                  <a:srgbClr val="C00000"/>
                </a:solidFill>
              </a:rPr>
              <a:t>bredd </a:t>
            </a:r>
            <a:r>
              <a:rPr lang="sv-SE" sz="2000" dirty="0"/>
              <a:t>för att få </a:t>
            </a:r>
          </a:p>
          <a:p>
            <a:r>
              <a:rPr lang="sv-SE" sz="2000" dirty="0"/>
              <a:t>reda på arean.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D22ED35-7CFD-844D-96EF-1B3315D8CE08}"/>
              </a:ext>
            </a:extLst>
          </p:cNvPr>
          <p:cNvSpPr/>
          <p:nvPr/>
        </p:nvSpPr>
        <p:spPr>
          <a:xfrm>
            <a:off x="3595073" y="2769821"/>
            <a:ext cx="2490321" cy="18794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472F1E-FC9F-7540-B6A4-4330ECE7C3FF}"/>
              </a:ext>
            </a:extLst>
          </p:cNvPr>
          <p:cNvSpPr/>
          <p:nvPr/>
        </p:nvSpPr>
        <p:spPr>
          <a:xfrm>
            <a:off x="4337583" y="464931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7A5E9BB-2592-DE46-96FD-5B23C198C998}"/>
              </a:ext>
            </a:extLst>
          </p:cNvPr>
          <p:cNvSpPr/>
          <p:nvPr/>
        </p:nvSpPr>
        <p:spPr>
          <a:xfrm>
            <a:off x="6102154" y="350951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E09D85A-45D0-4841-86B8-6A7A6D9121CE}"/>
              </a:ext>
            </a:extLst>
          </p:cNvPr>
          <p:cNvSpPr/>
          <p:nvPr/>
        </p:nvSpPr>
        <p:spPr>
          <a:xfrm>
            <a:off x="3131060" y="5105708"/>
            <a:ext cx="1556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Arean =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7A52BCF-458F-4649-A6DB-42D837C6DCC7}"/>
              </a:ext>
            </a:extLst>
          </p:cNvPr>
          <p:cNvSpPr/>
          <p:nvPr/>
        </p:nvSpPr>
        <p:spPr>
          <a:xfrm>
            <a:off x="3998124" y="5113026"/>
            <a:ext cx="1556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 · 3 cm</a:t>
            </a:r>
            <a:r>
              <a:rPr lang="sv-SE" sz="2000" baseline="30000" dirty="0"/>
              <a:t>2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6EDF01-DF25-CF45-A89E-1C48E912FDE0}"/>
              </a:ext>
            </a:extLst>
          </p:cNvPr>
          <p:cNvSpPr/>
          <p:nvPr/>
        </p:nvSpPr>
        <p:spPr>
          <a:xfrm>
            <a:off x="4880365" y="5127389"/>
            <a:ext cx="1709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= 12 cm</a:t>
            </a:r>
            <a:r>
              <a:rPr lang="sv-SE" sz="2000" baseline="30000" dirty="0"/>
              <a:t>2</a:t>
            </a:r>
            <a:r>
              <a:rPr lang="sv-SE" sz="2000" dirty="0"/>
              <a:t>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5BDE248-EBA5-EE4B-AF9B-C158E714491B}"/>
              </a:ext>
            </a:extLst>
          </p:cNvPr>
          <p:cNvSpPr/>
          <p:nvPr/>
        </p:nvSpPr>
        <p:spPr>
          <a:xfrm>
            <a:off x="2653884" y="6005579"/>
            <a:ext cx="40680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Arean = längden · bredden  </a:t>
            </a:r>
          </a:p>
        </p:txBody>
      </p:sp>
    </p:spTree>
    <p:extLst>
      <p:ext uri="{BB962C8B-B14F-4D97-AF65-F5344CB8AC3E}">
        <p14:creationId xmlns:p14="http://schemas.microsoft.com/office/powerpoint/2010/main" val="24475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BCA8513-411C-CE4D-A616-8AAB1766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46CD05C-624C-2A47-9AC5-889E8A37FDFC}"/>
              </a:ext>
            </a:extLst>
          </p:cNvPr>
          <p:cNvSpPr/>
          <p:nvPr/>
        </p:nvSpPr>
        <p:spPr>
          <a:xfrm>
            <a:off x="789164" y="1049369"/>
            <a:ext cx="658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Hur stor är arean om alla rutor har sidan 1 cm?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471783A-5C50-7440-B5F3-FE71A49C0BD8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BB14F33-B9A0-9D41-AB45-9918420627AF}"/>
              </a:ext>
            </a:extLst>
          </p:cNvPr>
          <p:cNvSpPr/>
          <p:nvPr/>
        </p:nvSpPr>
        <p:spPr>
          <a:xfrm>
            <a:off x="329347" y="3919234"/>
            <a:ext cx="173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 Arean </a:t>
            </a:r>
            <a:r>
              <a:rPr lang="sv-SE" sz="2400" dirty="0">
                <a:latin typeface="+mn-lt"/>
              </a:rPr>
              <a:t>=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FA1199-9436-ED46-B532-3C76685F4B36}"/>
              </a:ext>
            </a:extLst>
          </p:cNvPr>
          <p:cNvSpPr/>
          <p:nvPr/>
        </p:nvSpPr>
        <p:spPr>
          <a:xfrm>
            <a:off x="4524213" y="3874797"/>
            <a:ext cx="43775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Figuren består av 5 rutor med arean 1 cm</a:t>
            </a:r>
            <a:r>
              <a:rPr lang="sv-SE" baseline="30000" dirty="0"/>
              <a:t>2</a:t>
            </a:r>
            <a:r>
              <a:rPr lang="sv-SE" dirty="0"/>
              <a:t>. Hela arean är då 5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C2EADB5F-E914-F44C-A32B-C06D5B727E57}"/>
              </a:ext>
            </a:extLst>
          </p:cNvPr>
          <p:cNvGrpSpPr/>
          <p:nvPr/>
        </p:nvGrpSpPr>
        <p:grpSpPr>
          <a:xfrm>
            <a:off x="920456" y="1714580"/>
            <a:ext cx="1999756" cy="1620450"/>
            <a:chOff x="789164" y="1798376"/>
            <a:chExt cx="1999756" cy="162045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32D1FFA-4BA0-5F4B-B1A0-3FDFA2A9257B}"/>
                </a:ext>
              </a:extLst>
            </p:cNvPr>
            <p:cNvSpPr/>
            <p:nvPr/>
          </p:nvSpPr>
          <p:spPr>
            <a:xfrm>
              <a:off x="789164" y="1798376"/>
              <a:ext cx="6575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8901794-212B-7540-8ACB-7A01EA35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525" y="1918647"/>
              <a:ext cx="1502395" cy="1500179"/>
            </a:xfrm>
            <a:prstGeom prst="rect">
              <a:avLst/>
            </a:pr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6DAE2A0-7233-6F4E-8920-7C90EF65DB32}"/>
              </a:ext>
            </a:extLst>
          </p:cNvPr>
          <p:cNvGrpSpPr/>
          <p:nvPr/>
        </p:nvGrpSpPr>
        <p:grpSpPr>
          <a:xfrm>
            <a:off x="5067070" y="1704406"/>
            <a:ext cx="2302721" cy="1630624"/>
            <a:chOff x="4033351" y="1798376"/>
            <a:chExt cx="2302721" cy="1630624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9BF74C6-3E0D-5546-9B07-64E539BC967B}"/>
                </a:ext>
              </a:extLst>
            </p:cNvPr>
            <p:cNvSpPr/>
            <p:nvPr/>
          </p:nvSpPr>
          <p:spPr>
            <a:xfrm>
              <a:off x="4033351" y="1798376"/>
              <a:ext cx="6575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46FBB61D-9030-4D40-8C4A-A4A4016F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3822" y="1928821"/>
              <a:ext cx="1792250" cy="1500179"/>
            </a:xfrm>
            <a:prstGeom prst="rect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7C43BA2E-F65C-364D-ABC4-861647702F72}"/>
              </a:ext>
            </a:extLst>
          </p:cNvPr>
          <p:cNvSpPr/>
          <p:nvPr/>
        </p:nvSpPr>
        <p:spPr>
          <a:xfrm>
            <a:off x="1870802" y="3919233"/>
            <a:ext cx="109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cm</a:t>
            </a:r>
            <a:r>
              <a:rPr lang="sv-SE" sz="2400" baseline="30000" dirty="0">
                <a:latin typeface="Bradley Hand" pitchFamily="2" charset="77"/>
              </a:rPr>
              <a:t>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389B771-E48D-AA46-BB2F-C9DB3B974947}"/>
              </a:ext>
            </a:extLst>
          </p:cNvPr>
          <p:cNvSpPr/>
          <p:nvPr/>
        </p:nvSpPr>
        <p:spPr>
          <a:xfrm>
            <a:off x="329346" y="4734270"/>
            <a:ext cx="2139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 Längd</a:t>
            </a:r>
            <a:r>
              <a:rPr lang="sv-SE" sz="2400" dirty="0">
                <a:latin typeface="+mn-lt"/>
              </a:rPr>
              <a:t>: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3DAB02E-D135-DF47-A58F-E2757D43C513}"/>
              </a:ext>
            </a:extLst>
          </p:cNvPr>
          <p:cNvSpPr/>
          <p:nvPr/>
        </p:nvSpPr>
        <p:spPr>
          <a:xfrm>
            <a:off x="1920774" y="4734269"/>
            <a:ext cx="109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cm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98B7DE1-5371-6E4A-9479-22A86C484752}"/>
              </a:ext>
            </a:extLst>
          </p:cNvPr>
          <p:cNvSpPr/>
          <p:nvPr/>
        </p:nvSpPr>
        <p:spPr>
          <a:xfrm>
            <a:off x="852492" y="5195680"/>
            <a:ext cx="1373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Bredd</a:t>
            </a:r>
            <a:r>
              <a:rPr lang="sv-SE" sz="2400" dirty="0">
                <a:latin typeface="+mn-lt"/>
              </a:rPr>
              <a:t>: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CBF0BBF-E1C5-6249-B1D3-99EB311B63B7}"/>
              </a:ext>
            </a:extLst>
          </p:cNvPr>
          <p:cNvSpPr/>
          <p:nvPr/>
        </p:nvSpPr>
        <p:spPr>
          <a:xfrm>
            <a:off x="1920774" y="5195933"/>
            <a:ext cx="109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cm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04E0D47-AB1B-1B40-B258-3715AE6DBA8E}"/>
              </a:ext>
            </a:extLst>
          </p:cNvPr>
          <p:cNvSpPr/>
          <p:nvPr/>
        </p:nvSpPr>
        <p:spPr>
          <a:xfrm>
            <a:off x="712250" y="5887921"/>
            <a:ext cx="1373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Arean </a:t>
            </a:r>
            <a:r>
              <a:rPr lang="sv-SE" sz="2400" dirty="0">
                <a:latin typeface="+mn-lt"/>
              </a:rPr>
              <a:t>=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BBA6CF9-2029-A74D-AD2C-965CEE27257D}"/>
              </a:ext>
            </a:extLst>
          </p:cNvPr>
          <p:cNvSpPr/>
          <p:nvPr/>
        </p:nvSpPr>
        <p:spPr>
          <a:xfrm>
            <a:off x="1855523" y="5887667"/>
            <a:ext cx="167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· 2 cm</a:t>
            </a:r>
            <a:r>
              <a:rPr lang="sv-SE" sz="2400" baseline="30000" dirty="0">
                <a:latin typeface="Bradley Hand" pitchFamily="2" charset="77"/>
              </a:rPr>
              <a:t>2 </a:t>
            </a:r>
            <a:r>
              <a:rPr lang="sv-SE" sz="2400" dirty="0"/>
              <a:t>=</a:t>
            </a:r>
            <a:endParaRPr lang="sv-SE" sz="2400" baseline="30000" dirty="0">
              <a:latin typeface="Bradley Hand" pitchFamily="2" charset="77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F9E5B66-0BF8-BB4F-AA3D-CC0F62206790}"/>
              </a:ext>
            </a:extLst>
          </p:cNvPr>
          <p:cNvSpPr/>
          <p:nvPr/>
        </p:nvSpPr>
        <p:spPr>
          <a:xfrm>
            <a:off x="3346116" y="5887667"/>
            <a:ext cx="109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 cm</a:t>
            </a:r>
            <a:r>
              <a:rPr lang="sv-SE" sz="2400" baseline="30000" dirty="0">
                <a:latin typeface="Bradley Hand" pitchFamily="2" charset="77"/>
              </a:rPr>
              <a:t>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089640D-1B52-A449-950F-9C593FC24E0F}"/>
              </a:ext>
            </a:extLst>
          </p:cNvPr>
          <p:cNvSpPr/>
          <p:nvPr/>
        </p:nvSpPr>
        <p:spPr>
          <a:xfrm>
            <a:off x="4572000" y="4878325"/>
            <a:ext cx="34952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Du kan också räkna rutor. Det är </a:t>
            </a:r>
          </a:p>
          <a:p>
            <a:r>
              <a:rPr lang="sv-SE" dirty="0"/>
              <a:t>8 stycken. Hela arean är då 8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1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39525</TotalTime>
  <Words>244</Words>
  <Application>Microsoft Macintosh PowerPoint</Application>
  <PresentationFormat>Bildspel på skärmen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308</cp:revision>
  <dcterms:created xsi:type="dcterms:W3CDTF">2017-04-10T07:17:33Z</dcterms:created>
  <dcterms:modified xsi:type="dcterms:W3CDTF">2020-02-27T17:36:45Z</dcterms:modified>
</cp:coreProperties>
</file>