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9" r:id="rId3"/>
    <p:sldId id="259" r:id="rId4"/>
    <p:sldId id="277" r:id="rId5"/>
    <p:sldId id="278" r:id="rId6"/>
    <p:sldId id="279" r:id="rId7"/>
    <p:sldId id="280" r:id="rId8"/>
    <p:sldId id="281" r:id="rId9"/>
    <p:sldId id="282" r:id="rId10"/>
    <p:sldId id="28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08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89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362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89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74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991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2019-08-07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50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2019-08-07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386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2019-08-07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76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4C22EB-9F03-487A-8739-7879F6B2C1B7}" type="datetimeFigureOut">
              <a:rPr lang="sv-SE" smtClean="0"/>
              <a:t>2019-08-07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399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59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4C22EB-9F03-487A-8739-7879F6B2C1B7}" type="datetimeFigureOut">
              <a:rPr lang="sv-SE" smtClean="0"/>
              <a:t>2019-08-07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68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914698" y="2767280"/>
            <a:ext cx="8362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RESONEMANG OCH KOMMUNIKATION KAPITEL 6</a:t>
            </a:r>
          </a:p>
        </p:txBody>
      </p:sp>
    </p:spTree>
    <p:extLst>
      <p:ext uri="{BB962C8B-B14F-4D97-AF65-F5344CB8AC3E}">
        <p14:creationId xmlns:p14="http://schemas.microsoft.com/office/powerpoint/2010/main" val="105579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21211" y="286925"/>
            <a:ext cx="69771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7</a:t>
            </a:r>
          </a:p>
          <a:p>
            <a:r>
              <a:rPr lang="sv-SE" sz="2800" dirty="0"/>
              <a:t>Sedan börjar de diskutera hur stor volym ett lingon har.</a:t>
            </a:r>
          </a:p>
          <a:p>
            <a:endParaRPr lang="sv-SE" sz="2800" dirty="0"/>
          </a:p>
          <a:p>
            <a:r>
              <a:rPr lang="sv-SE" sz="2800" dirty="0"/>
              <a:t>”Jag tror att det är en milliliter”, säger </a:t>
            </a:r>
            <a:r>
              <a:rPr lang="sv-SE" sz="2800" dirty="0" err="1"/>
              <a:t>Shima</a:t>
            </a:r>
            <a:r>
              <a:rPr lang="sv-SE" sz="2800" dirty="0"/>
              <a:t>.</a:t>
            </a:r>
          </a:p>
          <a:p>
            <a:r>
              <a:rPr lang="sv-SE" sz="2800" dirty="0"/>
              <a:t>”Nej, det måste vara mer”, säger Konrad.</a:t>
            </a:r>
          </a:p>
          <a:p>
            <a:endParaRPr lang="sv-SE" sz="2800" dirty="0"/>
          </a:p>
          <a:p>
            <a:r>
              <a:rPr lang="sv-SE" sz="2800" dirty="0"/>
              <a:t>Kan du komma på någon metod som de kan använda för att ta reda på volymen av ett lingon?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A332C40-E657-4484-9C69-072E8E890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952" y="1973179"/>
            <a:ext cx="3978366" cy="32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9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770844" y="3075057"/>
            <a:ext cx="4650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/>
              <a:t>RÄKNA MED RECEPT</a:t>
            </a:r>
          </a:p>
        </p:txBody>
      </p:sp>
    </p:spTree>
    <p:extLst>
      <p:ext uri="{BB962C8B-B14F-4D97-AF65-F5344CB8AC3E}">
        <p14:creationId xmlns:p14="http://schemas.microsoft.com/office/powerpoint/2010/main" val="287063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800200" y="847288"/>
            <a:ext cx="6591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/>
              <a:t>Shima</a:t>
            </a:r>
            <a:r>
              <a:rPr lang="sv-SE" sz="2800" dirty="0"/>
              <a:t> och Konrad ska bjuda tre kompisar på vit chokladmousse med rårörda lingon.</a:t>
            </a:r>
          </a:p>
          <a:p>
            <a:r>
              <a:rPr lang="sv-SE" sz="2800" dirty="0"/>
              <a:t>Receptet ser ut så här:</a:t>
            </a:r>
          </a:p>
        </p:txBody>
      </p: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3A2AD789-4D78-4321-900F-CF4121F5C52D}"/>
              </a:ext>
            </a:extLst>
          </p:cNvPr>
          <p:cNvSpPr/>
          <p:nvPr/>
        </p:nvSpPr>
        <p:spPr>
          <a:xfrm>
            <a:off x="1629296" y="2460567"/>
            <a:ext cx="3507970" cy="32585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Till 4 – 6 personer</a:t>
            </a:r>
          </a:p>
          <a:p>
            <a:pPr algn="ctr"/>
            <a:endParaRPr lang="sv-SE" sz="2400" dirty="0">
              <a:solidFill>
                <a:schemeClr val="tx1"/>
              </a:solidFill>
            </a:endParaRP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100 g lingon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150 g vit choklad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3 dl vispgrädde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½ dl strösocker (45 g)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¾ dl mjölk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A54586A-BDF1-4969-8085-B6F6C5C86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867" y="2460567"/>
            <a:ext cx="4627418" cy="29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299556" y="847288"/>
            <a:ext cx="63647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1</a:t>
            </a:r>
          </a:p>
          <a:p>
            <a:endParaRPr lang="sv-SE" sz="2800" b="1" dirty="0"/>
          </a:p>
          <a:p>
            <a:r>
              <a:rPr lang="sv-SE" sz="2800" dirty="0"/>
              <a:t>Om all mousse gick åt, och alla delade lika, </a:t>
            </a:r>
          </a:p>
          <a:p>
            <a:r>
              <a:rPr lang="sv-SE" sz="2800" dirty="0"/>
              <a:t>hur mycket åt då var och en av</a:t>
            </a:r>
          </a:p>
          <a:p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lingon</a:t>
            </a:r>
          </a:p>
          <a:p>
            <a:pPr marL="514350" indent="-514350">
              <a:buAutoNum type="alphaLcParenR"/>
            </a:pPr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vit choklad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E062AE3C-2241-4E13-ACF8-A4DC82FAB850}"/>
              </a:ext>
            </a:extLst>
          </p:cNvPr>
          <p:cNvSpPr/>
          <p:nvPr/>
        </p:nvSpPr>
        <p:spPr>
          <a:xfrm>
            <a:off x="7664335" y="2617003"/>
            <a:ext cx="3507970" cy="32585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Till 4 – 6 personer</a:t>
            </a:r>
          </a:p>
          <a:p>
            <a:pPr algn="ctr"/>
            <a:endParaRPr lang="sv-SE" sz="2400" dirty="0">
              <a:solidFill>
                <a:schemeClr val="tx1"/>
              </a:solidFill>
            </a:endParaRP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100 g lingon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150 g vit choklad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3 dl vispgrädde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½ dl strösocker (45 g)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¾ dl mjölk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49F63EB-63CA-4D45-A7D7-3B7FF95F1558}"/>
              </a:ext>
            </a:extLst>
          </p:cNvPr>
          <p:cNvSpPr txBox="1"/>
          <p:nvPr/>
        </p:nvSpPr>
        <p:spPr>
          <a:xfrm>
            <a:off x="3919330" y="2999072"/>
            <a:ext cx="217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FF0000"/>
                </a:solidFill>
              </a:rPr>
              <a:t>20 g</a:t>
            </a:r>
            <a:endParaRPr lang="sv-SE" sz="2800" baseline="30000" dirty="0">
              <a:solidFill>
                <a:srgbClr val="FF0000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169315C-9C5B-3E4B-94F1-77EAB4E873D4}"/>
              </a:ext>
            </a:extLst>
          </p:cNvPr>
          <p:cNvSpPr txBox="1"/>
          <p:nvPr/>
        </p:nvSpPr>
        <p:spPr>
          <a:xfrm>
            <a:off x="3919330" y="3863498"/>
            <a:ext cx="217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FF0000"/>
                </a:solidFill>
              </a:rPr>
              <a:t>30 g</a:t>
            </a:r>
            <a:endParaRPr lang="sv-SE" sz="28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414847" y="1874728"/>
            <a:ext cx="73623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2</a:t>
            </a:r>
          </a:p>
          <a:p>
            <a:endParaRPr lang="sv-SE" sz="2800" b="1" dirty="0"/>
          </a:p>
          <a:p>
            <a:pPr marL="514350" indent="-514350">
              <a:buAutoNum type="alphaLcParenR"/>
            </a:pPr>
            <a:r>
              <a:rPr lang="sv-SE" sz="2800" dirty="0"/>
              <a:t>I receptet står det ½ dl strösocker.</a:t>
            </a:r>
          </a:p>
          <a:p>
            <a:r>
              <a:rPr lang="sv-SE" sz="2800" dirty="0"/>
              <a:t>      Hur många centiliter är det?</a:t>
            </a:r>
          </a:p>
          <a:p>
            <a:endParaRPr lang="sv-SE" sz="2800" dirty="0"/>
          </a:p>
          <a:p>
            <a:pPr marL="514350" indent="-514350">
              <a:buAutoNum type="alphaLcParenR" startAt="2"/>
            </a:pPr>
            <a:r>
              <a:rPr lang="sv-SE" sz="2800" dirty="0"/>
              <a:t>Det ska vara ¾ dl mjölk enligt receptet.</a:t>
            </a:r>
          </a:p>
          <a:p>
            <a:r>
              <a:rPr lang="sv-SE" sz="2800" dirty="0"/>
              <a:t>      Hur många milliliter är det?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760D6FE-0027-0245-B5B5-E46311752712}"/>
              </a:ext>
            </a:extLst>
          </p:cNvPr>
          <p:cNvSpPr txBox="1"/>
          <p:nvPr/>
        </p:nvSpPr>
        <p:spPr>
          <a:xfrm>
            <a:off x="9594119" y="2925656"/>
            <a:ext cx="217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FF0000"/>
                </a:solidFill>
              </a:rPr>
              <a:t>50 cl</a:t>
            </a:r>
            <a:endParaRPr lang="sv-SE" sz="2800" baseline="30000" dirty="0">
              <a:solidFill>
                <a:srgbClr val="FF0000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A03C428-286B-C24F-9B7C-91251DA67D27}"/>
              </a:ext>
            </a:extLst>
          </p:cNvPr>
          <p:cNvSpPr txBox="1"/>
          <p:nvPr/>
        </p:nvSpPr>
        <p:spPr>
          <a:xfrm>
            <a:off x="9685636" y="4052091"/>
            <a:ext cx="217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FF0000"/>
                </a:solidFill>
              </a:rPr>
              <a:t>75 ml</a:t>
            </a:r>
            <a:endParaRPr lang="sv-SE" sz="28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0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827809" y="847288"/>
            <a:ext cx="74772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3</a:t>
            </a:r>
          </a:p>
          <a:p>
            <a:endParaRPr lang="sv-SE" sz="2800" b="1" dirty="0"/>
          </a:p>
          <a:p>
            <a:r>
              <a:rPr lang="sv-SE" sz="2800" dirty="0"/>
              <a:t>Konrad räknar ut att en liter strösocker väger 9 hg.</a:t>
            </a:r>
          </a:p>
          <a:p>
            <a:r>
              <a:rPr lang="sv-SE" sz="2800" dirty="0"/>
              <a:t>Stämmer det?</a:t>
            </a:r>
          </a:p>
          <a:p>
            <a:r>
              <a:rPr lang="sv-SE" sz="2800" dirty="0"/>
              <a:t>Förklara hur du tänker.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D4A6D335-E6E3-4C6D-9CEC-23403673C844}"/>
              </a:ext>
            </a:extLst>
          </p:cNvPr>
          <p:cNvSpPr/>
          <p:nvPr/>
        </p:nvSpPr>
        <p:spPr>
          <a:xfrm>
            <a:off x="7780714" y="2443941"/>
            <a:ext cx="3507970" cy="32585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Till 4 – 6 personer</a:t>
            </a:r>
          </a:p>
          <a:p>
            <a:pPr algn="ctr"/>
            <a:endParaRPr lang="sv-SE" sz="2400" dirty="0">
              <a:solidFill>
                <a:schemeClr val="tx1"/>
              </a:solidFill>
            </a:endParaRP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100 g lingon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150 g vit choklad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3 dl vispgrädde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½ dl strösocker (45 g)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¾ dl mjölk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22E0720-E868-6B49-AABF-53E2519155C6}"/>
              </a:ext>
            </a:extLst>
          </p:cNvPr>
          <p:cNvSpPr txBox="1"/>
          <p:nvPr/>
        </p:nvSpPr>
        <p:spPr>
          <a:xfrm>
            <a:off x="3166232" y="2110083"/>
            <a:ext cx="650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FF0000"/>
                </a:solidFill>
              </a:rPr>
              <a:t>Ja</a:t>
            </a:r>
            <a:endParaRPr lang="sv-SE" sz="28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8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948689" y="847288"/>
            <a:ext cx="81333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4</a:t>
            </a:r>
          </a:p>
          <a:p>
            <a:endParaRPr lang="sv-SE" sz="2800" b="1" dirty="0"/>
          </a:p>
          <a:p>
            <a:r>
              <a:rPr lang="sv-SE" sz="2800" dirty="0"/>
              <a:t>Vispgrädde och mjölk väger ungefär 100 g per deciliter.</a:t>
            </a:r>
          </a:p>
          <a:p>
            <a:r>
              <a:rPr lang="sv-SE" sz="2800" dirty="0"/>
              <a:t>Hur mycket vägde alla ingredienserna till moussen?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83857128-BF88-49B1-BC85-F9276E268B71}"/>
              </a:ext>
            </a:extLst>
          </p:cNvPr>
          <p:cNvSpPr/>
          <p:nvPr/>
        </p:nvSpPr>
        <p:spPr>
          <a:xfrm>
            <a:off x="8096598" y="2752123"/>
            <a:ext cx="3507970" cy="32585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Till 4 – 6 personer</a:t>
            </a:r>
          </a:p>
          <a:p>
            <a:pPr algn="ctr"/>
            <a:endParaRPr lang="sv-SE" sz="2400" dirty="0">
              <a:solidFill>
                <a:schemeClr val="tx1"/>
              </a:solidFill>
            </a:endParaRP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100 g lingon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150 g vit choklad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3 dl vispgrädde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½ dl strösocker (45 g)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¾ dl mjölk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D92044B-9F64-7045-9331-E54634915E08}"/>
              </a:ext>
            </a:extLst>
          </p:cNvPr>
          <p:cNvSpPr txBox="1"/>
          <p:nvPr/>
        </p:nvSpPr>
        <p:spPr>
          <a:xfrm>
            <a:off x="8689659" y="2139950"/>
            <a:ext cx="1090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FF0000"/>
                </a:solidFill>
              </a:rPr>
              <a:t>670 g</a:t>
            </a:r>
            <a:endParaRPr lang="sv-SE" sz="28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0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757275" y="996602"/>
            <a:ext cx="86774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5</a:t>
            </a:r>
          </a:p>
          <a:p>
            <a:endParaRPr lang="sv-SE" sz="2800" b="1" dirty="0"/>
          </a:p>
          <a:p>
            <a:r>
              <a:rPr lang="sv-SE" sz="2800" dirty="0"/>
              <a:t>Hur mycket strösocker går det åt om man gör en halv sats?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A65632FF-9532-47AF-87E9-CE8E5D711162}"/>
              </a:ext>
            </a:extLst>
          </p:cNvPr>
          <p:cNvSpPr/>
          <p:nvPr/>
        </p:nvSpPr>
        <p:spPr>
          <a:xfrm>
            <a:off x="4342014" y="2623591"/>
            <a:ext cx="3507970" cy="32585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Till 4 – 6 personer</a:t>
            </a:r>
          </a:p>
          <a:p>
            <a:pPr algn="ctr"/>
            <a:endParaRPr lang="sv-SE" sz="2400" dirty="0">
              <a:solidFill>
                <a:schemeClr val="tx1"/>
              </a:solidFill>
            </a:endParaRP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100 g lingon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150 g vit choklad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3 dl vispgrädde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½ dl strösocker (45 g)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¾ dl mjölk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55FE130-772E-184E-83E8-877EB09477B9}"/>
              </a:ext>
            </a:extLst>
          </p:cNvPr>
          <p:cNvSpPr txBox="1"/>
          <p:nvPr/>
        </p:nvSpPr>
        <p:spPr>
          <a:xfrm>
            <a:off x="10508518" y="1858377"/>
            <a:ext cx="217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FF0000"/>
                </a:solidFill>
              </a:rPr>
              <a:t>¼ dl</a:t>
            </a:r>
          </a:p>
        </p:txBody>
      </p:sp>
    </p:spTree>
    <p:extLst>
      <p:ext uri="{BB962C8B-B14F-4D97-AF65-F5344CB8AC3E}">
        <p14:creationId xmlns:p14="http://schemas.microsoft.com/office/powerpoint/2010/main" val="371981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471612" y="2090172"/>
            <a:ext cx="9248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6</a:t>
            </a:r>
          </a:p>
          <a:p>
            <a:endParaRPr lang="sv-SE" sz="2800" b="1" dirty="0"/>
          </a:p>
          <a:p>
            <a:r>
              <a:rPr lang="sv-SE" sz="2800" dirty="0" err="1"/>
              <a:t>Shima</a:t>
            </a:r>
            <a:r>
              <a:rPr lang="sv-SE" sz="2800" dirty="0"/>
              <a:t> och Konrad börjar diskutera hur mycket ett lingon väger. </a:t>
            </a:r>
          </a:p>
          <a:p>
            <a:r>
              <a:rPr lang="sv-SE" sz="2800" dirty="0"/>
              <a:t>De lägger ett lingon på vågen men den visar ingen vikt.</a:t>
            </a:r>
          </a:p>
          <a:p>
            <a:endParaRPr lang="sv-SE" sz="2800" dirty="0"/>
          </a:p>
          <a:p>
            <a:r>
              <a:rPr lang="sv-SE" sz="2800" dirty="0"/>
              <a:t>Hur ska de då kunna ta reda på hur mycket ett lingon väger?</a:t>
            </a:r>
          </a:p>
        </p:txBody>
      </p:sp>
    </p:spTree>
    <p:extLst>
      <p:ext uri="{BB962C8B-B14F-4D97-AF65-F5344CB8AC3E}">
        <p14:creationId xmlns:p14="http://schemas.microsoft.com/office/powerpoint/2010/main" val="123028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Återblick">
  <a:themeElements>
    <a:clrScheme name="Återblick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480</TotalTime>
  <Words>367</Words>
  <Application>Microsoft Macintosh PowerPoint</Application>
  <PresentationFormat>Bredbild</PresentationFormat>
  <Paragraphs>86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Återblick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Kerstin Dahlin</dc:creator>
  <cp:lastModifiedBy>Kristina Johnson</cp:lastModifiedBy>
  <cp:revision>44</cp:revision>
  <dcterms:created xsi:type="dcterms:W3CDTF">2019-08-04T10:07:00Z</dcterms:created>
  <dcterms:modified xsi:type="dcterms:W3CDTF">2019-08-07T17:14:40Z</dcterms:modified>
</cp:coreProperties>
</file>