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60" r:id="rId2"/>
    <p:sldId id="356" r:id="rId3"/>
    <p:sldId id="364" r:id="rId4"/>
    <p:sldId id="363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9052" autoAdjust="0"/>
  </p:normalViewPr>
  <p:slideViewPr>
    <p:cSldViewPr snapToGrid="0" snapToObjects="1">
      <p:cViewPr>
        <p:scale>
          <a:sx n="103" d="100"/>
          <a:sy n="103" d="100"/>
        </p:scale>
        <p:origin x="304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388C11-658D-CF46-A2BC-59BE1F0BD64D}"/>
              </a:ext>
            </a:extLst>
          </p:cNvPr>
          <p:cNvSpPr/>
          <p:nvPr/>
        </p:nvSpPr>
        <p:spPr>
          <a:xfrm>
            <a:off x="1517568" y="2284302"/>
            <a:ext cx="17986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liter = 10 dl</a:t>
            </a:r>
            <a:endParaRPr lang="sv-SE" i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32E9E9A-197D-AB44-8A7A-87D98062B92C}"/>
              </a:ext>
            </a:extLst>
          </p:cNvPr>
          <p:cNvSpPr/>
          <p:nvPr/>
        </p:nvSpPr>
        <p:spPr>
          <a:xfrm>
            <a:off x="1517568" y="2764318"/>
            <a:ext cx="17986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liter = 100 cl</a:t>
            </a:r>
            <a:endParaRPr lang="sv-SE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EB74562-3481-6442-8D52-217D524E3059}"/>
              </a:ext>
            </a:extLst>
          </p:cNvPr>
          <p:cNvSpPr/>
          <p:nvPr/>
        </p:nvSpPr>
        <p:spPr>
          <a:xfrm>
            <a:off x="1517568" y="3244334"/>
            <a:ext cx="183073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liter = 1 000 ml</a:t>
            </a:r>
            <a:endParaRPr lang="sv-SE" i="1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CCC3D6E-35D1-CC45-B209-5F2CD270AB53}"/>
              </a:ext>
            </a:extLst>
          </p:cNvPr>
          <p:cNvSpPr/>
          <p:nvPr/>
        </p:nvSpPr>
        <p:spPr>
          <a:xfrm>
            <a:off x="3878318" y="2282275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dl = 10 cl</a:t>
            </a:r>
            <a:endParaRPr lang="sv-SE" i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D44029F-CECE-1A41-B6C2-6A18D4B87318}"/>
              </a:ext>
            </a:extLst>
          </p:cNvPr>
          <p:cNvSpPr/>
          <p:nvPr/>
        </p:nvSpPr>
        <p:spPr>
          <a:xfrm>
            <a:off x="3878318" y="2762291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dl = 100 ml</a:t>
            </a:r>
            <a:endParaRPr lang="sv-SE" i="1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08491B7-A517-EB41-89FC-78820FE23342}"/>
              </a:ext>
            </a:extLst>
          </p:cNvPr>
          <p:cNvSpPr/>
          <p:nvPr/>
        </p:nvSpPr>
        <p:spPr>
          <a:xfrm>
            <a:off x="6096002" y="2282275"/>
            <a:ext cx="139884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cl = 10 ml</a:t>
            </a:r>
            <a:endParaRPr lang="sv-SE" i="1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0CE27923-E2CD-3C4D-92FE-1572575D19A0}"/>
              </a:ext>
            </a:extLst>
          </p:cNvPr>
          <p:cNvGrpSpPr/>
          <p:nvPr/>
        </p:nvGrpSpPr>
        <p:grpSpPr>
          <a:xfrm>
            <a:off x="243418" y="104066"/>
            <a:ext cx="8900582" cy="461665"/>
            <a:chOff x="243418" y="104066"/>
            <a:chExt cx="8900582" cy="461665"/>
          </a:xfrm>
        </p:grpSpPr>
        <p:sp>
          <p:nvSpPr>
            <p:cNvPr id="10" name="Rektangel 1">
              <a:extLst>
                <a:ext uri="{FF2B5EF4-FFF2-40B4-BE49-F238E27FC236}">
                  <a16:creationId xmlns:a16="http://schemas.microsoft.com/office/drawing/2014/main" id="{6A68E69B-7D25-6D4F-B631-8678519DB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18" y="104066"/>
              <a:ext cx="89005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sv-SE" sz="2400" b="1" dirty="0">
                  <a:latin typeface="+mn-lt"/>
                </a:rPr>
                <a:t>6.2		              Från större till mindre volymenheter</a:t>
              </a:r>
            </a:p>
          </p:txBody>
        </p:sp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C2BE5912-125E-3B44-8CA6-9D7C1906F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6809" y="139766"/>
              <a:ext cx="1161498" cy="384895"/>
            </a:xfrm>
            <a:prstGeom prst="rect">
              <a:avLst/>
            </a:prstGeom>
          </p:spPr>
        </p:pic>
      </p:grp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2E0DD94-25E8-7940-9360-8840281A1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6250" l="36000" r="78500">
                        <a14:foregroundMark x1="44494" y1="8250" x2="44500" y2="8000"/>
                        <a14:foregroundMark x1="44391" y1="12250" x2="44404" y2="11750"/>
                        <a14:foregroundMark x1="44346" y1="14000" x2="44359" y2="13500"/>
                        <a14:foregroundMark x1="44295" y1="15997" x2="44308" y2="15500"/>
                        <a14:foregroundMark x1="48252" y1="10047" x2="52750" y2="12500"/>
                        <a14:foregroundMark x1="44500" y1="8000" x2="44958" y2="8250"/>
                        <a14:foregroundMark x1="52750" y1="12500" x2="53000" y2="15750"/>
                        <a14:foregroundMark x1="44750" y1="6750" x2="52750" y2="5000"/>
                        <a14:foregroundMark x1="44250" y1="87500" x2="48486" y2="92413"/>
                        <a14:foregroundMark x1="56024" y1="91163" x2="54000" y2="88000"/>
                        <a14:foregroundMark x1="38750" y1="92250" x2="39344" y2="92488"/>
                        <a14:foregroundMark x1="38000" y1="91750" x2="39259" y2="92615"/>
                        <a14:foregroundMark x1="36750" y1="91000" x2="39088" y2="92871"/>
                        <a14:foregroundMark x1="37750" y1="91750" x2="37750" y2="91750"/>
                        <a14:foregroundMark x1="36000" y1="91500" x2="38738" y2="93395"/>
                        <a14:foregroundMark x1="53500" y1="87000" x2="55250" y2="88500"/>
                        <a14:foregroundMark x1="41250" y1="89250" x2="40750" y2="90000"/>
                        <a14:foregroundMark x1="41250" y1="93500" x2="43393" y2="93347"/>
                        <a14:foregroundMark x1="49795" y1="93573" x2="52882" y2="93363"/>
                        <a14:foregroundMark x1="59933" y1="92106" x2="61750" y2="91500"/>
                        <a14:foregroundMark x1="38250" y1="93500" x2="40000" y2="93500"/>
                        <a14:foregroundMark x1="42500" y1="94250" x2="42836" y2="94270"/>
                        <a14:foregroundMark x1="44000" y1="93000" x2="45250" y2="93000"/>
                        <a14:foregroundMark x1="45000" y1="93500" x2="46750" y2="93500"/>
                        <a14:foregroundMark x1="46750" y1="93500" x2="47750" y2="93500"/>
                        <a14:foregroundMark x1="43000" y1="94250" x2="43750" y2="94250"/>
                        <a14:foregroundMark x1="44250" y1="94250" x2="47000" y2="94000"/>
                        <a14:foregroundMark x1="47500" y1="94250" x2="50250" y2="94250"/>
                        <a14:foregroundMark x1="49750" y1="94500" x2="51500" y2="94500"/>
                        <a14:foregroundMark x1="52000" y1="94250" x2="53250" y2="94000"/>
                        <a14:foregroundMark x1="54250" y1="93750" x2="60000" y2="92500"/>
                        <a14:foregroundMark x1="52750" y1="95000" x2="52750" y2="95000"/>
                        <a14:foregroundMark x1="38750" y1="94250" x2="42000" y2="94250"/>
                        <a14:foregroundMark x1="42000" y1="94500" x2="48000" y2="94250"/>
                        <a14:foregroundMark x1="45121" y1="68500" x2="45250" y2="71000"/>
                        <a14:foregroundMark x1="45030" y1="66750" x2="45082" y2="67750"/>
                        <a14:foregroundMark x1="44991" y1="66000" x2="45017" y2="66500"/>
                        <a14:foregroundMark x1="44938" y1="64982" x2="44965" y2="65500"/>
                        <a14:foregroundMark x1="44913" y1="64500" x2="44923" y2="64683"/>
                        <a14:foregroundMark x1="44797" y1="62250" x2="44862" y2="63500"/>
                        <a14:foregroundMark x1="44730" y1="60935" x2="44759" y2="61500"/>
                        <a14:foregroundMark x1="44636" y1="59127" x2="44668" y2="59750"/>
                        <a14:foregroundMark x1="44526" y1="57000" x2="44614" y2="58715"/>
                        <a14:foregroundMark x1="44500" y1="85356" x2="44500" y2="86000"/>
                        <a14:foregroundMark x1="44500" y1="73682" x2="44500" y2="75606"/>
                        <a14:foregroundMark x1="44500" y1="69250" x2="44500" y2="69455"/>
                        <a14:foregroundMark x1="45135" y1="66750" x2="45212" y2="67750"/>
                        <a14:foregroundMark x1="45078" y1="66000" x2="45116" y2="66500"/>
                        <a14:foregroundMark x1="45019" y1="65235" x2="45039" y2="65500"/>
                        <a14:foregroundMark x1="44962" y1="64500" x2="44993" y2="64905"/>
                        <a14:foregroundMark x1="44789" y1="62250" x2="44885" y2="63500"/>
                        <a14:foregroundMark x1="44689" y1="60948" x2="44731" y2="61500"/>
                        <a14:foregroundMark x1="44563" y1="59322" x2="44626" y2="60138"/>
                        <a14:foregroundMark x1="45198" y1="68512" x2="45000" y2="69500"/>
                        <a14:foregroundMark x1="45200" y1="68500" x2="45290" y2="68050"/>
                        <a14:foregroundMark x1="44658" y1="61500" x2="44687" y2="60949"/>
                        <a14:foregroundMark x1="44553" y1="63500" x2="44619" y2="62250"/>
                        <a14:foregroundMark x1="44472" y1="65052" x2="44501" y2="64500"/>
                        <a14:foregroundMark x1="44448" y1="65500" x2="44460" y2="65267"/>
                        <a14:foregroundMark x1="44395" y1="66500" x2="44421" y2="66000"/>
                        <a14:foregroundMark x1="44329" y1="67750" x2="44382" y2="66750"/>
                        <a14:foregroundMark x1="44250" y1="69250" x2="44289" y2="68500"/>
                        <a14:foregroundMark x1="44750" y1="60928" x2="44750" y2="61500"/>
                        <a14:foregroundMark x1="44250" y1="61000" x2="44250" y2="61500"/>
                        <a14:foregroundMark x1="44250" y1="61500" x2="44250" y2="61089"/>
                        <a14:foregroundMark x1="45000" y1="75750" x2="45250" y2="80250"/>
                        <a14:foregroundMark x1="45000" y1="81000" x2="45000" y2="84750"/>
                        <a14:backgroundMark x1="60107" y1="94609" x2="61500" y2="94000"/>
                        <a14:backgroundMark x1="60250" y1="95000" x2="62500" y2="92500"/>
                        <a14:backgroundMark x1="61750" y1="93500" x2="61250" y2="96750"/>
                        <a14:backgroundMark x1="62250" y1="91750" x2="62500" y2="93750"/>
                        <a14:backgroundMark x1="52826" y1="94750" x2="53690" y2="94750"/>
                        <a14:backgroundMark x1="52826" y1="94750" x2="53690" y2="94750"/>
                        <a14:backgroundMark x1="44000" y1="14000" x2="44000" y2="15500"/>
                        <a14:backgroundMark x1="44000" y1="12750" x2="44000" y2="13500"/>
                        <a14:backgroundMark x1="44000" y1="10750" x2="44000" y2="11750"/>
                        <a14:backgroundMark x1="44000" y1="8750" x2="44000" y2="9750"/>
                        <a14:backgroundMark x1="44000" y1="9750" x2="44000" y2="10750"/>
                        <a14:backgroundMark x1="44000" y1="12250" x2="44000" y2="12750"/>
                        <a14:backgroundMark x1="44000" y1="8250" x2="44000" y2="8750"/>
                        <a14:backgroundMark x1="43750" y1="16250" x2="43750" y2="17000"/>
                        <a14:backgroundMark x1="43750" y1="17000" x2="43750" y2="18000"/>
                        <a14:backgroundMark x1="43750" y1="16250" x2="43750" y2="17000"/>
                        <a14:backgroundMark x1="43750" y1="16250" x2="44000" y2="16750"/>
                        <a14:backgroundMark x1="28250" y1="18500" x2="26250" y2="15750"/>
                        <a14:backgroundMark x1="43750" y1="67750" x2="43750" y2="68500"/>
                        <a14:backgroundMark x1="43750" y1="66500" x2="43750" y2="66750"/>
                        <a14:backgroundMark x1="43750" y1="65500" x2="43750" y2="66000"/>
                        <a14:backgroundMark x1="43500" y1="63500" x2="43500" y2="64500"/>
                        <a14:backgroundMark x1="43500" y1="64500" x2="43750" y2="64750"/>
                        <a14:backgroundMark x1="43500" y1="61500" x2="43500" y2="62250"/>
                        <a14:backgroundMark x1="43500" y1="60500" x2="43750" y2="61250"/>
                        <a14:backgroundMark x1="43750" y1="59750" x2="43750" y2="60250"/>
                        <a14:backgroundMark x1="43750" y1="61250" x2="43750" y2="61000"/>
                        <a14:backgroundMark x1="43500" y1="62250" x2="43500" y2="62000"/>
                        <a14:backgroundMark x1="43500" y1="62000" x2="43750" y2="61500"/>
                        <a14:backgroundMark x1="44000" y1="56000" x2="44000" y2="56500"/>
                        <a14:backgroundMark x1="44000" y1="56500" x2="44000" y2="57000"/>
                        <a14:backgroundMark x1="44000" y1="57750" x2="43750" y2="57750"/>
                        <a14:backgroundMark x1="43750" y1="58750" x2="44000" y2="57750"/>
                        <a14:backgroundMark x1="44000" y1="60000" x2="44000" y2="59000"/>
                        <a14:backgroundMark x1="44000" y1="58250" x2="44000" y2="57500"/>
                        <a14:backgroundMark x1="43750" y1="63750" x2="44000" y2="60750"/>
                        <a14:backgroundMark x1="44000" y1="64500" x2="44000" y2="62500"/>
                        <a14:backgroundMark x1="44000" y1="70500" x2="44000" y2="64750"/>
                        <a14:backgroundMark x1="43759" y1="75819" x2="44000" y2="71000"/>
                        <a14:backgroundMark x1="43750" y1="75819" x2="43750" y2="73250"/>
                        <a14:backgroundMark x1="43750" y1="81000" x2="43750" y2="80333"/>
                        <a14:backgroundMark x1="44000" y1="75806" x2="44000" y2="74000"/>
                        <a14:backgroundMark x1="77750" y1="72250" x2="78750" y2="73250"/>
                      </a14:backgroundRemoval>
                    </a14:imgEffect>
                  </a14:imgLayer>
                </a14:imgProps>
              </a:ext>
            </a:extLst>
          </a:blip>
          <a:srcRect l="35183" t="3140" r="37281" b="5553"/>
          <a:stretch/>
        </p:blipFill>
        <p:spPr>
          <a:xfrm>
            <a:off x="7494844" y="1590325"/>
            <a:ext cx="1398842" cy="4638371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59E4759D-C15B-5F47-81D8-AA27341A1C3F}"/>
              </a:ext>
            </a:extLst>
          </p:cNvPr>
          <p:cNvSpPr/>
          <p:nvPr/>
        </p:nvSpPr>
        <p:spPr>
          <a:xfrm>
            <a:off x="3348298" y="1088839"/>
            <a:ext cx="2565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Enhetsomvandlingar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2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844822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volymerna i centiliter.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78767" y="1577742"/>
            <a:ext cx="1236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a) 2 dl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778767" y="2537043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2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081626" y="2530986"/>
            <a:ext cx="1768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20 cl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62496" y="2352376"/>
            <a:ext cx="231612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dl = 10 cl</a:t>
            </a:r>
          </a:p>
          <a:p>
            <a:r>
              <a:rPr lang="sv-SE" dirty="0"/>
              <a:t>Då är 2 dl = 20 cl.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894149" y="3899642"/>
            <a:ext cx="384750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dl = 10 cl</a:t>
            </a:r>
          </a:p>
          <a:p>
            <a:r>
              <a:rPr lang="sv-SE" dirty="0"/>
              <a:t>Då är en halv deciliter lika med 5 cl.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C7105951-854A-7B4D-B3B6-AAFC1EC181FA}"/>
              </a:ext>
            </a:extLst>
          </p:cNvPr>
          <p:cNvGrpSpPr/>
          <p:nvPr/>
        </p:nvGrpSpPr>
        <p:grpSpPr>
          <a:xfrm>
            <a:off x="3130318" y="1465231"/>
            <a:ext cx="1184176" cy="775495"/>
            <a:chOff x="3790898" y="1126065"/>
            <a:chExt cx="1184176" cy="775495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058F7518-4ED2-724B-9BE0-0A002C4F8883}"/>
                </a:ext>
              </a:extLst>
            </p:cNvPr>
            <p:cNvSpPr/>
            <p:nvPr/>
          </p:nvSpPr>
          <p:spPr>
            <a:xfrm>
              <a:off x="3790898" y="1232519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b)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A4DFBDC-9C42-EC4F-A08A-6761062D8B0D}"/>
                </a:ext>
              </a:extLst>
            </p:cNvPr>
            <p:cNvSpPr/>
            <p:nvPr/>
          </p:nvSpPr>
          <p:spPr>
            <a:xfrm>
              <a:off x="4167381" y="1126065"/>
              <a:ext cx="4084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2468DA7B-1DD0-914E-BB83-6EE7233DD277}"/>
                </a:ext>
              </a:extLst>
            </p:cNvPr>
            <p:cNvSpPr/>
            <p:nvPr/>
          </p:nvSpPr>
          <p:spPr>
            <a:xfrm>
              <a:off x="4190169" y="1439895"/>
              <a:ext cx="390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2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068EF612-0977-1E43-84F2-966BD41CAB9E}"/>
                </a:ext>
              </a:extLst>
            </p:cNvPr>
            <p:cNvCxnSpPr>
              <a:cxnSpLocks/>
            </p:cNvCxnSpPr>
            <p:nvPr/>
          </p:nvCxnSpPr>
          <p:spPr>
            <a:xfrm>
              <a:off x="4244541" y="1507007"/>
              <a:ext cx="2198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FBAA9771-148A-204A-8897-007520A14602}"/>
                </a:ext>
              </a:extLst>
            </p:cNvPr>
            <p:cNvSpPr/>
            <p:nvPr/>
          </p:nvSpPr>
          <p:spPr>
            <a:xfrm>
              <a:off x="4385325" y="1276174"/>
              <a:ext cx="5897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dl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44624A74-EAF2-A447-B969-C56809997152}"/>
              </a:ext>
            </a:extLst>
          </p:cNvPr>
          <p:cNvGrpSpPr/>
          <p:nvPr/>
        </p:nvGrpSpPr>
        <p:grpSpPr>
          <a:xfrm>
            <a:off x="778767" y="3859293"/>
            <a:ext cx="1636892" cy="758069"/>
            <a:chOff x="3790898" y="1143491"/>
            <a:chExt cx="1636892" cy="758069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161A86F1-953B-A440-976E-7C3473AA2347}"/>
                </a:ext>
              </a:extLst>
            </p:cNvPr>
            <p:cNvSpPr/>
            <p:nvPr/>
          </p:nvSpPr>
          <p:spPr>
            <a:xfrm>
              <a:off x="3790898" y="1232519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b)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E90A8475-6D08-D944-A8D5-825A375BF588}"/>
                </a:ext>
              </a:extLst>
            </p:cNvPr>
            <p:cNvSpPr/>
            <p:nvPr/>
          </p:nvSpPr>
          <p:spPr>
            <a:xfrm>
              <a:off x="4186620" y="1143491"/>
              <a:ext cx="4084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AE0DA871-2C41-DB40-9FB6-8D08DA9B1E17}"/>
                </a:ext>
              </a:extLst>
            </p:cNvPr>
            <p:cNvSpPr/>
            <p:nvPr/>
          </p:nvSpPr>
          <p:spPr>
            <a:xfrm>
              <a:off x="4190169" y="1439895"/>
              <a:ext cx="390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4ADDF433-3A26-3D44-ABA2-3BB4BD9965D2}"/>
                </a:ext>
              </a:extLst>
            </p:cNvPr>
            <p:cNvCxnSpPr>
              <a:cxnSpLocks/>
            </p:cNvCxnSpPr>
            <p:nvPr/>
          </p:nvCxnSpPr>
          <p:spPr>
            <a:xfrm>
              <a:off x="4244541" y="1507007"/>
              <a:ext cx="2198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CB81B20-AB9B-1A4E-B6C9-E28C0F6C1660}"/>
                </a:ext>
              </a:extLst>
            </p:cNvPr>
            <p:cNvSpPr/>
            <p:nvPr/>
          </p:nvSpPr>
          <p:spPr>
            <a:xfrm>
              <a:off x="4385325" y="1276174"/>
              <a:ext cx="10424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</a:t>
              </a:r>
              <a:r>
                <a:rPr lang="sv-SE" sz="2400" dirty="0">
                  <a:latin typeface="Bradley Hand" pitchFamily="2" charset="77"/>
                </a:rPr>
                <a:t>dl</a:t>
              </a:r>
              <a:r>
                <a:rPr lang="sv-SE" sz="2400" dirty="0"/>
                <a:t> =</a:t>
              </a:r>
            </a:p>
          </p:txBody>
        </p:sp>
      </p:grpSp>
      <p:sp>
        <p:nvSpPr>
          <p:cNvPr id="33" name="Rektangel 32">
            <a:extLst>
              <a:ext uri="{FF2B5EF4-FFF2-40B4-BE49-F238E27FC236}">
                <a16:creationId xmlns:a16="http://schemas.microsoft.com/office/drawing/2014/main" id="{CBD83BB0-3F78-864A-8539-EB45A04DF6A0}"/>
              </a:ext>
            </a:extLst>
          </p:cNvPr>
          <p:cNvSpPr/>
          <p:nvPr/>
        </p:nvSpPr>
        <p:spPr>
          <a:xfrm>
            <a:off x="2081626" y="3991976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cl</a:t>
            </a:r>
          </a:p>
        </p:txBody>
      </p:sp>
    </p:spTree>
    <p:extLst>
      <p:ext uri="{BB962C8B-B14F-4D97-AF65-F5344CB8AC3E}">
        <p14:creationId xmlns:p14="http://schemas.microsoft.com/office/powerpoint/2010/main" val="1201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3" grpId="0" animBg="1"/>
      <p:bldP spid="14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844822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volymerna i centiliter.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78767" y="1577742"/>
            <a:ext cx="1636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a) 3 liter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778767" y="2537043"/>
            <a:ext cx="1866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3 liter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245888" y="2526658"/>
            <a:ext cx="1768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300 cl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62496" y="2352376"/>
            <a:ext cx="231612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liter = 100 cl</a:t>
            </a:r>
          </a:p>
          <a:p>
            <a:r>
              <a:rPr lang="sv-SE" dirty="0"/>
              <a:t>Då är 3 liter = 300 cl.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894149" y="3847180"/>
            <a:ext cx="287665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liter = 100 cl</a:t>
            </a:r>
          </a:p>
          <a:p>
            <a:r>
              <a:rPr lang="sv-SE" dirty="0"/>
              <a:t>Då är en fjärdedels liter lika med 100 / 4 = 25 cl.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C7105951-854A-7B4D-B3B6-AAFC1EC181FA}"/>
              </a:ext>
            </a:extLst>
          </p:cNvPr>
          <p:cNvGrpSpPr/>
          <p:nvPr/>
        </p:nvGrpSpPr>
        <p:grpSpPr>
          <a:xfrm>
            <a:off x="3130318" y="1465231"/>
            <a:ext cx="1763831" cy="775495"/>
            <a:chOff x="3790898" y="1126065"/>
            <a:chExt cx="1763831" cy="775495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058F7518-4ED2-724B-9BE0-0A002C4F8883}"/>
                </a:ext>
              </a:extLst>
            </p:cNvPr>
            <p:cNvSpPr/>
            <p:nvPr/>
          </p:nvSpPr>
          <p:spPr>
            <a:xfrm>
              <a:off x="3790898" y="1232519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b)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7A4DFBDC-9C42-EC4F-A08A-6761062D8B0D}"/>
                </a:ext>
              </a:extLst>
            </p:cNvPr>
            <p:cNvSpPr/>
            <p:nvPr/>
          </p:nvSpPr>
          <p:spPr>
            <a:xfrm>
              <a:off x="4167381" y="1126065"/>
              <a:ext cx="4084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2468DA7B-1DD0-914E-BB83-6EE7233DD277}"/>
                </a:ext>
              </a:extLst>
            </p:cNvPr>
            <p:cNvSpPr/>
            <p:nvPr/>
          </p:nvSpPr>
          <p:spPr>
            <a:xfrm>
              <a:off x="4190169" y="1439895"/>
              <a:ext cx="390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4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068EF612-0977-1E43-84F2-966BD41CAB9E}"/>
                </a:ext>
              </a:extLst>
            </p:cNvPr>
            <p:cNvCxnSpPr>
              <a:cxnSpLocks/>
            </p:cNvCxnSpPr>
            <p:nvPr/>
          </p:nvCxnSpPr>
          <p:spPr>
            <a:xfrm>
              <a:off x="4244541" y="1507007"/>
              <a:ext cx="2198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FBAA9771-148A-204A-8897-007520A14602}"/>
                </a:ext>
              </a:extLst>
            </p:cNvPr>
            <p:cNvSpPr/>
            <p:nvPr/>
          </p:nvSpPr>
          <p:spPr>
            <a:xfrm>
              <a:off x="4385325" y="1276174"/>
              <a:ext cx="11694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liter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44624A74-EAF2-A447-B969-C56809997152}"/>
              </a:ext>
            </a:extLst>
          </p:cNvPr>
          <p:cNvGrpSpPr/>
          <p:nvPr/>
        </p:nvGrpSpPr>
        <p:grpSpPr>
          <a:xfrm>
            <a:off x="778767" y="3847180"/>
            <a:ext cx="2083186" cy="770182"/>
            <a:chOff x="3790898" y="1131378"/>
            <a:chExt cx="2083186" cy="770182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161A86F1-953B-A440-976E-7C3473AA2347}"/>
                </a:ext>
              </a:extLst>
            </p:cNvPr>
            <p:cNvSpPr/>
            <p:nvPr/>
          </p:nvSpPr>
          <p:spPr>
            <a:xfrm>
              <a:off x="3790898" y="1232519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b)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E90A8475-6D08-D944-A8D5-825A375BF588}"/>
                </a:ext>
              </a:extLst>
            </p:cNvPr>
            <p:cNvSpPr/>
            <p:nvPr/>
          </p:nvSpPr>
          <p:spPr>
            <a:xfrm>
              <a:off x="4217196" y="1131378"/>
              <a:ext cx="4084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AE0DA871-2C41-DB40-9FB6-8D08DA9B1E17}"/>
                </a:ext>
              </a:extLst>
            </p:cNvPr>
            <p:cNvSpPr/>
            <p:nvPr/>
          </p:nvSpPr>
          <p:spPr>
            <a:xfrm>
              <a:off x="4190169" y="1439895"/>
              <a:ext cx="390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4ADDF433-3A26-3D44-ABA2-3BB4BD9965D2}"/>
                </a:ext>
              </a:extLst>
            </p:cNvPr>
            <p:cNvCxnSpPr>
              <a:cxnSpLocks/>
            </p:cNvCxnSpPr>
            <p:nvPr/>
          </p:nvCxnSpPr>
          <p:spPr>
            <a:xfrm>
              <a:off x="4244541" y="1507007"/>
              <a:ext cx="2198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1CB81B20-AB9B-1A4E-B6C9-E28C0F6C1660}"/>
                </a:ext>
              </a:extLst>
            </p:cNvPr>
            <p:cNvSpPr/>
            <p:nvPr/>
          </p:nvSpPr>
          <p:spPr>
            <a:xfrm>
              <a:off x="4385325" y="1276174"/>
              <a:ext cx="14887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 liter</a:t>
              </a:r>
              <a:r>
                <a:rPr lang="sv-SE" sz="2400" dirty="0"/>
                <a:t> =</a:t>
              </a:r>
            </a:p>
          </p:txBody>
        </p:sp>
      </p:grpSp>
      <p:sp>
        <p:nvSpPr>
          <p:cNvPr id="33" name="Rektangel 32">
            <a:extLst>
              <a:ext uri="{FF2B5EF4-FFF2-40B4-BE49-F238E27FC236}">
                <a16:creationId xmlns:a16="http://schemas.microsoft.com/office/drawing/2014/main" id="{CBD83BB0-3F78-864A-8539-EB45A04DF6A0}"/>
              </a:ext>
            </a:extLst>
          </p:cNvPr>
          <p:cNvSpPr/>
          <p:nvPr/>
        </p:nvSpPr>
        <p:spPr>
          <a:xfrm>
            <a:off x="2313420" y="3991976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25 cl</a:t>
            </a:r>
          </a:p>
        </p:txBody>
      </p:sp>
    </p:spTree>
    <p:extLst>
      <p:ext uri="{BB962C8B-B14F-4D97-AF65-F5344CB8AC3E}">
        <p14:creationId xmlns:p14="http://schemas.microsoft.com/office/powerpoint/2010/main" val="26245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3" grpId="0" animBg="1"/>
      <p:bldP spid="14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734572" y="2138157"/>
            <a:ext cx="7566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Hur mycket vatten finns det sedan kvar i vattenkannan?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910808" y="3294478"/>
            <a:ext cx="2037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3 liter 5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734724" y="3294478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35 dl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2" y="1514106"/>
            <a:ext cx="7352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Joakim vattnar blommor med 1 liter 8 dl av vattnet. </a:t>
            </a:r>
            <a:endParaRPr lang="sv-SE" sz="2400" dirty="0">
              <a:latin typeface="+mn-lt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B84D17A-D2CB-1749-91AB-517EEB4C5AF3}"/>
              </a:ext>
            </a:extLst>
          </p:cNvPr>
          <p:cNvSpPr/>
          <p:nvPr/>
        </p:nvSpPr>
        <p:spPr>
          <a:xfrm>
            <a:off x="4863943" y="3170522"/>
            <a:ext cx="279901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3 liter = 30 dl</a:t>
            </a:r>
          </a:p>
          <a:p>
            <a:r>
              <a:rPr lang="sv-SE" dirty="0"/>
              <a:t>Sedan har du 5 dl till.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46D6C2C-F7D9-944F-A3E6-31E717E50A45}"/>
              </a:ext>
            </a:extLst>
          </p:cNvPr>
          <p:cNvSpPr/>
          <p:nvPr/>
        </p:nvSpPr>
        <p:spPr>
          <a:xfrm>
            <a:off x="559831" y="5833273"/>
            <a:ext cx="7088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>
                <a:latin typeface="Bradley Hand" pitchFamily="2" charset="77"/>
              </a:rPr>
              <a:t>Svar</a:t>
            </a:r>
            <a:r>
              <a:rPr lang="sv-SE" sz="2400">
                <a:latin typeface="Bradley Hand" pitchFamily="2" charset="77"/>
              </a:rPr>
              <a:t>: Det </a:t>
            </a:r>
            <a:r>
              <a:rPr lang="sv-SE" sz="2400" dirty="0">
                <a:latin typeface="Bradley Hand" pitchFamily="2" charset="77"/>
              </a:rPr>
              <a:t>finns 1 liter 7 dl kvar i vattenkannan.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066163A-A7E7-6B43-B380-A031FC0EFE0F}"/>
              </a:ext>
            </a:extLst>
          </p:cNvPr>
          <p:cNvGrpSpPr/>
          <p:nvPr/>
        </p:nvGrpSpPr>
        <p:grpSpPr>
          <a:xfrm>
            <a:off x="734573" y="855997"/>
            <a:ext cx="8302956" cy="1687201"/>
            <a:chOff x="734573" y="855997"/>
            <a:chExt cx="8302956" cy="1687201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CE7C5E18-4C6C-4F40-8493-40C50A47CA36}"/>
                </a:ext>
              </a:extLst>
            </p:cNvPr>
            <p:cNvSpPr/>
            <p:nvPr/>
          </p:nvSpPr>
          <p:spPr>
            <a:xfrm>
              <a:off x="734573" y="1035721"/>
              <a:ext cx="68455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I en vattenkanna finns det 3 liter 5 dl vatten. </a:t>
              </a:r>
              <a:endParaRPr lang="sv-SE" sz="2400" dirty="0">
                <a:latin typeface="+mn-lt"/>
              </a:endParaRPr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B51765EE-9729-DD43-AD41-3763B60A6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58" t="7746" r="6259" b="2801"/>
            <a:stretch/>
          </p:blipFill>
          <p:spPr>
            <a:xfrm>
              <a:off x="7662961" y="855997"/>
              <a:ext cx="1374568" cy="1687201"/>
            </a:xfrm>
            <a:prstGeom prst="ellipse">
              <a:avLst/>
            </a:prstGeom>
          </p:spPr>
        </p:pic>
      </p:grpSp>
      <p:sp>
        <p:nvSpPr>
          <p:cNvPr id="34" name="Rektangel 33">
            <a:extLst>
              <a:ext uri="{FF2B5EF4-FFF2-40B4-BE49-F238E27FC236}">
                <a16:creationId xmlns:a16="http://schemas.microsoft.com/office/drawing/2014/main" id="{7CA51AFD-98A2-B04B-A600-2E618FDCC270}"/>
              </a:ext>
            </a:extLst>
          </p:cNvPr>
          <p:cNvSpPr/>
          <p:nvPr/>
        </p:nvSpPr>
        <p:spPr>
          <a:xfrm>
            <a:off x="910808" y="4019819"/>
            <a:ext cx="2037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 liter 8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B0216BD-2679-5443-9666-BB823072C7B9}"/>
              </a:ext>
            </a:extLst>
          </p:cNvPr>
          <p:cNvSpPr/>
          <p:nvPr/>
        </p:nvSpPr>
        <p:spPr>
          <a:xfrm>
            <a:off x="2734724" y="4019819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18 dl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FAEB4C48-47C6-5C4B-BAC4-CF82588A980A}"/>
              </a:ext>
            </a:extLst>
          </p:cNvPr>
          <p:cNvSpPr/>
          <p:nvPr/>
        </p:nvSpPr>
        <p:spPr>
          <a:xfrm>
            <a:off x="4863943" y="3895863"/>
            <a:ext cx="279901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liter = 10 dl</a:t>
            </a:r>
          </a:p>
          <a:p>
            <a:r>
              <a:rPr lang="sv-SE" dirty="0"/>
              <a:t>Sedan har du 8 dl till.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F3EEAEA5-2E94-D141-BDC3-52B811AFFFF4}"/>
              </a:ext>
            </a:extLst>
          </p:cNvPr>
          <p:cNvSpPr/>
          <p:nvPr/>
        </p:nvSpPr>
        <p:spPr>
          <a:xfrm>
            <a:off x="910808" y="4926546"/>
            <a:ext cx="2257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35 dl </a:t>
            </a:r>
            <a:r>
              <a:rPr lang="sv-SE" sz="2400" dirty="0"/>
              <a:t>–  </a:t>
            </a:r>
            <a:r>
              <a:rPr lang="sv-SE" sz="2400" dirty="0">
                <a:latin typeface="Bradley Hand" pitchFamily="2" charset="77"/>
              </a:rPr>
              <a:t>18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570E66A-379F-6647-960D-337DDEDD28F3}"/>
              </a:ext>
            </a:extLst>
          </p:cNvPr>
          <p:cNvSpPr/>
          <p:nvPr/>
        </p:nvSpPr>
        <p:spPr>
          <a:xfrm>
            <a:off x="3021197" y="4926546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17 dl</a:t>
            </a:r>
            <a:r>
              <a:rPr lang="sv-SE" sz="2400" dirty="0"/>
              <a:t> 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29358D3C-B2DC-E94F-81E7-373DE04721D8}"/>
              </a:ext>
            </a:extLst>
          </p:cNvPr>
          <p:cNvSpPr/>
          <p:nvPr/>
        </p:nvSpPr>
        <p:spPr>
          <a:xfrm>
            <a:off x="4104145" y="4926546"/>
            <a:ext cx="1840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liter 7 dl</a:t>
            </a:r>
          </a:p>
        </p:txBody>
      </p:sp>
    </p:spTree>
    <p:extLst>
      <p:ext uri="{BB962C8B-B14F-4D97-AF65-F5344CB8AC3E}">
        <p14:creationId xmlns:p14="http://schemas.microsoft.com/office/powerpoint/2010/main" val="3178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6" grpId="0"/>
      <p:bldP spid="22" grpId="0" animBg="1"/>
      <p:bldP spid="24" grpId="0"/>
      <p:bldP spid="34" grpId="0"/>
      <p:bldP spid="35" grpId="0"/>
      <p:bldP spid="36" grpId="0" animBg="1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40183</TotalTime>
  <Words>269</Words>
  <Application>Microsoft Macintosh PowerPoint</Application>
  <PresentationFormat>Bildspel på skärmen (4:3)</PresentationFormat>
  <Paragraphs>60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302</cp:revision>
  <dcterms:created xsi:type="dcterms:W3CDTF">2017-04-10T07:17:33Z</dcterms:created>
  <dcterms:modified xsi:type="dcterms:W3CDTF">2020-04-14T13:10:27Z</dcterms:modified>
</cp:coreProperties>
</file>