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66" r:id="rId2"/>
    <p:sldId id="356" r:id="rId3"/>
    <p:sldId id="364" r:id="rId4"/>
    <p:sldId id="363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86" autoAdjust="0"/>
    <p:restoredTop sz="99052" autoAdjust="0"/>
  </p:normalViewPr>
  <p:slideViewPr>
    <p:cSldViewPr snapToGrid="0" snapToObjects="1">
      <p:cViewPr>
        <p:scale>
          <a:sx n="113" d="100"/>
          <a:sy n="113" d="100"/>
        </p:scale>
        <p:origin x="8" y="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iff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2388C11-658D-CF46-A2BC-59BE1F0BD64D}"/>
              </a:ext>
            </a:extLst>
          </p:cNvPr>
          <p:cNvSpPr/>
          <p:nvPr/>
        </p:nvSpPr>
        <p:spPr>
          <a:xfrm>
            <a:off x="1789044" y="2284302"/>
            <a:ext cx="23753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 1 kilogram= 10 hg</a:t>
            </a:r>
            <a:endParaRPr lang="sv-SE" i="1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32E9E9A-197D-AB44-8A7A-87D98062B92C}"/>
              </a:ext>
            </a:extLst>
          </p:cNvPr>
          <p:cNvSpPr/>
          <p:nvPr/>
        </p:nvSpPr>
        <p:spPr>
          <a:xfrm>
            <a:off x="1789044" y="2766401"/>
            <a:ext cx="23753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 1 kilogram = 1 000 g</a:t>
            </a:r>
            <a:endParaRPr lang="sv-SE" i="1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CCC3D6E-35D1-CC45-B209-5F2CD270AB53}"/>
              </a:ext>
            </a:extLst>
          </p:cNvPr>
          <p:cNvSpPr/>
          <p:nvPr/>
        </p:nvSpPr>
        <p:spPr>
          <a:xfrm>
            <a:off x="4726458" y="2282275"/>
            <a:ext cx="171088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 1 hg = 100 g</a:t>
            </a:r>
            <a:endParaRPr lang="sv-SE" i="1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F427758-FAA5-B64E-9062-BB98CC8AA00C}"/>
              </a:ext>
            </a:extLst>
          </p:cNvPr>
          <p:cNvSpPr/>
          <p:nvPr/>
        </p:nvSpPr>
        <p:spPr>
          <a:xfrm>
            <a:off x="3348298" y="1088839"/>
            <a:ext cx="2565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9E2903"/>
                </a:solidFill>
                <a:latin typeface="+mn-lt"/>
              </a:rPr>
              <a:t>Enhetsomvandlingar</a:t>
            </a:r>
            <a:endParaRPr lang="sv-SE" sz="2000" b="1" dirty="0">
              <a:solidFill>
                <a:srgbClr val="9E2903"/>
              </a:solidFill>
              <a:effectLst/>
              <a:latin typeface="+mn-lt"/>
            </a:endParaRP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ED532FB9-34AF-804D-8E00-1EF847397AE6}"/>
              </a:ext>
            </a:extLst>
          </p:cNvPr>
          <p:cNvGrpSpPr/>
          <p:nvPr/>
        </p:nvGrpSpPr>
        <p:grpSpPr>
          <a:xfrm>
            <a:off x="3184595" y="3444933"/>
            <a:ext cx="2729189" cy="2071101"/>
            <a:chOff x="3077508" y="4186813"/>
            <a:chExt cx="2729189" cy="2071101"/>
          </a:xfrm>
        </p:grpSpPr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E4851EE5-A008-9944-A514-6A12C635F5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7967" b="85794" l="59250" r="66083">
                          <a14:foregroundMark x1="60295" y1="75627" x2="61083" y2="72702"/>
                          <a14:foregroundMark x1="59883" y1="77159" x2="59996" y2="76741"/>
                          <a14:foregroundMark x1="62667" y1="69499" x2="62417" y2="68663"/>
                          <a14:foregroundMark x1="63000" y1="68802" x2="63417" y2="69359"/>
                          <a14:foregroundMark x1="60583" y1="84819" x2="63000" y2="84958"/>
                          <a14:foregroundMark x1="61583" y1="85376" x2="62583" y2="85515"/>
                          <a14:foregroundMark x1="62250" y1="67967" x2="63333" y2="67967"/>
                          <a14:foregroundMark x1="65828" y1="79021" x2="65884" y2="81894"/>
                          <a14:foregroundMark x1="65990" y1="75002" x2="66000" y2="73816"/>
                          <a14:foregroundMark x1="65949" y1="79798" x2="65950" y2="79665"/>
                          <a14:foregroundMark x1="65931" y1="81894" x2="65938" y2="81130"/>
                          <a14:foregroundMark x1="59361" y1="76602" x2="59333" y2="77019"/>
                          <a14:foregroundMark x1="59500" y1="74513" x2="59426" y2="75627"/>
                          <a14:foregroundMark x1="62083" y1="85933" x2="63667" y2="85655"/>
                          <a14:foregroundMark x1="59364" y1="73816" x2="59417" y2="74513"/>
                          <a14:foregroundMark x1="65917" y1="73816" x2="65957" y2="75011"/>
                          <a14:foregroundMark x1="66038" y1="74989" x2="66083" y2="73398"/>
                          <a14:backgroundMark x1="59167" y1="72981" x2="59167" y2="73816"/>
                          <a14:backgroundMark x1="59083" y1="77159" x2="59083" y2="77855"/>
                          <a14:backgroundMark x1="59083" y1="76602" x2="59083" y2="77298"/>
                          <a14:backgroundMark x1="59083" y1="75766" x2="59083" y2="76741"/>
                          <a14:backgroundMark x1="59167" y1="77019" x2="58917" y2="78830"/>
                          <a14:backgroundMark x1="58917" y1="78830" x2="58917" y2="78830"/>
                          <a14:backgroundMark x1="59083" y1="78969" x2="59083" y2="79526"/>
                          <a14:backgroundMark x1="59083" y1="79526" x2="59000" y2="85237"/>
                          <a14:backgroundMark x1="59083" y1="79387" x2="59167" y2="78969"/>
                          <a14:backgroundMark x1="59167" y1="78969" x2="59167" y2="79805"/>
                          <a14:backgroundMark x1="59167" y1="75627" x2="59167" y2="76602"/>
                          <a14:backgroundMark x1="59167" y1="76184" x2="59250" y2="74373"/>
                          <a14:backgroundMark x1="66083" y1="81894" x2="66083" y2="83565"/>
                          <a14:backgroundMark x1="66083" y1="81894" x2="66083" y2="80501"/>
                          <a14:backgroundMark x1="66083" y1="80362" x2="66083" y2="79109"/>
                          <a14:backgroundMark x1="66083" y1="79109" x2="66083" y2="77994"/>
                          <a14:backgroundMark x1="6583" y1="60585" x2="6583" y2="60585"/>
                          <a14:backgroundMark x1="66250" y1="74930" x2="66417" y2="76602"/>
                          <a14:backgroundMark x1="66250" y1="77577" x2="66250" y2="74095"/>
                          <a14:backgroundMark x1="59000" y1="72006" x2="59000" y2="73398"/>
                          <a14:backgroundMark x1="66250" y1="77019" x2="66250" y2="77577"/>
                          <a14:backgroundMark x1="66167" y1="77298" x2="66083" y2="77019"/>
                          <a14:backgroundMark x1="66000" y1="77855" x2="66000" y2="77577"/>
                          <a14:backgroundMark x1="66083" y1="76880" x2="66083" y2="77298"/>
                        </a14:backgroundRemoval>
                      </a14:imgEffect>
                    </a14:imgLayer>
                  </a14:imgProps>
                </a:ext>
              </a:extLst>
            </a:blip>
            <a:srcRect l="59013" t="67350" r="33518" b="13737"/>
            <a:stretch/>
          </p:blipFill>
          <p:spPr>
            <a:xfrm>
              <a:off x="4631041" y="5002695"/>
              <a:ext cx="682978" cy="1034784"/>
            </a:xfrm>
            <a:prstGeom prst="rect">
              <a:avLst/>
            </a:prstGeom>
          </p:spPr>
        </p:pic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3BFCFC0D-6FEB-CE4F-9E7A-96AAF3A702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79805" b="85794" l="68833" r="71250">
                          <a14:foregroundMark x1="69250" y1="81894" x2="69250" y2="83983"/>
                          <a14:foregroundMark x1="70833" y1="84401" x2="71000" y2="83565"/>
                          <a14:foregroundMark x1="71000" y1="83287" x2="71167" y2="83844"/>
                          <a14:foregroundMark x1="71167" y1="82730" x2="71167" y2="83705"/>
                          <a14:foregroundMark x1="71167" y1="83705" x2="71167" y2="84819"/>
                          <a14:foregroundMark x1="71167" y1="83008" x2="71167" y2="84958"/>
                          <a14:foregroundMark x1="71167" y1="84958" x2="71250" y2="82033"/>
                          <a14:foregroundMark x1="71167" y1="83426" x2="71167" y2="84540"/>
                          <a14:foregroundMark x1="71167" y1="83983" x2="71167" y2="85237"/>
                          <a14:foregroundMark x1="71167" y1="85237" x2="71167" y2="83008"/>
                          <a14:foregroundMark x1="68917" y1="84262" x2="69083" y2="82033"/>
                          <a14:foregroundMark x1="68833" y1="81894" x2="68833" y2="82451"/>
                        </a14:backgroundRemoval>
                      </a14:imgEffect>
                    </a14:imgLayer>
                  </a14:imgProps>
                </a:ext>
              </a:extLst>
            </a:blip>
            <a:srcRect l="68771" t="79267" r="28382" b="13480"/>
            <a:stretch/>
          </p:blipFill>
          <p:spPr>
            <a:xfrm>
              <a:off x="5546346" y="5596794"/>
              <a:ext cx="260351" cy="396875"/>
            </a:xfrm>
            <a:prstGeom prst="rect">
              <a:avLst/>
            </a:prstGeom>
          </p:spPr>
        </p:pic>
        <p:pic>
          <p:nvPicPr>
            <p:cNvPr id="16" name="Bildobjekt 15">
              <a:extLst>
                <a:ext uri="{FF2B5EF4-FFF2-40B4-BE49-F238E27FC236}">
                  <a16:creationId xmlns:a16="http://schemas.microsoft.com/office/drawing/2014/main" id="{406576CF-CB61-C246-BC04-205EBC751D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4039" b="84819" l="29167" r="41500">
                          <a14:foregroundMark x1="33750" y1="84819" x2="35583" y2="84958"/>
                          <a14:foregroundMark x1="29167" y1="75348" x2="29167" y2="78412"/>
                          <a14:foregroundMark x1="41250" y1="75348" x2="41333" y2="81337"/>
                        </a14:backgroundRemoval>
                      </a14:imgEffect>
                    </a14:imgLayer>
                  </a14:imgProps>
                </a:ext>
              </a:extLst>
            </a:blip>
            <a:srcRect l="27931" t="50365" r="56812" b="11780"/>
            <a:stretch/>
          </p:blipFill>
          <p:spPr>
            <a:xfrm>
              <a:off x="3077508" y="4186813"/>
              <a:ext cx="1395086" cy="2071101"/>
            </a:xfrm>
            <a:prstGeom prst="rect">
              <a:avLst/>
            </a:prstGeom>
          </p:spPr>
        </p:pic>
      </p:grpSp>
      <p:grpSp>
        <p:nvGrpSpPr>
          <p:cNvPr id="11" name="Grupp 10">
            <a:extLst>
              <a:ext uri="{FF2B5EF4-FFF2-40B4-BE49-F238E27FC236}">
                <a16:creationId xmlns:a16="http://schemas.microsoft.com/office/drawing/2014/main" id="{ADF31595-341C-3348-9168-F83D46C34DCA}"/>
              </a:ext>
            </a:extLst>
          </p:cNvPr>
          <p:cNvGrpSpPr/>
          <p:nvPr/>
        </p:nvGrpSpPr>
        <p:grpSpPr>
          <a:xfrm>
            <a:off x="243418" y="104066"/>
            <a:ext cx="8900582" cy="461665"/>
            <a:chOff x="243418" y="104066"/>
            <a:chExt cx="8900582" cy="461665"/>
          </a:xfrm>
        </p:grpSpPr>
        <p:sp>
          <p:nvSpPr>
            <p:cNvPr id="12" name="Rektangel 1">
              <a:extLst>
                <a:ext uri="{FF2B5EF4-FFF2-40B4-BE49-F238E27FC236}">
                  <a16:creationId xmlns:a16="http://schemas.microsoft.com/office/drawing/2014/main" id="{301C9750-A851-5545-8172-CE9ABB419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418" y="104066"/>
              <a:ext cx="89005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sz="2400" b="1" dirty="0">
                  <a:latin typeface="+mn-lt"/>
                </a:rPr>
                <a:t>6.4		              Från större till mindre viktenheter</a:t>
              </a:r>
            </a:p>
          </p:txBody>
        </p:sp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0C95C273-7E18-1D45-A34E-C88648511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686809" y="139766"/>
              <a:ext cx="1161498" cy="3848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690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481CEA94-A0AA-0040-8F86-90BCD589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57" y="251395"/>
            <a:ext cx="1161498" cy="38489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E7C5E18-4C6C-4F40-8493-40C50A47CA36}"/>
              </a:ext>
            </a:extLst>
          </p:cNvPr>
          <p:cNvSpPr/>
          <p:nvPr/>
        </p:nvSpPr>
        <p:spPr>
          <a:xfrm>
            <a:off x="734573" y="844822"/>
            <a:ext cx="4791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Hur mång hektogram är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4F0F2-14E2-9347-8E32-5048296DBDD2}"/>
              </a:ext>
            </a:extLst>
          </p:cNvPr>
          <p:cNvSpPr/>
          <p:nvPr/>
        </p:nvSpPr>
        <p:spPr>
          <a:xfrm>
            <a:off x="778767" y="1577742"/>
            <a:ext cx="12367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a) 6 kg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778767" y="2537043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 6 kg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4FA8AB5-2392-E44C-A681-A0B841CF8984}"/>
              </a:ext>
            </a:extLst>
          </p:cNvPr>
          <p:cNvSpPr/>
          <p:nvPr/>
        </p:nvSpPr>
        <p:spPr>
          <a:xfrm>
            <a:off x="2081626" y="2530986"/>
            <a:ext cx="1768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60 hg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24D80D8-8DB2-724E-8769-687FBF11EBB8}"/>
              </a:ext>
            </a:extLst>
          </p:cNvPr>
          <p:cNvSpPr/>
          <p:nvPr/>
        </p:nvSpPr>
        <p:spPr>
          <a:xfrm>
            <a:off x="4962496" y="2352376"/>
            <a:ext cx="2316127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1 kg = 10 hg.</a:t>
            </a:r>
          </a:p>
          <a:p>
            <a:r>
              <a:rPr lang="sv-SE" dirty="0"/>
              <a:t>Då är 6 kg = 60 hg.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81B1628-C996-DF41-9AD5-B6A90DD5F747}"/>
              </a:ext>
            </a:extLst>
          </p:cNvPr>
          <p:cNvSpPr/>
          <p:nvPr/>
        </p:nvSpPr>
        <p:spPr>
          <a:xfrm>
            <a:off x="4894149" y="3899642"/>
            <a:ext cx="3847506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1 kg = 10 hg.</a:t>
            </a:r>
          </a:p>
          <a:p>
            <a:r>
              <a:rPr lang="sv-SE" dirty="0"/>
              <a:t>Då är ett halv kilogram lika med 5 hg.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C7105951-854A-7B4D-B3B6-AAFC1EC181FA}"/>
              </a:ext>
            </a:extLst>
          </p:cNvPr>
          <p:cNvGrpSpPr/>
          <p:nvPr/>
        </p:nvGrpSpPr>
        <p:grpSpPr>
          <a:xfrm>
            <a:off x="3130318" y="1465231"/>
            <a:ext cx="1184176" cy="775495"/>
            <a:chOff x="3790898" y="1126065"/>
            <a:chExt cx="1184176" cy="775495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058F7518-4ED2-724B-9BE0-0A002C4F8883}"/>
                </a:ext>
              </a:extLst>
            </p:cNvPr>
            <p:cNvSpPr/>
            <p:nvPr/>
          </p:nvSpPr>
          <p:spPr>
            <a:xfrm>
              <a:off x="3790898" y="1232519"/>
              <a:ext cx="4655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/>
                <a:t>b)</a:t>
              </a: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7A4DFBDC-9C42-EC4F-A08A-6761062D8B0D}"/>
                </a:ext>
              </a:extLst>
            </p:cNvPr>
            <p:cNvSpPr/>
            <p:nvPr/>
          </p:nvSpPr>
          <p:spPr>
            <a:xfrm>
              <a:off x="4167381" y="1126065"/>
              <a:ext cx="4084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/>
                <a:t>1</a:t>
              </a: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2468DA7B-1DD0-914E-BB83-6EE7233DD277}"/>
                </a:ext>
              </a:extLst>
            </p:cNvPr>
            <p:cNvSpPr/>
            <p:nvPr/>
          </p:nvSpPr>
          <p:spPr>
            <a:xfrm>
              <a:off x="4190169" y="1439895"/>
              <a:ext cx="3903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/>
                <a:t>2</a:t>
              </a:r>
            </a:p>
          </p:txBody>
        </p:sp>
        <p:cxnSp>
          <p:nvCxnSpPr>
            <p:cNvPr id="20" name="Rak 19">
              <a:extLst>
                <a:ext uri="{FF2B5EF4-FFF2-40B4-BE49-F238E27FC236}">
                  <a16:creationId xmlns:a16="http://schemas.microsoft.com/office/drawing/2014/main" id="{068EF612-0977-1E43-84F2-966BD41CAB9E}"/>
                </a:ext>
              </a:extLst>
            </p:cNvPr>
            <p:cNvCxnSpPr>
              <a:cxnSpLocks/>
            </p:cNvCxnSpPr>
            <p:nvPr/>
          </p:nvCxnSpPr>
          <p:spPr>
            <a:xfrm>
              <a:off x="4244541" y="1507007"/>
              <a:ext cx="2198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FBAA9771-148A-204A-8897-007520A14602}"/>
                </a:ext>
              </a:extLst>
            </p:cNvPr>
            <p:cNvSpPr/>
            <p:nvPr/>
          </p:nvSpPr>
          <p:spPr>
            <a:xfrm>
              <a:off x="4385325" y="1276174"/>
              <a:ext cx="58974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/>
                <a:t> kg</a:t>
              </a:r>
            </a:p>
          </p:txBody>
        </p:sp>
      </p:grpSp>
      <p:grpSp>
        <p:nvGrpSpPr>
          <p:cNvPr id="22" name="Grupp 21">
            <a:extLst>
              <a:ext uri="{FF2B5EF4-FFF2-40B4-BE49-F238E27FC236}">
                <a16:creationId xmlns:a16="http://schemas.microsoft.com/office/drawing/2014/main" id="{44624A74-EAF2-A447-B969-C56809997152}"/>
              </a:ext>
            </a:extLst>
          </p:cNvPr>
          <p:cNvGrpSpPr/>
          <p:nvPr/>
        </p:nvGrpSpPr>
        <p:grpSpPr>
          <a:xfrm>
            <a:off x="778767" y="3847180"/>
            <a:ext cx="1636892" cy="770182"/>
            <a:chOff x="3790898" y="1131378"/>
            <a:chExt cx="1636892" cy="770182"/>
          </a:xfrm>
        </p:grpSpPr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161A86F1-953B-A440-976E-7C3473AA2347}"/>
                </a:ext>
              </a:extLst>
            </p:cNvPr>
            <p:cNvSpPr/>
            <p:nvPr/>
          </p:nvSpPr>
          <p:spPr>
            <a:xfrm>
              <a:off x="3790898" y="1232519"/>
              <a:ext cx="4655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Bradley Hand" pitchFamily="2" charset="77"/>
                </a:rPr>
                <a:t>b)</a:t>
              </a:r>
            </a:p>
          </p:txBody>
        </p:sp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E90A8475-6D08-D944-A8D5-825A375BF588}"/>
                </a:ext>
              </a:extLst>
            </p:cNvPr>
            <p:cNvSpPr/>
            <p:nvPr/>
          </p:nvSpPr>
          <p:spPr>
            <a:xfrm>
              <a:off x="4217196" y="1131378"/>
              <a:ext cx="4084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Bradley Hand" pitchFamily="2" charset="77"/>
                </a:rPr>
                <a:t>1</a:t>
              </a: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AE0DA871-2C41-DB40-9FB6-8D08DA9B1E17}"/>
                </a:ext>
              </a:extLst>
            </p:cNvPr>
            <p:cNvSpPr/>
            <p:nvPr/>
          </p:nvSpPr>
          <p:spPr>
            <a:xfrm>
              <a:off x="4190169" y="1439895"/>
              <a:ext cx="3903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Bradley Hand" pitchFamily="2" charset="77"/>
                </a:rPr>
                <a:t>2</a:t>
              </a:r>
            </a:p>
          </p:txBody>
        </p:sp>
        <p:cxnSp>
          <p:nvCxnSpPr>
            <p:cNvPr id="26" name="Rak 25">
              <a:extLst>
                <a:ext uri="{FF2B5EF4-FFF2-40B4-BE49-F238E27FC236}">
                  <a16:creationId xmlns:a16="http://schemas.microsoft.com/office/drawing/2014/main" id="{4ADDF433-3A26-3D44-ABA2-3BB4BD9965D2}"/>
                </a:ext>
              </a:extLst>
            </p:cNvPr>
            <p:cNvCxnSpPr>
              <a:cxnSpLocks/>
            </p:cNvCxnSpPr>
            <p:nvPr/>
          </p:nvCxnSpPr>
          <p:spPr>
            <a:xfrm>
              <a:off x="4244541" y="1507007"/>
              <a:ext cx="2198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Rektangel 26">
              <a:extLst>
                <a:ext uri="{FF2B5EF4-FFF2-40B4-BE49-F238E27FC236}">
                  <a16:creationId xmlns:a16="http://schemas.microsoft.com/office/drawing/2014/main" id="{1CB81B20-AB9B-1A4E-B6C9-E28C0F6C1660}"/>
                </a:ext>
              </a:extLst>
            </p:cNvPr>
            <p:cNvSpPr/>
            <p:nvPr/>
          </p:nvSpPr>
          <p:spPr>
            <a:xfrm>
              <a:off x="4385325" y="1276174"/>
              <a:ext cx="10424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/>
                <a:t> </a:t>
              </a:r>
              <a:r>
                <a:rPr lang="sv-SE" sz="2400" dirty="0">
                  <a:latin typeface="Bradley Hand" pitchFamily="2" charset="77"/>
                </a:rPr>
                <a:t>kg</a:t>
              </a:r>
              <a:r>
                <a:rPr lang="sv-SE" sz="2400" dirty="0"/>
                <a:t> =</a:t>
              </a:r>
            </a:p>
          </p:txBody>
        </p:sp>
      </p:grpSp>
      <p:sp>
        <p:nvSpPr>
          <p:cNvPr id="33" name="Rektangel 32">
            <a:extLst>
              <a:ext uri="{FF2B5EF4-FFF2-40B4-BE49-F238E27FC236}">
                <a16:creationId xmlns:a16="http://schemas.microsoft.com/office/drawing/2014/main" id="{CBD83BB0-3F78-864A-8539-EB45A04DF6A0}"/>
              </a:ext>
            </a:extLst>
          </p:cNvPr>
          <p:cNvSpPr/>
          <p:nvPr/>
        </p:nvSpPr>
        <p:spPr>
          <a:xfrm>
            <a:off x="2081626" y="3991976"/>
            <a:ext cx="1270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 hg</a:t>
            </a:r>
          </a:p>
        </p:txBody>
      </p:sp>
    </p:spTree>
    <p:extLst>
      <p:ext uri="{BB962C8B-B14F-4D97-AF65-F5344CB8AC3E}">
        <p14:creationId xmlns:p14="http://schemas.microsoft.com/office/powerpoint/2010/main" val="120173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  <p:bldP spid="13" grpId="0" animBg="1"/>
      <p:bldP spid="14" grpId="0" animBg="1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481CEA94-A0AA-0040-8F86-90BCD589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57" y="251395"/>
            <a:ext cx="1161498" cy="38489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E7C5E18-4C6C-4F40-8493-40C50A47CA36}"/>
              </a:ext>
            </a:extLst>
          </p:cNvPr>
          <p:cNvSpPr/>
          <p:nvPr/>
        </p:nvSpPr>
        <p:spPr>
          <a:xfrm>
            <a:off x="734573" y="844822"/>
            <a:ext cx="4791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Skriv vikterna i gram.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4F0F2-14E2-9347-8E32-5048296DBDD2}"/>
              </a:ext>
            </a:extLst>
          </p:cNvPr>
          <p:cNvSpPr/>
          <p:nvPr/>
        </p:nvSpPr>
        <p:spPr>
          <a:xfrm>
            <a:off x="778767" y="1577742"/>
            <a:ext cx="1866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a) 3 kg 500 g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778766" y="2537043"/>
            <a:ext cx="2558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 3 kg 500 g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4FA8AB5-2392-E44C-A681-A0B841CF8984}"/>
              </a:ext>
            </a:extLst>
          </p:cNvPr>
          <p:cNvSpPr/>
          <p:nvPr/>
        </p:nvSpPr>
        <p:spPr>
          <a:xfrm>
            <a:off x="2966785" y="2537042"/>
            <a:ext cx="1768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3 500 g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24D80D8-8DB2-724E-8769-687FBF11EBB8}"/>
              </a:ext>
            </a:extLst>
          </p:cNvPr>
          <p:cNvSpPr/>
          <p:nvPr/>
        </p:nvSpPr>
        <p:spPr>
          <a:xfrm>
            <a:off x="4894149" y="2411990"/>
            <a:ext cx="2316127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1 kg = 1 000 g.</a:t>
            </a:r>
          </a:p>
          <a:p>
            <a:r>
              <a:rPr lang="sv-SE" dirty="0"/>
              <a:t>Då är 3 kg = 3 000 g. Sedan har du 500 g till.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81B1628-C996-DF41-9AD5-B6A90DD5F747}"/>
              </a:ext>
            </a:extLst>
          </p:cNvPr>
          <p:cNvSpPr/>
          <p:nvPr/>
        </p:nvSpPr>
        <p:spPr>
          <a:xfrm>
            <a:off x="4854821" y="3979158"/>
            <a:ext cx="2876657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2 kg = 2 000 g.</a:t>
            </a:r>
          </a:p>
          <a:p>
            <a:r>
              <a:rPr lang="sv-SE" dirty="0"/>
              <a:t>1 hg = 100 g.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45450157-2853-CD4C-954D-469F84E41162}"/>
              </a:ext>
            </a:extLst>
          </p:cNvPr>
          <p:cNvSpPr/>
          <p:nvPr/>
        </p:nvSpPr>
        <p:spPr>
          <a:xfrm>
            <a:off x="2948690" y="1577481"/>
            <a:ext cx="1866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b) 2 kg 1 hg 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E94F182C-2B75-6E4A-B1FC-3F3770F4766D}"/>
              </a:ext>
            </a:extLst>
          </p:cNvPr>
          <p:cNvSpPr/>
          <p:nvPr/>
        </p:nvSpPr>
        <p:spPr>
          <a:xfrm>
            <a:off x="778766" y="3979158"/>
            <a:ext cx="2558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 2 kg 1 hg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0C66AE88-9A88-CA4B-A7F8-5E66EA96102C}"/>
              </a:ext>
            </a:extLst>
          </p:cNvPr>
          <p:cNvSpPr/>
          <p:nvPr/>
        </p:nvSpPr>
        <p:spPr>
          <a:xfrm>
            <a:off x="2803141" y="3979158"/>
            <a:ext cx="1768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2 100 g</a:t>
            </a:r>
          </a:p>
        </p:txBody>
      </p:sp>
    </p:spTree>
    <p:extLst>
      <p:ext uri="{BB962C8B-B14F-4D97-AF65-F5344CB8AC3E}">
        <p14:creationId xmlns:p14="http://schemas.microsoft.com/office/powerpoint/2010/main" val="262451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  <p:bldP spid="13" grpId="0" animBg="1"/>
      <p:bldP spid="14" grpId="0" animBg="1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481CEA94-A0AA-0040-8F86-90BCD589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57" y="251395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56BABAC-AE19-A444-9B63-64AEC2676AB2}"/>
              </a:ext>
            </a:extLst>
          </p:cNvPr>
          <p:cNvSpPr/>
          <p:nvPr/>
        </p:nvSpPr>
        <p:spPr>
          <a:xfrm>
            <a:off x="734572" y="2138157"/>
            <a:ext cx="4334385" cy="468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Hur mycket orkar Alfred lyfta?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910808" y="3294478"/>
            <a:ext cx="20378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 45 kg 5 hg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4FA8AB5-2392-E44C-A681-A0B841CF8984}"/>
              </a:ext>
            </a:extLst>
          </p:cNvPr>
          <p:cNvSpPr/>
          <p:nvPr/>
        </p:nvSpPr>
        <p:spPr>
          <a:xfrm>
            <a:off x="2734724" y="3294478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 455 hg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4F0F2-14E2-9347-8E32-5048296DBDD2}"/>
              </a:ext>
            </a:extLst>
          </p:cNvPr>
          <p:cNvSpPr/>
          <p:nvPr/>
        </p:nvSpPr>
        <p:spPr>
          <a:xfrm>
            <a:off x="734572" y="1514106"/>
            <a:ext cx="73525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Alfred orka lyfta 1 kg 8 hg mer. </a:t>
            </a:r>
            <a:endParaRPr lang="sv-SE" sz="2400" dirty="0">
              <a:latin typeface="+mn-lt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B84D17A-D2CB-1749-91AB-517EEB4C5AF3}"/>
              </a:ext>
            </a:extLst>
          </p:cNvPr>
          <p:cNvSpPr/>
          <p:nvPr/>
        </p:nvSpPr>
        <p:spPr>
          <a:xfrm>
            <a:off x="4863943" y="3170522"/>
            <a:ext cx="279901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45 kg = 450 hg.</a:t>
            </a:r>
          </a:p>
          <a:p>
            <a:r>
              <a:rPr lang="sv-SE" dirty="0"/>
              <a:t>Sedan har du 5 hg till.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D46D6C2C-F7D9-944F-A3E6-31E717E50A45}"/>
              </a:ext>
            </a:extLst>
          </p:cNvPr>
          <p:cNvSpPr/>
          <p:nvPr/>
        </p:nvSpPr>
        <p:spPr>
          <a:xfrm>
            <a:off x="559831" y="5833273"/>
            <a:ext cx="70886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u="sng" dirty="0">
                <a:latin typeface="Bradley Hand" pitchFamily="2" charset="77"/>
              </a:rPr>
              <a:t>Svar</a:t>
            </a:r>
            <a:r>
              <a:rPr lang="sv-SE" sz="2400" dirty="0">
                <a:latin typeface="Bradley Hand" pitchFamily="2" charset="77"/>
              </a:rPr>
              <a:t>: Alfred orkar lyfta 47 kg 3 hg.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7CA51AFD-98A2-B04B-A600-2E618FDCC270}"/>
              </a:ext>
            </a:extLst>
          </p:cNvPr>
          <p:cNvSpPr/>
          <p:nvPr/>
        </p:nvSpPr>
        <p:spPr>
          <a:xfrm>
            <a:off x="910808" y="4019819"/>
            <a:ext cx="20378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 1 kg 8 hg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1B0216BD-2679-5443-9666-BB823072C7B9}"/>
              </a:ext>
            </a:extLst>
          </p:cNvPr>
          <p:cNvSpPr/>
          <p:nvPr/>
        </p:nvSpPr>
        <p:spPr>
          <a:xfrm>
            <a:off x="2612031" y="4019819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18 hg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FAEB4C48-47C6-5C4B-BAC4-CF82588A980A}"/>
              </a:ext>
            </a:extLst>
          </p:cNvPr>
          <p:cNvSpPr/>
          <p:nvPr/>
        </p:nvSpPr>
        <p:spPr>
          <a:xfrm>
            <a:off x="4863943" y="3895863"/>
            <a:ext cx="279901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1 kg = 10 hg.</a:t>
            </a:r>
          </a:p>
          <a:p>
            <a:r>
              <a:rPr lang="sv-SE" dirty="0"/>
              <a:t>Sedan har du 8 hg till.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F3EEAEA5-2E94-D141-BDC3-52B811AFFFF4}"/>
              </a:ext>
            </a:extLst>
          </p:cNvPr>
          <p:cNvSpPr/>
          <p:nvPr/>
        </p:nvSpPr>
        <p:spPr>
          <a:xfrm>
            <a:off x="559832" y="4926546"/>
            <a:ext cx="2608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455 hg </a:t>
            </a:r>
            <a:r>
              <a:rPr lang="sv-SE" sz="2400" dirty="0"/>
              <a:t>+  </a:t>
            </a:r>
            <a:r>
              <a:rPr lang="sv-SE" sz="2400" dirty="0">
                <a:latin typeface="Bradley Hand" pitchFamily="2" charset="77"/>
              </a:rPr>
              <a:t>18 hg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6570E66A-379F-6647-960D-337DDEDD28F3}"/>
              </a:ext>
            </a:extLst>
          </p:cNvPr>
          <p:cNvSpPr/>
          <p:nvPr/>
        </p:nvSpPr>
        <p:spPr>
          <a:xfrm>
            <a:off x="3021197" y="4926546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473 hg</a:t>
            </a:r>
            <a:r>
              <a:rPr lang="sv-SE" sz="2400" dirty="0"/>
              <a:t> 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29358D3C-B2DC-E94F-81E7-373DE04721D8}"/>
              </a:ext>
            </a:extLst>
          </p:cNvPr>
          <p:cNvSpPr/>
          <p:nvPr/>
        </p:nvSpPr>
        <p:spPr>
          <a:xfrm>
            <a:off x="4422928" y="4926546"/>
            <a:ext cx="1840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47 kg 3 hg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E0728362-C065-BF48-BC36-BA2DE4E7DF15}"/>
              </a:ext>
            </a:extLst>
          </p:cNvPr>
          <p:cNvGrpSpPr/>
          <p:nvPr/>
        </p:nvGrpSpPr>
        <p:grpSpPr>
          <a:xfrm>
            <a:off x="734573" y="484494"/>
            <a:ext cx="6845584" cy="2251635"/>
            <a:chOff x="734573" y="484494"/>
            <a:chExt cx="6845584" cy="2251635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E7C5E18-4C6C-4F40-8493-40C50A47CA36}"/>
                </a:ext>
              </a:extLst>
            </p:cNvPr>
            <p:cNvSpPr/>
            <p:nvPr/>
          </p:nvSpPr>
          <p:spPr>
            <a:xfrm>
              <a:off x="734573" y="1035721"/>
              <a:ext cx="68455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/>
                <a:t>Kamal orkar lyfta 45 kg 5 hg</a:t>
              </a:r>
              <a:endParaRPr lang="sv-SE" sz="2400" dirty="0">
                <a:latin typeface="+mn-lt"/>
              </a:endParaRPr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A98BAC29-6D5D-9647-A3C9-8C3ACEFB20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750" t="7997" r="9272" b="11046"/>
            <a:stretch/>
          </p:blipFill>
          <p:spPr>
            <a:xfrm>
              <a:off x="4863943" y="484494"/>
              <a:ext cx="2453005" cy="22516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8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6" grpId="0"/>
      <p:bldP spid="22" grpId="0" animBg="1"/>
      <p:bldP spid="24" grpId="0"/>
      <p:bldP spid="34" grpId="0"/>
      <p:bldP spid="35" grpId="0"/>
      <p:bldP spid="36" grpId="0" animBg="1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40431</TotalTime>
  <Words>253</Words>
  <Application>Microsoft Macintosh PowerPoint</Application>
  <PresentationFormat>Bildspel på skärmen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303</cp:revision>
  <dcterms:created xsi:type="dcterms:W3CDTF">2017-04-10T07:17:33Z</dcterms:created>
  <dcterms:modified xsi:type="dcterms:W3CDTF">2020-04-14T13:01:32Z</dcterms:modified>
</cp:coreProperties>
</file>