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361" r:id="rId2"/>
    <p:sldId id="367" r:id="rId3"/>
    <p:sldId id="270" r:id="rId4"/>
    <p:sldId id="368" r:id="rId5"/>
    <p:sldId id="263" r:id="rId6"/>
  </p:sldIdLst>
  <p:sldSz cx="9144000" cy="6858000" type="screen4x3"/>
  <p:notesSz cx="6858000" cy="9144000"/>
  <p:defaultTextStyle>
    <a:defPPr>
      <a:defRPr lang="sv-S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2503"/>
    <a:srgbClr val="9E2903"/>
    <a:srgbClr val="721E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Inget format, inget rutnä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25" autoAdjust="0"/>
    <p:restoredTop sz="99052" autoAdjust="0"/>
  </p:normalViewPr>
  <p:slideViewPr>
    <p:cSldViewPr snapToGrid="0" snapToObjects="1">
      <p:cViewPr varScale="1">
        <p:scale>
          <a:sx n="194" d="100"/>
          <a:sy n="194" d="100"/>
        </p:scale>
        <p:origin x="1560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AA6A5893-4956-8F41-93DE-3EB49683F04A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v-SE" noProof="0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noProof="0"/>
              <a:t>Klicka här för att ändra format på bakgrundstexten</a:t>
            </a:r>
          </a:p>
          <a:p>
            <a:pPr lvl="1"/>
            <a:r>
              <a:rPr lang="sv-SE" noProof="0"/>
              <a:t>Nivå två</a:t>
            </a:r>
          </a:p>
          <a:p>
            <a:pPr lvl="2"/>
            <a:r>
              <a:rPr lang="sv-SE" noProof="0"/>
              <a:t>Nivå tre</a:t>
            </a:r>
          </a:p>
          <a:p>
            <a:pPr lvl="3"/>
            <a:r>
              <a:rPr lang="sv-SE" noProof="0"/>
              <a:t>Nivå fyra</a:t>
            </a:r>
          </a:p>
          <a:p>
            <a:pPr lvl="4"/>
            <a:r>
              <a:rPr lang="sv-SE" noProof="0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B2F7B31-AE81-C847-B55C-DAA887F93BB7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573023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D5B33-EECA-E345-9FC2-5E3742DA8662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EEA7A-7F54-C54C-9238-1EB7BEBF0717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99514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38DA4-4B74-C74A-B8A1-DD880CE558F0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B875A-7E3D-0443-9013-E101C48B941C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80603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24A09-12D6-8B4E-98F3-4BA6832EECD1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0808A-FE97-F642-AE32-0956871E6A9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83947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DF713-572D-A642-BD96-714C491B39B9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49861-0C9A-054D-8316-620ACEEFE4A7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41565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74A14-4AC4-0549-A2A1-49962690A6FC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889EA-5345-DD4E-959E-6FC96FAD32E9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22909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61EE72-BBC9-2D4F-A7CD-2EC8A9D83FA0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E7E18-F6BC-7B4E-AE79-3DBEA6BE4424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8557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5FB39-7D05-0B46-83B1-C0B075E3D694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8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9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A54E4-1D05-2A40-8403-5ABBD367CEBD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78775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FE0B0-A13C-864E-A67E-7AADEA49CF3F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4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4A15A-C074-D74E-9645-F192FF98BBB3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11307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367F1-8986-7245-BE40-7A57AE6D5A19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3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4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FD5CC-B87A-8E47-B35A-7343D208697A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58048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B13CD-EC39-DD46-B609-1E197898BCFA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5C7F7-9DAB-C748-A4CA-3B304A3A9035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16941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69752-66C0-9E4A-BC55-E9F6C092E643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925A1-3E2C-B244-A610-751995A75D51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27315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tshållare för rubrik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Klicka här för att ändra format</a:t>
            </a:r>
          </a:p>
        </p:txBody>
      </p:sp>
      <p:sp>
        <p:nvSpPr>
          <p:cNvPr id="1027" name="Platshållare för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A614604-6435-414E-8A45-CE1C215ECEE3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F53BB1D-EC68-6A47-B5DF-51469737589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tiff"/><Relationship Id="rId5" Type="http://schemas.openxmlformats.org/officeDocument/2006/relationships/image" Target="../media/image3.tiff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tiff"/><Relationship Id="rId4" Type="http://schemas.openxmlformats.org/officeDocument/2006/relationships/image" Target="../media/image6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413E15A8-EA15-5D4A-8688-78A035CEF5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418" y="142058"/>
            <a:ext cx="89005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sv-SE" sz="2400" b="1" dirty="0">
                <a:latin typeface="+mn-lt"/>
              </a:rPr>
              <a:t>5.3		                            		     Skala</a:t>
            </a:r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43A64A28-786C-2140-A13D-D075120940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6809" y="177758"/>
            <a:ext cx="1161498" cy="384895"/>
          </a:xfrm>
          <a:prstGeom prst="rect">
            <a:avLst/>
          </a:prstGeom>
        </p:spPr>
      </p:pic>
      <p:sp>
        <p:nvSpPr>
          <p:cNvPr id="19" name="Rektangel 18">
            <a:extLst>
              <a:ext uri="{FF2B5EF4-FFF2-40B4-BE49-F238E27FC236}">
                <a16:creationId xmlns:a16="http://schemas.microsoft.com/office/drawing/2014/main" id="{04AF5015-34AD-8C45-92AA-7F2C53692A7A}"/>
              </a:ext>
            </a:extLst>
          </p:cNvPr>
          <p:cNvSpPr/>
          <p:nvPr/>
        </p:nvSpPr>
        <p:spPr>
          <a:xfrm>
            <a:off x="3845324" y="784193"/>
            <a:ext cx="20072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b="1" dirty="0">
                <a:solidFill>
                  <a:srgbClr val="9E2903"/>
                </a:solidFill>
                <a:latin typeface="+mn-lt"/>
              </a:rPr>
              <a:t>Förminskning</a:t>
            </a:r>
            <a:endParaRPr lang="sv-SE" sz="2400" b="1" dirty="0">
              <a:solidFill>
                <a:srgbClr val="9E2903"/>
              </a:solidFill>
              <a:effectLst/>
              <a:latin typeface="+mn-lt"/>
            </a:endParaRPr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06B4F498-A9FF-1E46-A8A5-5432F1C4D553}"/>
              </a:ext>
            </a:extLst>
          </p:cNvPr>
          <p:cNvSpPr/>
          <p:nvPr/>
        </p:nvSpPr>
        <p:spPr>
          <a:xfrm>
            <a:off x="3144068" y="3156896"/>
            <a:ext cx="35569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dirty="0">
                <a:latin typeface="+mn-lt"/>
              </a:rPr>
              <a:t>Bilden är en </a:t>
            </a:r>
            <a:r>
              <a:rPr lang="sv-SE" sz="2400" i="1" dirty="0">
                <a:solidFill>
                  <a:srgbClr val="C00000"/>
                </a:solidFill>
                <a:latin typeface="+mn-lt"/>
              </a:rPr>
              <a:t>förminskning</a:t>
            </a:r>
            <a:r>
              <a:rPr lang="sv-SE" sz="2400" dirty="0">
                <a:latin typeface="+mn-lt"/>
              </a:rPr>
              <a:t>.</a:t>
            </a: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6FED17D0-09CF-9043-BCE7-E5F8B2A0E5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6983" l="9955" r="97738">
                        <a14:foregroundMark x1="26697" y1="5603" x2="44344" y2="2155"/>
                        <a14:foregroundMark x1="23303" y1="89655" x2="53846" y2="91810"/>
                        <a14:foregroundMark x1="40045" y1="96121" x2="41855" y2="96983"/>
                        <a14:foregroundMark x1="33032" y1="96552" x2="33032" y2="96552"/>
                        <a14:foregroundMark x1="63122" y1="35776" x2="64706" y2="57328"/>
                        <a14:foregroundMark x1="64706" y1="57328" x2="84389" y2="56897"/>
                        <a14:foregroundMark x1="84389" y1="56897" x2="90950" y2="51724"/>
                        <a14:foregroundMark x1="90950" y1="51724" x2="96606" y2="51724"/>
                        <a14:foregroundMark x1="61538" y1="40948" x2="61765" y2="22414"/>
                        <a14:foregroundMark x1="62217" y1="46121" x2="63575" y2="55172"/>
                        <a14:foregroundMark x1="66968" y1="61207" x2="61991" y2="75862"/>
                        <a14:foregroundMark x1="61765" y1="78879" x2="61765" y2="79741"/>
                        <a14:foregroundMark x1="61765" y1="79741" x2="62896" y2="23707"/>
                        <a14:foregroundMark x1="63348" y1="30172" x2="72398" y2="42672"/>
                        <a14:foregroundMark x1="66516" y1="37931" x2="62443" y2="24138"/>
                        <a14:foregroundMark x1="62443" y1="24138" x2="65158" y2="32759"/>
                        <a14:foregroundMark x1="65158" y1="32328" x2="61312" y2="21552"/>
                        <a14:foregroundMark x1="60860" y1="80172" x2="60860" y2="80172"/>
                        <a14:foregroundMark x1="61312" y1="79741" x2="73982" y2="58190"/>
                        <a14:foregroundMark x1="74434" y1="58190" x2="91855" y2="58621"/>
                        <a14:foregroundMark x1="91855" y1="58621" x2="72851" y2="58190"/>
                        <a14:foregroundMark x1="72851" y1="60345" x2="90950" y2="57328"/>
                        <a14:foregroundMark x1="90950" y1="57328" x2="96606" y2="59483"/>
                        <a14:foregroundMark x1="80995" y1="59483" x2="96606" y2="59914"/>
                        <a14:foregroundMark x1="88914" y1="60776" x2="97285" y2="61207"/>
                        <a14:foregroundMark x1="97285" y1="60776" x2="97285" y2="44397"/>
                        <a14:foregroundMark x1="97285" y1="48707" x2="97285" y2="57759"/>
                        <a14:foregroundMark x1="97511" y1="59483" x2="97511" y2="39655"/>
                        <a14:foregroundMark x1="97059" y1="39224" x2="65611" y2="44828"/>
                        <a14:foregroundMark x1="69683" y1="38362" x2="78959" y2="40086"/>
                        <a14:foregroundMark x1="70136" y1="63793" x2="88462" y2="59914"/>
                        <a14:foregroundMark x1="88462" y1="59914" x2="92986" y2="59914"/>
                        <a14:foregroundMark x1="88688" y1="61638" x2="97738" y2="6163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45324" y="1594682"/>
            <a:ext cx="1499669" cy="787157"/>
          </a:xfrm>
          <a:prstGeom prst="rect">
            <a:avLst/>
          </a:prstGeom>
        </p:spPr>
      </p:pic>
      <p:pic>
        <p:nvPicPr>
          <p:cNvPr id="8" name="Bildobjekt 7">
            <a:extLst>
              <a:ext uri="{FF2B5EF4-FFF2-40B4-BE49-F238E27FC236}">
                <a16:creationId xmlns:a16="http://schemas.microsoft.com/office/drawing/2014/main" id="{3117857D-4CA3-1340-87C3-36B8648CF8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7765" y="1275798"/>
            <a:ext cx="1463757" cy="310602"/>
          </a:xfrm>
          <a:prstGeom prst="rect">
            <a:avLst/>
          </a:prstGeom>
        </p:spPr>
      </p:pic>
      <p:pic>
        <p:nvPicPr>
          <p:cNvPr id="9" name="Bildobjekt 8">
            <a:extLst>
              <a:ext uri="{FF2B5EF4-FFF2-40B4-BE49-F238E27FC236}">
                <a16:creationId xmlns:a16="http://schemas.microsoft.com/office/drawing/2014/main" id="{9E0A9D03-D224-1D44-B4C2-EED1590BB3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47395" y="1634138"/>
            <a:ext cx="2007250" cy="787157"/>
          </a:xfrm>
          <a:prstGeom prst="rect">
            <a:avLst/>
          </a:prstGeom>
        </p:spPr>
      </p:pic>
      <p:sp>
        <p:nvSpPr>
          <p:cNvPr id="25" name="Rektangel 24">
            <a:extLst>
              <a:ext uri="{FF2B5EF4-FFF2-40B4-BE49-F238E27FC236}">
                <a16:creationId xmlns:a16="http://schemas.microsoft.com/office/drawing/2014/main" id="{E51FCCB8-24FD-BA4C-B850-F7299314EE5F}"/>
              </a:ext>
            </a:extLst>
          </p:cNvPr>
          <p:cNvSpPr/>
          <p:nvPr/>
        </p:nvSpPr>
        <p:spPr>
          <a:xfrm>
            <a:off x="2070753" y="2628195"/>
            <a:ext cx="58620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dirty="0">
                <a:latin typeface="+mn-lt"/>
              </a:rPr>
              <a:t>I verkligheten är racketen 10 gånger så lång.</a:t>
            </a:r>
          </a:p>
        </p:txBody>
      </p:sp>
      <p:sp>
        <p:nvSpPr>
          <p:cNvPr id="26" name="Rektangel 25">
            <a:extLst>
              <a:ext uri="{FF2B5EF4-FFF2-40B4-BE49-F238E27FC236}">
                <a16:creationId xmlns:a16="http://schemas.microsoft.com/office/drawing/2014/main" id="{0EACB642-CAF5-AA4F-B15D-008E21464BE2}"/>
              </a:ext>
            </a:extLst>
          </p:cNvPr>
          <p:cNvSpPr/>
          <p:nvPr/>
        </p:nvSpPr>
        <p:spPr>
          <a:xfrm>
            <a:off x="2246117" y="4110166"/>
            <a:ext cx="5158743" cy="461665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2400" dirty="0"/>
              <a:t>Pingisracketen är avbildad i </a:t>
            </a:r>
            <a:r>
              <a:rPr lang="sv-SE" sz="2400" i="1" dirty="0">
                <a:solidFill>
                  <a:srgbClr val="C00000"/>
                </a:solidFill>
              </a:rPr>
              <a:t>skala</a:t>
            </a:r>
            <a:r>
              <a:rPr lang="sv-SE" sz="2400" i="1" dirty="0"/>
              <a:t> </a:t>
            </a:r>
            <a:r>
              <a:rPr lang="sv-SE" sz="2400" b="1" dirty="0">
                <a:solidFill>
                  <a:srgbClr val="C00000"/>
                </a:solidFill>
              </a:rPr>
              <a:t>1 : 10</a:t>
            </a:r>
            <a:r>
              <a:rPr lang="sv-SE" sz="2400" dirty="0"/>
              <a:t>. </a:t>
            </a:r>
          </a:p>
        </p:txBody>
      </p:sp>
      <p:sp>
        <p:nvSpPr>
          <p:cNvPr id="27" name="Rektangel 26">
            <a:extLst>
              <a:ext uri="{FF2B5EF4-FFF2-40B4-BE49-F238E27FC236}">
                <a16:creationId xmlns:a16="http://schemas.microsoft.com/office/drawing/2014/main" id="{A9030A27-60D7-E140-8B5E-32409E1E277A}"/>
              </a:ext>
            </a:extLst>
          </p:cNvPr>
          <p:cNvSpPr/>
          <p:nvPr/>
        </p:nvSpPr>
        <p:spPr>
          <a:xfrm>
            <a:off x="2070753" y="4729704"/>
            <a:ext cx="58620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dirty="0">
                <a:latin typeface="+mn-lt"/>
              </a:rPr>
              <a:t>I verkligheten är racketen </a:t>
            </a:r>
            <a:r>
              <a:rPr lang="sv-SE" sz="2400" b="1" dirty="0">
                <a:solidFill>
                  <a:srgbClr val="C00000"/>
                </a:solidFill>
                <a:latin typeface="+mn-lt"/>
              </a:rPr>
              <a:t>10 </a:t>
            </a:r>
            <a:r>
              <a:rPr lang="sv-SE" sz="2400" dirty="0">
                <a:latin typeface="+mn-lt"/>
              </a:rPr>
              <a:t>· 3 cm = 30 cm</a:t>
            </a:r>
          </a:p>
        </p:txBody>
      </p:sp>
      <p:sp>
        <p:nvSpPr>
          <p:cNvPr id="28" name="Rektangel 27">
            <a:extLst>
              <a:ext uri="{FF2B5EF4-FFF2-40B4-BE49-F238E27FC236}">
                <a16:creationId xmlns:a16="http://schemas.microsoft.com/office/drawing/2014/main" id="{88759073-AD69-9E46-88BB-D7FFB2EEF94E}"/>
              </a:ext>
            </a:extLst>
          </p:cNvPr>
          <p:cNvSpPr/>
          <p:nvPr/>
        </p:nvSpPr>
        <p:spPr>
          <a:xfrm>
            <a:off x="1533055" y="5750010"/>
            <a:ext cx="69374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dirty="0"/>
              <a:t>När vi läser skala</a:t>
            </a:r>
            <a:r>
              <a:rPr lang="sv-SE" sz="2400" i="1" dirty="0"/>
              <a:t> </a:t>
            </a:r>
            <a:r>
              <a:rPr lang="sv-SE" sz="2400" dirty="0"/>
              <a:t>1 : 10 säger vi ”skala ett till tio”. </a:t>
            </a:r>
          </a:p>
        </p:txBody>
      </p:sp>
    </p:spTree>
    <p:extLst>
      <p:ext uri="{BB962C8B-B14F-4D97-AF65-F5344CB8AC3E}">
        <p14:creationId xmlns:p14="http://schemas.microsoft.com/office/powerpoint/2010/main" val="3066097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5" grpId="0"/>
      <p:bldP spid="26" grpId="0" animBg="1"/>
      <p:bldP spid="27" grpId="0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43A64A28-786C-2140-A13D-D075120940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6809" y="177758"/>
            <a:ext cx="1161498" cy="384895"/>
          </a:xfrm>
          <a:prstGeom prst="rect">
            <a:avLst/>
          </a:prstGeom>
        </p:spPr>
      </p:pic>
      <p:sp>
        <p:nvSpPr>
          <p:cNvPr id="19" name="Rektangel 18">
            <a:extLst>
              <a:ext uri="{FF2B5EF4-FFF2-40B4-BE49-F238E27FC236}">
                <a16:creationId xmlns:a16="http://schemas.microsoft.com/office/drawing/2014/main" id="{04AF5015-34AD-8C45-92AA-7F2C53692A7A}"/>
              </a:ext>
            </a:extLst>
          </p:cNvPr>
          <p:cNvSpPr/>
          <p:nvPr/>
        </p:nvSpPr>
        <p:spPr>
          <a:xfrm>
            <a:off x="3840145" y="479851"/>
            <a:ext cx="20072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b="1" dirty="0">
                <a:solidFill>
                  <a:srgbClr val="9E2903"/>
                </a:solidFill>
                <a:latin typeface="+mn-lt"/>
              </a:rPr>
              <a:t>Förstoring</a:t>
            </a:r>
            <a:endParaRPr lang="sv-SE" sz="2400" b="1" dirty="0">
              <a:solidFill>
                <a:srgbClr val="9E2903"/>
              </a:solidFill>
              <a:effectLst/>
              <a:latin typeface="+mn-lt"/>
            </a:endParaRPr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06B4F498-A9FF-1E46-A8A5-5432F1C4D553}"/>
              </a:ext>
            </a:extLst>
          </p:cNvPr>
          <p:cNvSpPr/>
          <p:nvPr/>
        </p:nvSpPr>
        <p:spPr>
          <a:xfrm>
            <a:off x="3006263" y="3179922"/>
            <a:ext cx="31314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dirty="0">
                <a:latin typeface="+mn-lt"/>
              </a:rPr>
              <a:t>Bilden är en </a:t>
            </a:r>
            <a:r>
              <a:rPr lang="sv-SE" sz="2400" i="1" dirty="0">
                <a:solidFill>
                  <a:srgbClr val="C00000"/>
                </a:solidFill>
                <a:latin typeface="+mn-lt"/>
              </a:rPr>
              <a:t>förstoring</a:t>
            </a:r>
            <a:r>
              <a:rPr lang="sv-SE" sz="2400" dirty="0">
                <a:latin typeface="+mn-lt"/>
              </a:rPr>
              <a:t>.</a:t>
            </a:r>
          </a:p>
        </p:txBody>
      </p:sp>
      <p:sp>
        <p:nvSpPr>
          <p:cNvPr id="25" name="Rektangel 24">
            <a:extLst>
              <a:ext uri="{FF2B5EF4-FFF2-40B4-BE49-F238E27FC236}">
                <a16:creationId xmlns:a16="http://schemas.microsoft.com/office/drawing/2014/main" id="{E51FCCB8-24FD-BA4C-B850-F7299314EE5F}"/>
              </a:ext>
            </a:extLst>
          </p:cNvPr>
          <p:cNvSpPr/>
          <p:nvPr/>
        </p:nvSpPr>
        <p:spPr>
          <a:xfrm>
            <a:off x="1991483" y="2694666"/>
            <a:ext cx="60896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dirty="0">
                <a:latin typeface="+mn-lt"/>
              </a:rPr>
              <a:t>I verkligheten är nyckelpigan 5 gånger kortare.</a:t>
            </a:r>
          </a:p>
        </p:txBody>
      </p:sp>
      <p:sp>
        <p:nvSpPr>
          <p:cNvPr id="26" name="Rektangel 25">
            <a:extLst>
              <a:ext uri="{FF2B5EF4-FFF2-40B4-BE49-F238E27FC236}">
                <a16:creationId xmlns:a16="http://schemas.microsoft.com/office/drawing/2014/main" id="{0EACB642-CAF5-AA4F-B15D-008E21464BE2}"/>
              </a:ext>
            </a:extLst>
          </p:cNvPr>
          <p:cNvSpPr/>
          <p:nvPr/>
        </p:nvSpPr>
        <p:spPr>
          <a:xfrm>
            <a:off x="2264398" y="3988718"/>
            <a:ext cx="5158743" cy="461665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2400" dirty="0"/>
              <a:t>Nyckelpigan är avbildad i </a:t>
            </a:r>
            <a:r>
              <a:rPr lang="sv-SE" sz="2400" i="1" dirty="0">
                <a:solidFill>
                  <a:srgbClr val="C00000"/>
                </a:solidFill>
              </a:rPr>
              <a:t>skala</a:t>
            </a:r>
            <a:r>
              <a:rPr lang="sv-SE" sz="2400" i="1" dirty="0"/>
              <a:t> </a:t>
            </a:r>
            <a:r>
              <a:rPr lang="sv-SE" sz="2400" b="1" dirty="0">
                <a:solidFill>
                  <a:srgbClr val="C00000"/>
                </a:solidFill>
              </a:rPr>
              <a:t>5 : 1</a:t>
            </a:r>
            <a:r>
              <a:rPr lang="sv-SE" sz="2400" dirty="0"/>
              <a:t>. </a:t>
            </a:r>
          </a:p>
        </p:txBody>
      </p:sp>
      <p:sp>
        <p:nvSpPr>
          <p:cNvPr id="28" name="Rektangel 27">
            <a:extLst>
              <a:ext uri="{FF2B5EF4-FFF2-40B4-BE49-F238E27FC236}">
                <a16:creationId xmlns:a16="http://schemas.microsoft.com/office/drawing/2014/main" id="{88759073-AD69-9E46-88BB-D7FFB2EEF94E}"/>
              </a:ext>
            </a:extLst>
          </p:cNvPr>
          <p:cNvSpPr/>
          <p:nvPr/>
        </p:nvSpPr>
        <p:spPr>
          <a:xfrm>
            <a:off x="1710140" y="5990737"/>
            <a:ext cx="69374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dirty="0"/>
              <a:t>När vi läser skala</a:t>
            </a:r>
            <a:r>
              <a:rPr lang="sv-SE" sz="2400" i="1" dirty="0"/>
              <a:t> </a:t>
            </a:r>
            <a:r>
              <a:rPr lang="sv-SE" sz="2400" dirty="0"/>
              <a:t>5 : 1 säger vi ”skala fem till ett”. 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DF0AF857-D89E-8D41-B85A-3AEF2D924C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1220" y="1620823"/>
            <a:ext cx="1761559" cy="1035062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A84F72F2-60E1-904A-9D66-23A5966100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6080" y="1188524"/>
            <a:ext cx="2007250" cy="413673"/>
          </a:xfrm>
          <a:prstGeom prst="rect">
            <a:avLst/>
          </a:prstGeom>
        </p:spPr>
      </p:pic>
      <p:pic>
        <p:nvPicPr>
          <p:cNvPr id="6" name="Bildobjekt 5">
            <a:extLst>
              <a:ext uri="{FF2B5EF4-FFF2-40B4-BE49-F238E27FC236}">
                <a16:creationId xmlns:a16="http://schemas.microsoft.com/office/drawing/2014/main" id="{916623AC-6E60-574F-BDE9-2C799F11F1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4304" y="1803607"/>
            <a:ext cx="1708468" cy="565930"/>
          </a:xfrm>
          <a:prstGeom prst="rect">
            <a:avLst/>
          </a:prstGeom>
        </p:spPr>
      </p:pic>
      <p:grpSp>
        <p:nvGrpSpPr>
          <p:cNvPr id="11" name="Grupp 10">
            <a:extLst>
              <a:ext uri="{FF2B5EF4-FFF2-40B4-BE49-F238E27FC236}">
                <a16:creationId xmlns:a16="http://schemas.microsoft.com/office/drawing/2014/main" id="{98CA9CEE-D2C6-8D4E-89F3-E9219FAF964E}"/>
              </a:ext>
            </a:extLst>
          </p:cNvPr>
          <p:cNvGrpSpPr/>
          <p:nvPr/>
        </p:nvGrpSpPr>
        <p:grpSpPr>
          <a:xfrm>
            <a:off x="1763928" y="4677314"/>
            <a:ext cx="6317189" cy="766010"/>
            <a:chOff x="1763928" y="4677314"/>
            <a:chExt cx="6317189" cy="766010"/>
          </a:xfrm>
        </p:grpSpPr>
        <p:sp>
          <p:nvSpPr>
            <p:cNvPr id="27" name="Rektangel 26">
              <a:extLst>
                <a:ext uri="{FF2B5EF4-FFF2-40B4-BE49-F238E27FC236}">
                  <a16:creationId xmlns:a16="http://schemas.microsoft.com/office/drawing/2014/main" id="{A9030A27-60D7-E140-8B5E-32409E1E277A}"/>
                </a:ext>
              </a:extLst>
            </p:cNvPr>
            <p:cNvSpPr/>
            <p:nvPr/>
          </p:nvSpPr>
          <p:spPr>
            <a:xfrm>
              <a:off x="1763928" y="4775512"/>
              <a:ext cx="631718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sz="2400" dirty="0">
                  <a:latin typeface="+mn-lt"/>
                </a:rPr>
                <a:t>I verkligheten är nyckelpigan 			= 7 mm</a:t>
              </a:r>
            </a:p>
          </p:txBody>
        </p:sp>
        <p:grpSp>
          <p:nvGrpSpPr>
            <p:cNvPr id="16" name="Grupp 15">
              <a:extLst>
                <a:ext uri="{FF2B5EF4-FFF2-40B4-BE49-F238E27FC236}">
                  <a16:creationId xmlns:a16="http://schemas.microsoft.com/office/drawing/2014/main" id="{941C49A3-FCC9-E642-B9E7-D5F51C9FD817}"/>
                </a:ext>
              </a:extLst>
            </p:cNvPr>
            <p:cNvGrpSpPr/>
            <p:nvPr/>
          </p:nvGrpSpPr>
          <p:grpSpPr>
            <a:xfrm>
              <a:off x="5394739" y="4677314"/>
              <a:ext cx="1365494" cy="766010"/>
              <a:chOff x="3266396" y="4738386"/>
              <a:chExt cx="1365494" cy="766010"/>
            </a:xfrm>
          </p:grpSpPr>
          <p:sp>
            <p:nvSpPr>
              <p:cNvPr id="17" name="textruta 16">
                <a:extLst>
                  <a:ext uri="{FF2B5EF4-FFF2-40B4-BE49-F238E27FC236}">
                    <a16:creationId xmlns:a16="http://schemas.microsoft.com/office/drawing/2014/main" id="{8A68C0C3-29EF-8246-9660-1B6E15E937C8}"/>
                  </a:ext>
                </a:extLst>
              </p:cNvPr>
              <p:cNvSpPr txBox="1"/>
              <p:nvPr/>
            </p:nvSpPr>
            <p:spPr>
              <a:xfrm>
                <a:off x="3266396" y="4738386"/>
                <a:ext cx="55640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s-IS" sz="2400" dirty="0">
                    <a:latin typeface="+mn-lt"/>
                    <a:cs typeface="Bradley Hand Bold"/>
                  </a:rPr>
                  <a:t>35 </a:t>
                </a:r>
                <a:r>
                  <a:rPr lang="sv-SE" sz="2400" dirty="0">
                    <a:latin typeface="+mn-lt"/>
                    <a:cs typeface="Bradley Hand Bold"/>
                  </a:rPr>
                  <a:t> </a:t>
                </a:r>
                <a:endParaRPr lang="sv-SE" sz="2400" dirty="0">
                  <a:latin typeface="+mn-lt"/>
                </a:endParaRPr>
              </a:p>
            </p:txBody>
          </p:sp>
          <p:sp>
            <p:nvSpPr>
              <p:cNvPr id="18" name="textruta 17">
                <a:extLst>
                  <a:ext uri="{FF2B5EF4-FFF2-40B4-BE49-F238E27FC236}">
                    <a16:creationId xmlns:a16="http://schemas.microsoft.com/office/drawing/2014/main" id="{2132C0BE-3834-9E49-AF30-B5425D0A8479}"/>
                  </a:ext>
                </a:extLst>
              </p:cNvPr>
              <p:cNvSpPr txBox="1"/>
              <p:nvPr/>
            </p:nvSpPr>
            <p:spPr>
              <a:xfrm>
                <a:off x="3678751" y="4823694"/>
                <a:ext cx="9531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s-IS" sz="2400" dirty="0">
                    <a:latin typeface="+mn-lt"/>
                    <a:cs typeface="Bradley Hand Bold"/>
                  </a:rPr>
                  <a:t>mm</a:t>
                </a:r>
                <a:endParaRPr lang="sv-SE" sz="2400" dirty="0">
                  <a:latin typeface="+mn-lt"/>
                </a:endParaRPr>
              </a:p>
            </p:txBody>
          </p:sp>
          <p:sp>
            <p:nvSpPr>
              <p:cNvPr id="20" name="textruta 19">
                <a:extLst>
                  <a:ext uri="{FF2B5EF4-FFF2-40B4-BE49-F238E27FC236}">
                    <a16:creationId xmlns:a16="http://schemas.microsoft.com/office/drawing/2014/main" id="{73879B1E-7A2A-904A-892E-8ABEC00F5252}"/>
                  </a:ext>
                </a:extLst>
              </p:cNvPr>
              <p:cNvSpPr txBox="1"/>
              <p:nvPr/>
            </p:nvSpPr>
            <p:spPr>
              <a:xfrm>
                <a:off x="3348324" y="5042731"/>
                <a:ext cx="39255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s-IS" sz="2400" dirty="0">
                    <a:solidFill>
                      <a:srgbClr val="C00000"/>
                    </a:solidFill>
                    <a:latin typeface="+mn-lt"/>
                    <a:cs typeface="Bradley Hand Bold"/>
                  </a:rPr>
                  <a:t>5</a:t>
                </a:r>
                <a:endParaRPr lang="sv-SE" sz="2400" dirty="0">
                  <a:solidFill>
                    <a:srgbClr val="C00000"/>
                  </a:solidFill>
                  <a:latin typeface="+mn-lt"/>
                </a:endParaRPr>
              </a:p>
            </p:txBody>
          </p:sp>
          <p:cxnSp>
            <p:nvCxnSpPr>
              <p:cNvPr id="22" name="Rak 21">
                <a:extLst>
                  <a:ext uri="{FF2B5EF4-FFF2-40B4-BE49-F238E27FC236}">
                    <a16:creationId xmlns:a16="http://schemas.microsoft.com/office/drawing/2014/main" id="{CB6B2F69-4BEC-E349-A5FD-7A94BFA18C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18533" y="5106551"/>
                <a:ext cx="404946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576615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5" grpId="0"/>
      <p:bldP spid="26" grpId="0" animBg="1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 10"/>
          <p:cNvGrpSpPr/>
          <p:nvPr/>
        </p:nvGrpSpPr>
        <p:grpSpPr>
          <a:xfrm>
            <a:off x="3515959" y="370205"/>
            <a:ext cx="1832040" cy="1834485"/>
            <a:chOff x="2737747" y="1977407"/>
            <a:chExt cx="1832040" cy="1834485"/>
          </a:xfrm>
        </p:grpSpPr>
        <p:sp>
          <p:nvSpPr>
            <p:cNvPr id="5" name="Rektangel 4"/>
            <p:cNvSpPr/>
            <p:nvPr/>
          </p:nvSpPr>
          <p:spPr>
            <a:xfrm>
              <a:off x="2737747" y="1977407"/>
              <a:ext cx="183204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b="1" dirty="0">
                  <a:solidFill>
                    <a:srgbClr val="800000"/>
                  </a:solidFill>
                </a:rPr>
                <a:t>Naturlig storlek:  </a:t>
              </a:r>
            </a:p>
            <a:p>
              <a:endParaRPr lang="sv-SE" sz="700" dirty="0"/>
            </a:p>
            <a:p>
              <a:r>
                <a:rPr lang="sv-SE" dirty="0"/>
                <a:t>    Skala 1 : 1</a:t>
              </a:r>
            </a:p>
          </p:txBody>
        </p:sp>
        <p:pic>
          <p:nvPicPr>
            <p:cNvPr id="7" name="Bildobjekt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19078" y="2745733"/>
              <a:ext cx="1423377" cy="1066159"/>
            </a:xfrm>
            <a:prstGeom prst="rect">
              <a:avLst/>
            </a:prstGeom>
          </p:spPr>
        </p:pic>
      </p:grpSp>
      <p:grpSp>
        <p:nvGrpSpPr>
          <p:cNvPr id="12" name="Grupp 11"/>
          <p:cNvGrpSpPr/>
          <p:nvPr/>
        </p:nvGrpSpPr>
        <p:grpSpPr>
          <a:xfrm>
            <a:off x="591724" y="2283647"/>
            <a:ext cx="2681311" cy="1356908"/>
            <a:chOff x="1895231" y="3482000"/>
            <a:chExt cx="2681311" cy="1356908"/>
          </a:xfrm>
        </p:grpSpPr>
        <p:sp>
          <p:nvSpPr>
            <p:cNvPr id="6" name="Rektangel 5"/>
            <p:cNvSpPr/>
            <p:nvPr/>
          </p:nvSpPr>
          <p:spPr>
            <a:xfrm>
              <a:off x="1895231" y="3482000"/>
              <a:ext cx="2681311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b="1" dirty="0">
                  <a:solidFill>
                    <a:srgbClr val="800000"/>
                  </a:solidFill>
                </a:rPr>
                <a:t>Förminskning till hälften:</a:t>
              </a:r>
              <a:r>
                <a:rPr lang="sv-SE" dirty="0"/>
                <a:t>  </a:t>
              </a:r>
            </a:p>
            <a:p>
              <a:endParaRPr lang="sv-SE" sz="700" dirty="0"/>
            </a:p>
            <a:p>
              <a:r>
                <a:rPr lang="sv-SE" dirty="0"/>
                <a:t>	   Skala 1 : 2</a:t>
              </a:r>
            </a:p>
          </p:txBody>
        </p:sp>
        <p:pic>
          <p:nvPicPr>
            <p:cNvPr id="8" name="Bildobjekt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08249" y="4316073"/>
              <a:ext cx="698012" cy="522835"/>
            </a:xfrm>
            <a:prstGeom prst="rect">
              <a:avLst/>
            </a:prstGeom>
          </p:spPr>
        </p:pic>
      </p:grpSp>
      <p:grpSp>
        <p:nvGrpSpPr>
          <p:cNvPr id="13" name="Grupp 12"/>
          <p:cNvGrpSpPr/>
          <p:nvPr/>
        </p:nvGrpSpPr>
        <p:grpSpPr>
          <a:xfrm>
            <a:off x="5607249" y="2248213"/>
            <a:ext cx="3733926" cy="2859743"/>
            <a:chOff x="5252330" y="3138223"/>
            <a:chExt cx="3733926" cy="2859743"/>
          </a:xfrm>
        </p:grpSpPr>
        <p:sp>
          <p:nvSpPr>
            <p:cNvPr id="3" name="Rektangel 2"/>
            <p:cNvSpPr/>
            <p:nvPr/>
          </p:nvSpPr>
          <p:spPr>
            <a:xfrm>
              <a:off x="5254410" y="3138223"/>
              <a:ext cx="3731846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b="1" dirty="0">
                  <a:solidFill>
                    <a:srgbClr val="800000"/>
                  </a:solidFill>
                </a:rPr>
                <a:t>Förstoring till det dubbla:  </a:t>
              </a:r>
            </a:p>
            <a:p>
              <a:endParaRPr lang="sv-SE" sz="700" b="1" dirty="0">
                <a:solidFill>
                  <a:srgbClr val="800000"/>
                </a:solidFill>
              </a:endParaRPr>
            </a:p>
            <a:p>
              <a:r>
                <a:rPr lang="sv-SE" dirty="0"/>
                <a:t>	      Skala 2 : 1</a:t>
              </a:r>
            </a:p>
          </p:txBody>
        </p:sp>
        <p:pic>
          <p:nvPicPr>
            <p:cNvPr id="9" name="Bildobjekt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52330" y="3852111"/>
              <a:ext cx="2864826" cy="2145855"/>
            </a:xfrm>
            <a:prstGeom prst="rect">
              <a:avLst/>
            </a:prstGeom>
          </p:spPr>
        </p:pic>
      </p:grp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78C61CB4-61AF-DC44-8643-671D120000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6809" y="177758"/>
            <a:ext cx="1161498" cy="384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203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ruta 7"/>
          <p:cNvSpPr txBox="1"/>
          <p:nvPr/>
        </p:nvSpPr>
        <p:spPr>
          <a:xfrm>
            <a:off x="1323232" y="3027065"/>
            <a:ext cx="2894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Längd på bilden :  4,5 cm</a:t>
            </a:r>
          </a:p>
        </p:txBody>
      </p:sp>
      <p:sp>
        <p:nvSpPr>
          <p:cNvPr id="9" name="textruta 8"/>
          <p:cNvSpPr txBox="1"/>
          <p:nvPr/>
        </p:nvSpPr>
        <p:spPr>
          <a:xfrm>
            <a:off x="2329520" y="3419781"/>
            <a:ext cx="2346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Skala </a:t>
            </a:r>
            <a:r>
              <a:rPr lang="is-IS" dirty="0">
                <a:cs typeface="Bradley Hand Bold"/>
              </a:rPr>
              <a:t>= </a:t>
            </a:r>
            <a:r>
              <a:rPr lang="sv-SE" dirty="0">
                <a:latin typeface="Bradley Hand Bold"/>
                <a:cs typeface="Bradley Hand Bold"/>
              </a:rPr>
              <a:t>1 : 3</a:t>
            </a:r>
          </a:p>
        </p:txBody>
      </p:sp>
      <p:sp>
        <p:nvSpPr>
          <p:cNvPr id="10" name="textruta 9"/>
          <p:cNvSpPr txBox="1"/>
          <p:nvPr/>
        </p:nvSpPr>
        <p:spPr>
          <a:xfrm>
            <a:off x="887431" y="3996365"/>
            <a:ext cx="2444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Längd i verkligheten :</a:t>
            </a:r>
          </a:p>
        </p:txBody>
      </p:sp>
      <p:sp>
        <p:nvSpPr>
          <p:cNvPr id="11" name="textruta 10"/>
          <p:cNvSpPr txBox="1"/>
          <p:nvPr/>
        </p:nvSpPr>
        <p:spPr>
          <a:xfrm>
            <a:off x="3247932" y="3996256"/>
            <a:ext cx="1538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s-IS" dirty="0">
                <a:latin typeface="Bradley Hand Bold"/>
                <a:cs typeface="Bradley Hand Bold"/>
              </a:rPr>
              <a:t>3 ∙ 4,5 cm </a:t>
            </a:r>
            <a:r>
              <a:rPr lang="is-IS" dirty="0">
                <a:latin typeface="+mn-lt"/>
                <a:cs typeface="Bradley Hand Bold"/>
              </a:rPr>
              <a:t>=</a:t>
            </a:r>
            <a:r>
              <a:rPr lang="sv-SE" dirty="0">
                <a:latin typeface="Bradley Hand Bold"/>
                <a:cs typeface="Bradley Hand Bold"/>
              </a:rPr>
              <a:t> </a:t>
            </a:r>
            <a:endParaRPr lang="sv-SE" dirty="0"/>
          </a:p>
        </p:txBody>
      </p:sp>
      <p:sp>
        <p:nvSpPr>
          <p:cNvPr id="12" name="textruta 11"/>
          <p:cNvSpPr txBox="1"/>
          <p:nvPr/>
        </p:nvSpPr>
        <p:spPr>
          <a:xfrm>
            <a:off x="4548624" y="3996147"/>
            <a:ext cx="1871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s-IS" dirty="0">
                <a:latin typeface="Bradley Hand Bold"/>
                <a:cs typeface="Bradley Hand Bold"/>
              </a:rPr>
              <a:t>13,5 cm </a:t>
            </a:r>
            <a:r>
              <a:rPr lang="sv-SE" dirty="0">
                <a:latin typeface="Bradley Hand Bold"/>
                <a:cs typeface="Bradley Hand Bold"/>
              </a:rPr>
              <a:t> </a:t>
            </a:r>
            <a:endParaRPr lang="sv-SE" dirty="0"/>
          </a:p>
        </p:txBody>
      </p:sp>
      <p:sp>
        <p:nvSpPr>
          <p:cNvPr id="14" name="textruta 13"/>
          <p:cNvSpPr txBox="1"/>
          <p:nvPr/>
        </p:nvSpPr>
        <p:spPr>
          <a:xfrm>
            <a:off x="1548548" y="4965447"/>
            <a:ext cx="4354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u="sng" dirty="0">
                <a:latin typeface="Bradley Hand Bold"/>
                <a:cs typeface="Bradley Hand Bold"/>
              </a:rPr>
              <a:t>Svar</a:t>
            </a:r>
            <a:r>
              <a:rPr lang="sv-SE" dirty="0">
                <a:latin typeface="Bradley Hand Bold"/>
                <a:cs typeface="Bradley Hand Bold"/>
              </a:rPr>
              <a:t>: </a:t>
            </a:r>
            <a:r>
              <a:rPr lang="sv-SE" dirty="0">
                <a:latin typeface="Bradley Hand" pitchFamily="2" charset="77"/>
              </a:rPr>
              <a:t>Pennan är 13,5 cm i verkligheten.</a:t>
            </a:r>
          </a:p>
        </p:txBody>
      </p:sp>
      <p:pic>
        <p:nvPicPr>
          <p:cNvPr id="15" name="Bildobjekt 14">
            <a:extLst>
              <a:ext uri="{FF2B5EF4-FFF2-40B4-BE49-F238E27FC236}">
                <a16:creationId xmlns:a16="http://schemas.microsoft.com/office/drawing/2014/main" id="{3A16A90D-0589-F345-9A40-7174A7E011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0157" y="251395"/>
            <a:ext cx="1161498" cy="384895"/>
          </a:xfrm>
          <a:prstGeom prst="rect">
            <a:avLst/>
          </a:prstGeom>
        </p:spPr>
      </p:pic>
      <p:sp>
        <p:nvSpPr>
          <p:cNvPr id="16" name="Rektangel 15">
            <a:extLst>
              <a:ext uri="{FF2B5EF4-FFF2-40B4-BE49-F238E27FC236}">
                <a16:creationId xmlns:a16="http://schemas.microsoft.com/office/drawing/2014/main" id="{0B95233B-7E0E-9540-A3C5-9AA1EFFF93E2}"/>
              </a:ext>
            </a:extLst>
          </p:cNvPr>
          <p:cNvSpPr/>
          <p:nvPr/>
        </p:nvSpPr>
        <p:spPr>
          <a:xfrm>
            <a:off x="734572" y="852108"/>
            <a:ext cx="62150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dirty="0"/>
              <a:t>Mät pennans längd i hela och halva centimeter.</a:t>
            </a: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D2F31178-8F15-9541-B2EE-32710114B439}"/>
              </a:ext>
            </a:extLst>
          </p:cNvPr>
          <p:cNvSpPr/>
          <p:nvPr/>
        </p:nvSpPr>
        <p:spPr>
          <a:xfrm>
            <a:off x="910807" y="141485"/>
            <a:ext cx="12705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400" b="1" i="1" dirty="0">
                <a:solidFill>
                  <a:srgbClr val="8E2503"/>
                </a:solidFill>
                <a:effectLst/>
                <a:latin typeface="+mj-lt"/>
              </a:rPr>
              <a:t>Exempel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C32C8897-A31A-634F-9A1A-42FDDCD604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696" b="90580" l="742" r="96663">
                        <a14:foregroundMark x1="17553" y1="44928" x2="46724" y2="34058"/>
                        <a14:foregroundMark x1="53523" y1="50725" x2="53523" y2="68116"/>
                        <a14:foregroundMark x1="53523" y1="64493" x2="53523" y2="39130"/>
                        <a14:foregroundMark x1="53523" y1="64493" x2="53523" y2="76087"/>
                        <a14:foregroundMark x1="60692" y1="61594" x2="92460" y2="48551"/>
                        <a14:foregroundMark x1="92460" y1="48551" x2="92707" y2="48551"/>
                        <a14:foregroundMark x1="75063" y1="84880" x2="70457" y2="86957"/>
                        <a14:foregroundMark x1="70457" y1="86232" x2="66255" y2="79710"/>
                        <a14:foregroundMark x1="59456" y1="88406" x2="60074" y2="89855"/>
                        <a14:foregroundMark x1="8282" y1="63043" x2="2472" y2="63043"/>
                        <a14:foregroundMark x1="2472" y1="61594" x2="865" y2="63043"/>
                        <a14:foregroundMark x1="94314" y1="54348" x2="96786" y2="53623"/>
                        <a14:foregroundMark x1="65019" y1="75362" x2="62546" y2="81159"/>
                        <a14:foregroundMark x1="62546" y1="82609" x2="75325" y2="82609"/>
                        <a14:foregroundMark x1="75395" y1="81995" x2="73300" y2="82609"/>
                        <a14:foregroundMark x1="74784" y1="86232" x2="71693" y2="86957"/>
                        <a14:foregroundMark x1="71693" y1="86957" x2="67120" y2="88406"/>
                        <a14:foregroundMark x1="66502" y1="86957" x2="63659" y2="88406"/>
                        <a14:foregroundMark x1="63659" y1="86957" x2="60939" y2="88406"/>
                        <a14:foregroundMark x1="60939" y1="86957" x2="75058" y2="84922"/>
                        <a14:foregroundMark x1="74536" y1="87681" x2="80964" y2="87681"/>
                        <a14:foregroundMark x1="65142" y1="86232" x2="75649" y2="86232"/>
                        <a14:foregroundMark x1="74907" y1="87681" x2="71446" y2="88406"/>
                        <a14:foregroundMark x1="71446" y1="87681" x2="69221" y2="88406"/>
                        <a14:foregroundMark x1="69468" y1="90580" x2="70705" y2="8985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83276" y="1797024"/>
            <a:ext cx="2395353" cy="408602"/>
          </a:xfrm>
          <a:prstGeom prst="rect">
            <a:avLst/>
          </a:prstGeom>
        </p:spPr>
      </p:pic>
      <p:pic>
        <p:nvPicPr>
          <p:cNvPr id="5" name="Bildobjekt 4"/>
          <p:cNvPicPr>
            <a:picLocks noChangeAspect="1"/>
          </p:cNvPicPr>
          <p:nvPr/>
        </p:nvPicPr>
        <p:blipFill rotWithShape="1">
          <a:blip r:embed="rId5">
            <a:alphaModFix amt="85000"/>
          </a:blip>
          <a:srcRect l="4018" t="43591" r="59657" b="53105"/>
          <a:stretch/>
        </p:blipFill>
        <p:spPr>
          <a:xfrm>
            <a:off x="2583276" y="2188724"/>
            <a:ext cx="4030134" cy="408602"/>
          </a:xfrm>
          <a:prstGeom prst="rect">
            <a:avLst/>
          </a:prstGeom>
        </p:spPr>
      </p:pic>
      <p:sp>
        <p:nvSpPr>
          <p:cNvPr id="18" name="Rektangel 17">
            <a:extLst>
              <a:ext uri="{FF2B5EF4-FFF2-40B4-BE49-F238E27FC236}">
                <a16:creationId xmlns:a16="http://schemas.microsoft.com/office/drawing/2014/main" id="{1B992C09-AC74-C748-8B76-B2CA7AF91F08}"/>
              </a:ext>
            </a:extLst>
          </p:cNvPr>
          <p:cNvSpPr/>
          <p:nvPr/>
        </p:nvSpPr>
        <p:spPr>
          <a:xfrm>
            <a:off x="734572" y="1308677"/>
            <a:ext cx="4484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dirty="0"/>
              <a:t>Hur lång är pennan i verkligheten?</a:t>
            </a:r>
          </a:p>
        </p:txBody>
      </p:sp>
      <p:sp>
        <p:nvSpPr>
          <p:cNvPr id="20" name="Rektangel 19">
            <a:extLst>
              <a:ext uri="{FF2B5EF4-FFF2-40B4-BE49-F238E27FC236}">
                <a16:creationId xmlns:a16="http://schemas.microsoft.com/office/drawing/2014/main" id="{93C4B85F-3F9E-6B4B-873B-44FB637B2F0E}"/>
              </a:ext>
            </a:extLst>
          </p:cNvPr>
          <p:cNvSpPr/>
          <p:nvPr/>
        </p:nvSpPr>
        <p:spPr>
          <a:xfrm>
            <a:off x="5077945" y="1867606"/>
            <a:ext cx="12509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400" b="1" dirty="0">
                <a:latin typeface="Arial Black" panose="020B0604020202020204" pitchFamily="34" charset="0"/>
                <a:cs typeface="Arial Black" panose="020B0604020202020204" pitchFamily="34" charset="0"/>
              </a:rPr>
              <a:t>Skala 1 : 3</a:t>
            </a:r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03256A7D-5DC2-FC43-90FC-3E7CBFD03D24}"/>
              </a:ext>
            </a:extLst>
          </p:cNvPr>
          <p:cNvSpPr/>
          <p:nvPr/>
        </p:nvSpPr>
        <p:spPr>
          <a:xfrm>
            <a:off x="5703423" y="3050334"/>
            <a:ext cx="3241116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sv-SE" sz="1400" dirty="0"/>
              <a:t>Skalan är 1 : 3, alltså är pennan tre gånger </a:t>
            </a:r>
          </a:p>
          <a:p>
            <a:r>
              <a:rPr lang="sv-SE" sz="1400" dirty="0"/>
              <a:t>så lång i verkligheten som på bilden.</a:t>
            </a:r>
          </a:p>
        </p:txBody>
      </p:sp>
    </p:spTree>
    <p:extLst>
      <p:ext uri="{BB962C8B-B14F-4D97-AF65-F5344CB8AC3E}">
        <p14:creationId xmlns:p14="http://schemas.microsoft.com/office/powerpoint/2010/main" val="1449634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4" grpId="0"/>
      <p:bldP spid="16" grpId="0"/>
      <p:bldP spid="17" grpId="0"/>
      <p:bldP spid="18" grpId="0"/>
      <p:bldP spid="20" grpId="0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em 30 mm, 100-pack | Clas Ohlson">
            <a:extLst>
              <a:ext uri="{FF2B5EF4-FFF2-40B4-BE49-F238E27FC236}">
                <a16:creationId xmlns:a16="http://schemas.microsoft.com/office/drawing/2014/main" id="{3B3CE359-6B34-6B4F-AEC6-16F60E58B4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450" y="843902"/>
            <a:ext cx="3095663" cy="309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ruta 7"/>
          <p:cNvSpPr txBox="1"/>
          <p:nvPr/>
        </p:nvSpPr>
        <p:spPr>
          <a:xfrm>
            <a:off x="1320761" y="3929898"/>
            <a:ext cx="2894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Längd på bilden :  6 cm</a:t>
            </a:r>
          </a:p>
        </p:txBody>
      </p:sp>
      <p:sp>
        <p:nvSpPr>
          <p:cNvPr id="9" name="textruta 8"/>
          <p:cNvSpPr txBox="1"/>
          <p:nvPr/>
        </p:nvSpPr>
        <p:spPr>
          <a:xfrm>
            <a:off x="2355601" y="4299230"/>
            <a:ext cx="2346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Skala </a:t>
            </a:r>
            <a:r>
              <a:rPr lang="is-IS" dirty="0">
                <a:cs typeface="Bradley Hand Bold"/>
              </a:rPr>
              <a:t>= </a:t>
            </a:r>
            <a:r>
              <a:rPr lang="sv-SE" dirty="0">
                <a:latin typeface="Bradley Hand Bold"/>
                <a:cs typeface="Bradley Hand Bold"/>
              </a:rPr>
              <a:t> 4 : 1</a:t>
            </a:r>
          </a:p>
        </p:txBody>
      </p:sp>
      <p:sp>
        <p:nvSpPr>
          <p:cNvPr id="10" name="textruta 9"/>
          <p:cNvSpPr txBox="1"/>
          <p:nvPr/>
        </p:nvSpPr>
        <p:spPr>
          <a:xfrm>
            <a:off x="884960" y="4899198"/>
            <a:ext cx="2444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Längd i verkligheten :</a:t>
            </a:r>
          </a:p>
        </p:txBody>
      </p:sp>
      <p:sp>
        <p:nvSpPr>
          <p:cNvPr id="12" name="textruta 11"/>
          <p:cNvSpPr txBox="1"/>
          <p:nvPr/>
        </p:nvSpPr>
        <p:spPr>
          <a:xfrm>
            <a:off x="4167382" y="4870743"/>
            <a:ext cx="1871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s-IS" dirty="0">
                <a:latin typeface="Bradley Hand Bold"/>
                <a:cs typeface="Bradley Hand Bold"/>
              </a:rPr>
              <a:t>1,5 cm </a:t>
            </a:r>
            <a:r>
              <a:rPr lang="sv-SE" dirty="0">
                <a:latin typeface="Bradley Hand Bold"/>
                <a:cs typeface="Bradley Hand Bold"/>
              </a:rPr>
              <a:t> </a:t>
            </a:r>
            <a:endParaRPr lang="sv-SE" dirty="0"/>
          </a:p>
        </p:txBody>
      </p:sp>
      <p:sp>
        <p:nvSpPr>
          <p:cNvPr id="14" name="textruta 13"/>
          <p:cNvSpPr txBox="1"/>
          <p:nvPr/>
        </p:nvSpPr>
        <p:spPr>
          <a:xfrm>
            <a:off x="1543309" y="5766092"/>
            <a:ext cx="4354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u="sng" dirty="0">
                <a:latin typeface="Bradley Hand Bold"/>
                <a:cs typeface="Bradley Hand Bold"/>
              </a:rPr>
              <a:t>Svar</a:t>
            </a:r>
            <a:r>
              <a:rPr lang="sv-SE" dirty="0">
                <a:latin typeface="Bradley Hand Bold"/>
                <a:cs typeface="Bradley Hand Bold"/>
              </a:rPr>
              <a:t>: </a:t>
            </a:r>
            <a:r>
              <a:rPr lang="sv-SE" dirty="0">
                <a:latin typeface="Bradley Hand" pitchFamily="2" charset="77"/>
              </a:rPr>
              <a:t>Gemet är 1,5 cm i verkligheten.</a:t>
            </a:r>
          </a:p>
        </p:txBody>
      </p:sp>
      <p:pic>
        <p:nvPicPr>
          <p:cNvPr id="15" name="Bildobjekt 14">
            <a:extLst>
              <a:ext uri="{FF2B5EF4-FFF2-40B4-BE49-F238E27FC236}">
                <a16:creationId xmlns:a16="http://schemas.microsoft.com/office/drawing/2014/main" id="{3A16A90D-0589-F345-9A40-7174A7E011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0157" y="251395"/>
            <a:ext cx="1161498" cy="384895"/>
          </a:xfrm>
          <a:prstGeom prst="rect">
            <a:avLst/>
          </a:prstGeom>
        </p:spPr>
      </p:pic>
      <p:sp>
        <p:nvSpPr>
          <p:cNvPr id="16" name="Rektangel 15">
            <a:extLst>
              <a:ext uri="{FF2B5EF4-FFF2-40B4-BE49-F238E27FC236}">
                <a16:creationId xmlns:a16="http://schemas.microsoft.com/office/drawing/2014/main" id="{0B95233B-7E0E-9540-A3C5-9AA1EFFF93E2}"/>
              </a:ext>
            </a:extLst>
          </p:cNvPr>
          <p:cNvSpPr/>
          <p:nvPr/>
        </p:nvSpPr>
        <p:spPr>
          <a:xfrm>
            <a:off x="734572" y="852108"/>
            <a:ext cx="62150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dirty="0"/>
              <a:t>Mät gemets längd i hela och halva centimeter.</a:t>
            </a: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D2F31178-8F15-9541-B2EE-32710114B439}"/>
              </a:ext>
            </a:extLst>
          </p:cNvPr>
          <p:cNvSpPr/>
          <p:nvPr/>
        </p:nvSpPr>
        <p:spPr>
          <a:xfrm>
            <a:off x="910807" y="141485"/>
            <a:ext cx="12705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400" b="1" i="1" dirty="0">
                <a:solidFill>
                  <a:srgbClr val="8E2503"/>
                </a:solidFill>
                <a:effectLst/>
                <a:latin typeface="+mj-lt"/>
              </a:rPr>
              <a:t>Exempel</a:t>
            </a:r>
          </a:p>
        </p:txBody>
      </p:sp>
      <p:pic>
        <p:nvPicPr>
          <p:cNvPr id="5" name="Bildobjekt 4"/>
          <p:cNvPicPr>
            <a:picLocks noChangeAspect="1"/>
          </p:cNvPicPr>
          <p:nvPr/>
        </p:nvPicPr>
        <p:blipFill rotWithShape="1">
          <a:blip r:embed="rId4">
            <a:alphaModFix amt="85000"/>
          </a:blip>
          <a:srcRect l="4018" t="43591" r="59657" b="53105"/>
          <a:stretch/>
        </p:blipFill>
        <p:spPr>
          <a:xfrm>
            <a:off x="2802450" y="2931058"/>
            <a:ext cx="3981888" cy="403711"/>
          </a:xfrm>
          <a:prstGeom prst="rect">
            <a:avLst/>
          </a:prstGeom>
        </p:spPr>
      </p:pic>
      <p:sp>
        <p:nvSpPr>
          <p:cNvPr id="18" name="Rektangel 17">
            <a:extLst>
              <a:ext uri="{FF2B5EF4-FFF2-40B4-BE49-F238E27FC236}">
                <a16:creationId xmlns:a16="http://schemas.microsoft.com/office/drawing/2014/main" id="{1B992C09-AC74-C748-8B76-B2CA7AF91F08}"/>
              </a:ext>
            </a:extLst>
          </p:cNvPr>
          <p:cNvSpPr/>
          <p:nvPr/>
        </p:nvSpPr>
        <p:spPr>
          <a:xfrm>
            <a:off x="734572" y="1308677"/>
            <a:ext cx="4484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dirty="0"/>
              <a:t>Hur lång är gemet i verkligheten?</a:t>
            </a:r>
          </a:p>
        </p:txBody>
      </p:sp>
      <p:sp>
        <p:nvSpPr>
          <p:cNvPr id="20" name="Rektangel 19">
            <a:extLst>
              <a:ext uri="{FF2B5EF4-FFF2-40B4-BE49-F238E27FC236}">
                <a16:creationId xmlns:a16="http://schemas.microsoft.com/office/drawing/2014/main" id="{93C4B85F-3F9E-6B4B-873B-44FB637B2F0E}"/>
              </a:ext>
            </a:extLst>
          </p:cNvPr>
          <p:cNvSpPr/>
          <p:nvPr/>
        </p:nvSpPr>
        <p:spPr>
          <a:xfrm>
            <a:off x="5900881" y="2161153"/>
            <a:ext cx="12509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400" b="1" dirty="0">
                <a:latin typeface="Arial Black" panose="020B0604020202020204" pitchFamily="34" charset="0"/>
                <a:cs typeface="Arial Black" panose="020B0604020202020204" pitchFamily="34" charset="0"/>
              </a:rPr>
              <a:t>Skala 4 : 1</a:t>
            </a:r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03256A7D-5DC2-FC43-90FC-3E7CBFD03D24}"/>
              </a:ext>
            </a:extLst>
          </p:cNvPr>
          <p:cNvSpPr/>
          <p:nvPr/>
        </p:nvSpPr>
        <p:spPr>
          <a:xfrm>
            <a:off x="5633004" y="3869125"/>
            <a:ext cx="3037668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sv-SE" sz="1400" dirty="0"/>
              <a:t>Skalan är 4 : 1, alltså är gemet 4 gånger </a:t>
            </a:r>
          </a:p>
          <a:p>
            <a:r>
              <a:rPr lang="sv-SE" sz="1400" dirty="0"/>
              <a:t> kortare i verkligheten som på bilden.</a:t>
            </a:r>
          </a:p>
        </p:txBody>
      </p:sp>
      <p:grpSp>
        <p:nvGrpSpPr>
          <p:cNvPr id="30" name="Grupp 29">
            <a:extLst>
              <a:ext uri="{FF2B5EF4-FFF2-40B4-BE49-F238E27FC236}">
                <a16:creationId xmlns:a16="http://schemas.microsoft.com/office/drawing/2014/main" id="{C0AE5F8B-E07E-1442-B182-AE3C4DD972AE}"/>
              </a:ext>
            </a:extLst>
          </p:cNvPr>
          <p:cNvGrpSpPr/>
          <p:nvPr/>
        </p:nvGrpSpPr>
        <p:grpSpPr>
          <a:xfrm>
            <a:off x="3329419" y="4796792"/>
            <a:ext cx="977594" cy="591562"/>
            <a:chOff x="3412277" y="4815664"/>
            <a:chExt cx="977594" cy="591562"/>
          </a:xfrm>
        </p:grpSpPr>
        <p:sp>
          <p:nvSpPr>
            <p:cNvPr id="11" name="textruta 10"/>
            <p:cNvSpPr txBox="1"/>
            <p:nvPr/>
          </p:nvSpPr>
          <p:spPr>
            <a:xfrm>
              <a:off x="3413605" y="4815664"/>
              <a:ext cx="39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s-IS" dirty="0">
                  <a:latin typeface="Bradley Hand Bold"/>
                  <a:cs typeface="Bradley Hand Bold"/>
                </a:rPr>
                <a:t>6 </a:t>
              </a:r>
              <a:r>
                <a:rPr lang="sv-SE" dirty="0">
                  <a:latin typeface="Bradley Hand Bold"/>
                  <a:cs typeface="Bradley Hand Bold"/>
                </a:rPr>
                <a:t> </a:t>
              </a:r>
              <a:endParaRPr lang="sv-SE" dirty="0"/>
            </a:p>
          </p:txBody>
        </p:sp>
        <p:sp>
          <p:nvSpPr>
            <p:cNvPr id="24" name="textruta 23">
              <a:extLst>
                <a:ext uri="{FF2B5EF4-FFF2-40B4-BE49-F238E27FC236}">
                  <a16:creationId xmlns:a16="http://schemas.microsoft.com/office/drawing/2014/main" id="{F57AF3D6-46CA-DB4F-9A4B-BB16D2EF4900}"/>
                </a:ext>
              </a:extLst>
            </p:cNvPr>
            <p:cNvSpPr txBox="1"/>
            <p:nvPr/>
          </p:nvSpPr>
          <p:spPr>
            <a:xfrm>
              <a:off x="3703374" y="4904798"/>
              <a:ext cx="6864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s-IS" dirty="0">
                  <a:latin typeface="Bradley Hand Bold"/>
                  <a:cs typeface="Bradley Hand Bold"/>
                </a:rPr>
                <a:t>cm </a:t>
              </a:r>
              <a:r>
                <a:rPr lang="is-IS" dirty="0">
                  <a:latin typeface="+mn-lt"/>
                  <a:cs typeface="Bradley Hand Bold"/>
                </a:rPr>
                <a:t>=</a:t>
              </a:r>
              <a:r>
                <a:rPr lang="sv-SE" dirty="0">
                  <a:latin typeface="Bradley Hand Bold"/>
                  <a:cs typeface="Bradley Hand Bold"/>
                </a:rPr>
                <a:t> </a:t>
              </a:r>
              <a:endParaRPr lang="sv-SE" dirty="0"/>
            </a:p>
          </p:txBody>
        </p:sp>
        <p:sp>
          <p:nvSpPr>
            <p:cNvPr id="25" name="textruta 24">
              <a:extLst>
                <a:ext uri="{FF2B5EF4-FFF2-40B4-BE49-F238E27FC236}">
                  <a16:creationId xmlns:a16="http://schemas.microsoft.com/office/drawing/2014/main" id="{A6B44BBD-1466-A642-962B-04B68B67A3C5}"/>
                </a:ext>
              </a:extLst>
            </p:cNvPr>
            <p:cNvSpPr txBox="1"/>
            <p:nvPr/>
          </p:nvSpPr>
          <p:spPr>
            <a:xfrm>
              <a:off x="3412277" y="5037894"/>
              <a:ext cx="39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s-IS" dirty="0">
                  <a:latin typeface="Bradley Hand Bold"/>
                  <a:cs typeface="Bradley Hand Bold"/>
                </a:rPr>
                <a:t>4</a:t>
              </a:r>
              <a:endParaRPr lang="sv-SE" dirty="0"/>
            </a:p>
          </p:txBody>
        </p:sp>
        <p:cxnSp>
          <p:nvCxnSpPr>
            <p:cNvPr id="27" name="Rak 26">
              <a:extLst>
                <a:ext uri="{FF2B5EF4-FFF2-40B4-BE49-F238E27FC236}">
                  <a16:creationId xmlns:a16="http://schemas.microsoft.com/office/drawing/2014/main" id="{17D89021-19FB-C34D-9FA2-1BF3C92ECFAF}"/>
                </a:ext>
              </a:extLst>
            </p:cNvPr>
            <p:cNvCxnSpPr>
              <a:cxnSpLocks/>
            </p:cNvCxnSpPr>
            <p:nvPr/>
          </p:nvCxnSpPr>
          <p:spPr>
            <a:xfrm>
              <a:off x="3441264" y="5106551"/>
              <a:ext cx="282215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75784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  <p:bldP spid="14" grpId="0"/>
      <p:bldP spid="16" grpId="0"/>
      <p:bldP spid="17" grpId="0"/>
      <p:bldP spid="18" grpId="0"/>
      <p:bldP spid="20" grpId="0"/>
      <p:bldP spid="21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39897</TotalTime>
  <Words>279</Words>
  <Application>Microsoft Macintosh PowerPoint</Application>
  <PresentationFormat>Bildspel på skärmen (4:3)</PresentationFormat>
  <Paragraphs>51</Paragraphs>
  <Slides>5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5</vt:i4>
      </vt:variant>
    </vt:vector>
  </HeadingPairs>
  <TitlesOfParts>
    <vt:vector size="11" baseType="lpstr">
      <vt:lpstr>Arial</vt:lpstr>
      <vt:lpstr>Arial Black</vt:lpstr>
      <vt:lpstr>Bradley Hand</vt:lpstr>
      <vt:lpstr>Bradley Hand Bold</vt:lpstr>
      <vt:lpstr>Calibri</vt:lpstr>
      <vt:lpstr>Office-tema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>Kristina Johnson Förvaltning 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Gemensamma Uppgifter (GU)</dc:title>
  <dc:creator>Kristina Johnson</dc:creator>
  <cp:lastModifiedBy>Kristina Johnson</cp:lastModifiedBy>
  <cp:revision>319</cp:revision>
  <dcterms:created xsi:type="dcterms:W3CDTF">2017-04-10T07:17:33Z</dcterms:created>
  <dcterms:modified xsi:type="dcterms:W3CDTF">2021-02-24T16:58:18Z</dcterms:modified>
</cp:coreProperties>
</file>