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36" r:id="rId2"/>
    <p:sldId id="360" r:id="rId3"/>
    <p:sldId id="370" r:id="rId4"/>
    <p:sldId id="371" r:id="rId5"/>
    <p:sldId id="372" r:id="rId6"/>
    <p:sldId id="374" r:id="rId7"/>
    <p:sldId id="375" r:id="rId8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B"/>
    <a:srgbClr val="FFC104"/>
    <a:srgbClr val="8E2503"/>
    <a:srgbClr val="721E02"/>
    <a:srgbClr val="9E2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 autoAdjust="0"/>
    <p:restoredTop sz="99052" autoAdjust="0"/>
  </p:normalViewPr>
  <p:slideViewPr>
    <p:cSldViewPr snapToGrid="0" snapToObjects="1">
      <p:cViewPr varScale="1">
        <p:scale>
          <a:sx n="108" d="100"/>
          <a:sy n="108" d="100"/>
        </p:scale>
        <p:origin x="3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7A1CC34-83C5-FA48-A3B0-061C1FF66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73" y="258253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1.5	</a:t>
            </a:r>
            <a:r>
              <a:rPr lang="sv-SE" sz="2400" b="1"/>
              <a:t>                                              Avrundning</a:t>
            </a:r>
            <a:endParaRPr lang="sv-SE" sz="2400" b="1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2EE6F9-EFA1-7E4D-AB8B-B9A0E9D3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697" y="295992"/>
            <a:ext cx="1161498" cy="384895"/>
          </a:xfrm>
          <a:prstGeom prst="rect">
            <a:avLst/>
          </a:prstGeom>
        </p:spPr>
      </p:pic>
      <p:grpSp>
        <p:nvGrpSpPr>
          <p:cNvPr id="156" name="Grupp 155">
            <a:extLst>
              <a:ext uri="{FF2B5EF4-FFF2-40B4-BE49-F238E27FC236}">
                <a16:creationId xmlns:a16="http://schemas.microsoft.com/office/drawing/2014/main" id="{E657C2D0-8E6C-6248-B674-A704A3F99522}"/>
              </a:ext>
            </a:extLst>
          </p:cNvPr>
          <p:cNvGrpSpPr/>
          <p:nvPr/>
        </p:nvGrpSpPr>
        <p:grpSpPr>
          <a:xfrm>
            <a:off x="948265" y="920830"/>
            <a:ext cx="7493515" cy="5690107"/>
            <a:chOff x="1225030" y="18668"/>
            <a:chExt cx="7493515" cy="5690107"/>
          </a:xfrm>
        </p:grpSpPr>
        <p:sp>
          <p:nvSpPr>
            <p:cNvPr id="157" name="Rektangel 156">
              <a:extLst>
                <a:ext uri="{FF2B5EF4-FFF2-40B4-BE49-F238E27FC236}">
                  <a16:creationId xmlns:a16="http://schemas.microsoft.com/office/drawing/2014/main" id="{ED1E7BF1-BBCB-CB43-8A2A-3F6F7531A625}"/>
                </a:ext>
              </a:extLst>
            </p:cNvPr>
            <p:cNvSpPr/>
            <p:nvPr/>
          </p:nvSpPr>
          <p:spPr>
            <a:xfrm>
              <a:off x="1225030" y="212363"/>
              <a:ext cx="7493515" cy="5496412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8" name="textruta 157">
              <a:extLst>
                <a:ext uri="{FF2B5EF4-FFF2-40B4-BE49-F238E27FC236}">
                  <a16:creationId xmlns:a16="http://schemas.microsoft.com/office/drawing/2014/main" id="{74BB80A7-552F-1C48-9AC7-B65773298942}"/>
                </a:ext>
              </a:extLst>
            </p:cNvPr>
            <p:cNvSpPr txBox="1"/>
            <p:nvPr/>
          </p:nvSpPr>
          <p:spPr>
            <a:xfrm>
              <a:off x="4741343" y="18668"/>
              <a:ext cx="103366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</a:rPr>
                <a:t>AKTIVITET</a:t>
              </a:r>
            </a:p>
          </p:txBody>
        </p:sp>
      </p:grpSp>
      <p:sp>
        <p:nvSpPr>
          <p:cNvPr id="159" name="Rektangel 158">
            <a:extLst>
              <a:ext uri="{FF2B5EF4-FFF2-40B4-BE49-F238E27FC236}">
                <a16:creationId xmlns:a16="http://schemas.microsoft.com/office/drawing/2014/main" id="{515FBD3C-FB21-7F49-81C3-D7893A4BB65E}"/>
              </a:ext>
            </a:extLst>
          </p:cNvPr>
          <p:cNvSpPr/>
          <p:nvPr/>
        </p:nvSpPr>
        <p:spPr>
          <a:xfrm>
            <a:off x="4201757" y="1199397"/>
            <a:ext cx="1364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Först till 100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60" name="Rektangel 159">
            <a:extLst>
              <a:ext uri="{FF2B5EF4-FFF2-40B4-BE49-F238E27FC236}">
                <a16:creationId xmlns:a16="http://schemas.microsoft.com/office/drawing/2014/main" id="{DB88512B-2178-834C-B945-672DFEA48F94}"/>
              </a:ext>
            </a:extLst>
          </p:cNvPr>
          <p:cNvSpPr/>
          <p:nvPr/>
        </p:nvSpPr>
        <p:spPr>
          <a:xfrm>
            <a:off x="1585276" y="1658404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Materiel: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61" name="Rektangel 160">
            <a:extLst>
              <a:ext uri="{FF2B5EF4-FFF2-40B4-BE49-F238E27FC236}">
                <a16:creationId xmlns:a16="http://schemas.microsoft.com/office/drawing/2014/main" id="{CB397A12-7670-9E47-8753-5AC321C79C86}"/>
              </a:ext>
            </a:extLst>
          </p:cNvPr>
          <p:cNvSpPr/>
          <p:nvPr/>
        </p:nvSpPr>
        <p:spPr>
          <a:xfrm>
            <a:off x="1009093" y="1897628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Antal deltagare: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62" name="Rektangel 161">
            <a:extLst>
              <a:ext uri="{FF2B5EF4-FFF2-40B4-BE49-F238E27FC236}">
                <a16:creationId xmlns:a16="http://schemas.microsoft.com/office/drawing/2014/main" id="{5445C22E-D6AE-6041-AC5C-CD6898C6FA6C}"/>
              </a:ext>
            </a:extLst>
          </p:cNvPr>
          <p:cNvSpPr/>
          <p:nvPr/>
        </p:nvSpPr>
        <p:spPr>
          <a:xfrm>
            <a:off x="2520347" y="1913016"/>
            <a:ext cx="781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j-lt"/>
              </a:rPr>
              <a:t>2 – 3 </a:t>
            </a:r>
            <a:r>
              <a:rPr lang="sv-SE" sz="1600" dirty="0" err="1">
                <a:latin typeface="+mj-lt"/>
              </a:rPr>
              <a:t>st</a:t>
            </a:r>
            <a:endParaRPr lang="sv-SE" sz="1600" dirty="0">
              <a:effectLst/>
              <a:latin typeface="+mj-lt"/>
            </a:endParaRPr>
          </a:p>
        </p:txBody>
      </p:sp>
      <p:sp>
        <p:nvSpPr>
          <p:cNvPr id="163" name="Rektangel 162">
            <a:extLst>
              <a:ext uri="{FF2B5EF4-FFF2-40B4-BE49-F238E27FC236}">
                <a16:creationId xmlns:a16="http://schemas.microsoft.com/office/drawing/2014/main" id="{A2A0344D-D74E-E34E-9EEA-7AB137DEA013}"/>
              </a:ext>
            </a:extLst>
          </p:cNvPr>
          <p:cNvSpPr/>
          <p:nvPr/>
        </p:nvSpPr>
        <p:spPr>
          <a:xfrm>
            <a:off x="2505651" y="1658404"/>
            <a:ext cx="5865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Aktivitetsblad, två tärningar (en sexsidig och en tiosidig), spelpjäser </a:t>
            </a:r>
          </a:p>
        </p:txBody>
      </p:sp>
      <p:sp>
        <p:nvSpPr>
          <p:cNvPr id="164" name="Rektangel 163">
            <a:extLst>
              <a:ext uri="{FF2B5EF4-FFF2-40B4-BE49-F238E27FC236}">
                <a16:creationId xmlns:a16="http://schemas.microsoft.com/office/drawing/2014/main" id="{C205052E-5C2F-9E4A-94E1-779BD0B4D8D3}"/>
              </a:ext>
            </a:extLst>
          </p:cNvPr>
          <p:cNvSpPr/>
          <p:nvPr/>
        </p:nvSpPr>
        <p:spPr>
          <a:xfrm>
            <a:off x="1080923" y="2239570"/>
            <a:ext cx="376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A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65" name="Rektangel 164">
            <a:extLst>
              <a:ext uri="{FF2B5EF4-FFF2-40B4-BE49-F238E27FC236}">
                <a16:creationId xmlns:a16="http://schemas.microsoft.com/office/drawing/2014/main" id="{9B9A3160-7919-F441-9591-62479CA06523}"/>
              </a:ext>
            </a:extLst>
          </p:cNvPr>
          <p:cNvSpPr/>
          <p:nvPr/>
        </p:nvSpPr>
        <p:spPr>
          <a:xfrm>
            <a:off x="1376585" y="2236182"/>
            <a:ext cx="3159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I den här aktiviteten gäller det att komma först till 100. </a:t>
            </a:r>
          </a:p>
        </p:txBody>
      </p:sp>
      <p:sp>
        <p:nvSpPr>
          <p:cNvPr id="166" name="Rektangel 165">
            <a:extLst>
              <a:ext uri="{FF2B5EF4-FFF2-40B4-BE49-F238E27FC236}">
                <a16:creationId xmlns:a16="http://schemas.microsoft.com/office/drawing/2014/main" id="{93B03E86-93BB-2C40-9524-40D2BCDF6229}"/>
              </a:ext>
            </a:extLst>
          </p:cNvPr>
          <p:cNvSpPr/>
          <p:nvPr/>
        </p:nvSpPr>
        <p:spPr>
          <a:xfrm>
            <a:off x="1080923" y="3176558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B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67" name="Rektangel 166">
            <a:extLst>
              <a:ext uri="{FF2B5EF4-FFF2-40B4-BE49-F238E27FC236}">
                <a16:creationId xmlns:a16="http://schemas.microsoft.com/office/drawing/2014/main" id="{37C45AF0-A923-FE44-93FF-6342417BAC5F}"/>
              </a:ext>
            </a:extLst>
          </p:cNvPr>
          <p:cNvSpPr/>
          <p:nvPr/>
        </p:nvSpPr>
        <p:spPr>
          <a:xfrm>
            <a:off x="1376584" y="3173170"/>
            <a:ext cx="3604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Turas om att slå de båda tärningarna. Den sexsidiga visar ental och den tiosidiga visar tiondelar. </a:t>
            </a:r>
          </a:p>
        </p:txBody>
      </p:sp>
      <p:sp>
        <p:nvSpPr>
          <p:cNvPr id="195" name="Rektangel 194">
            <a:extLst>
              <a:ext uri="{FF2B5EF4-FFF2-40B4-BE49-F238E27FC236}">
                <a16:creationId xmlns:a16="http://schemas.microsoft.com/office/drawing/2014/main" id="{C347ADCF-0C86-EB4D-8E7D-8A03B300323B}"/>
              </a:ext>
            </a:extLst>
          </p:cNvPr>
          <p:cNvSpPr/>
          <p:nvPr/>
        </p:nvSpPr>
        <p:spPr>
          <a:xfrm>
            <a:off x="4737064" y="2122727"/>
            <a:ext cx="293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C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96" name="Rektangel 195">
            <a:extLst>
              <a:ext uri="{FF2B5EF4-FFF2-40B4-BE49-F238E27FC236}">
                <a16:creationId xmlns:a16="http://schemas.microsoft.com/office/drawing/2014/main" id="{87EE022D-06D0-8A47-921E-5120334FFB32}"/>
              </a:ext>
            </a:extLst>
          </p:cNvPr>
          <p:cNvSpPr/>
          <p:nvPr/>
        </p:nvSpPr>
        <p:spPr>
          <a:xfrm>
            <a:off x="5032726" y="2119339"/>
            <a:ext cx="33528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Det tal som tärningarna visar avrundas till heltal. Om till exempel tärningarna ger talet 3,4 avrundas det till 3. Man får då gå tre steg framåt. </a:t>
            </a:r>
          </a:p>
        </p:txBody>
      </p:sp>
      <p:sp>
        <p:nvSpPr>
          <p:cNvPr id="198" name="Rektangel 197">
            <a:extLst>
              <a:ext uri="{FF2B5EF4-FFF2-40B4-BE49-F238E27FC236}">
                <a16:creationId xmlns:a16="http://schemas.microsoft.com/office/drawing/2014/main" id="{45F72968-0B1C-464A-AC32-EF0A23A0D7D2}"/>
              </a:ext>
            </a:extLst>
          </p:cNvPr>
          <p:cNvSpPr/>
          <p:nvPr/>
        </p:nvSpPr>
        <p:spPr>
          <a:xfrm>
            <a:off x="4779266" y="3495555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D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99" name="Rektangel 198">
            <a:extLst>
              <a:ext uri="{FF2B5EF4-FFF2-40B4-BE49-F238E27FC236}">
                <a16:creationId xmlns:a16="http://schemas.microsoft.com/office/drawing/2014/main" id="{5A1C5359-07EF-8A49-85BF-7A1F3EB2AE7C}"/>
              </a:ext>
            </a:extLst>
          </p:cNvPr>
          <p:cNvSpPr/>
          <p:nvPr/>
        </p:nvSpPr>
        <p:spPr>
          <a:xfrm>
            <a:off x="5074927" y="3492167"/>
            <a:ext cx="3366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Vem kommer först till eller förbi 100? </a:t>
            </a:r>
          </a:p>
        </p:txBody>
      </p:sp>
      <p:pic>
        <p:nvPicPr>
          <p:cNvPr id="200" name="Bildobjekt 199">
            <a:extLst>
              <a:ext uri="{FF2B5EF4-FFF2-40B4-BE49-F238E27FC236}">
                <a16:creationId xmlns:a16="http://schemas.microsoft.com/office/drawing/2014/main" id="{F2195018-219A-614C-8D9E-C67F7EB11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761" y="4055410"/>
            <a:ext cx="3499690" cy="250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95" grpId="0"/>
      <p:bldP spid="196" grpId="0"/>
      <p:bldP spid="198" grpId="0"/>
      <p:bldP spid="1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2EE6F9-EFA1-7E4D-AB8B-B9A0E9D3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633" y="130514"/>
            <a:ext cx="1161498" cy="384895"/>
          </a:xfrm>
          <a:prstGeom prst="rect">
            <a:avLst/>
          </a:prstGeom>
        </p:spPr>
      </p:pic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3395627" y="356025"/>
            <a:ext cx="2352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Avrundning av tal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B8EACEDE-B3F5-3244-97C1-28C09C1F05A8}"/>
              </a:ext>
            </a:extLst>
          </p:cNvPr>
          <p:cNvSpPr/>
          <p:nvPr/>
        </p:nvSpPr>
        <p:spPr>
          <a:xfrm>
            <a:off x="1573728" y="1695575"/>
            <a:ext cx="5061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”Spelet kostar </a:t>
            </a:r>
            <a:r>
              <a:rPr lang="sv-SE" sz="2000" dirty="0">
                <a:solidFill>
                  <a:srgbClr val="C00000"/>
                </a:solidFill>
              </a:rPr>
              <a:t>nästan 500 kr</a:t>
            </a:r>
            <a:r>
              <a:rPr lang="sv-SE" sz="2000" dirty="0"/>
              <a:t>”, tänker Linus. </a:t>
            </a:r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DB6C8F53-5929-9049-BD04-2D371E0CBF14}"/>
              </a:ext>
            </a:extLst>
          </p:cNvPr>
          <p:cNvSpPr/>
          <p:nvPr/>
        </p:nvSpPr>
        <p:spPr>
          <a:xfrm>
            <a:off x="1573728" y="2563448"/>
            <a:ext cx="6422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Han har då </a:t>
            </a:r>
            <a:r>
              <a:rPr lang="sv-SE" sz="2000" i="1" dirty="0">
                <a:solidFill>
                  <a:srgbClr val="C00000"/>
                </a:solidFill>
              </a:rPr>
              <a:t>avrundat</a:t>
            </a:r>
            <a:r>
              <a:rPr lang="sv-SE" sz="2000" i="1" dirty="0"/>
              <a:t> </a:t>
            </a:r>
            <a:r>
              <a:rPr lang="sv-SE" sz="2000" dirty="0"/>
              <a:t>talet till närmaste hundratal kronor. </a:t>
            </a: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52D68CCB-D7A0-4245-A0CE-23755602CE81}"/>
              </a:ext>
            </a:extLst>
          </p:cNvPr>
          <p:cNvSpPr/>
          <p:nvPr/>
        </p:nvSpPr>
        <p:spPr>
          <a:xfrm>
            <a:off x="2384784" y="2951916"/>
            <a:ext cx="4374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Det avrundade talet kallas </a:t>
            </a:r>
            <a:r>
              <a:rPr lang="sv-SE" sz="2000" i="1" dirty="0">
                <a:solidFill>
                  <a:srgbClr val="C00000"/>
                </a:solidFill>
              </a:rPr>
              <a:t>närmevärde</a:t>
            </a:r>
            <a:r>
              <a:rPr lang="sv-SE" sz="2000" i="1" dirty="0"/>
              <a:t>. </a:t>
            </a:r>
            <a:endParaRPr lang="sv-SE" sz="2000" dirty="0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9AD55D92-C153-5C4F-B095-01C3D14E3C03}"/>
              </a:ext>
            </a:extLst>
          </p:cNvPr>
          <p:cNvSpPr/>
          <p:nvPr/>
        </p:nvSpPr>
        <p:spPr>
          <a:xfrm>
            <a:off x="3395627" y="3968420"/>
            <a:ext cx="168255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sv-SE" sz="2800" dirty="0"/>
              <a:t>495 ≈ 500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95DE967B-309A-1740-8B22-46B6BA9503F4}"/>
              </a:ext>
            </a:extLst>
          </p:cNvPr>
          <p:cNvGrpSpPr/>
          <p:nvPr/>
        </p:nvGrpSpPr>
        <p:grpSpPr>
          <a:xfrm>
            <a:off x="3173033" y="4319362"/>
            <a:ext cx="1981115" cy="1029187"/>
            <a:chOff x="1284599" y="4491640"/>
            <a:chExt cx="1981115" cy="1029187"/>
          </a:xfrm>
        </p:grpSpPr>
        <p:sp>
          <p:nvSpPr>
            <p:cNvPr id="88" name="Rektangel 87">
              <a:extLst>
                <a:ext uri="{FF2B5EF4-FFF2-40B4-BE49-F238E27FC236}">
                  <a16:creationId xmlns:a16="http://schemas.microsoft.com/office/drawing/2014/main" id="{EA6F9ECF-9247-9841-B6A8-38EFF5EE7A81}"/>
                </a:ext>
              </a:extLst>
            </p:cNvPr>
            <p:cNvSpPr/>
            <p:nvPr/>
          </p:nvSpPr>
          <p:spPr>
            <a:xfrm>
              <a:off x="1284599" y="5120717"/>
              <a:ext cx="1981115" cy="40011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/>
                <a:t>Ungefär lika med</a:t>
              </a:r>
            </a:p>
          </p:txBody>
        </p:sp>
        <p:cxnSp>
          <p:nvCxnSpPr>
            <p:cNvPr id="22" name="Rak pil 21">
              <a:extLst>
                <a:ext uri="{FF2B5EF4-FFF2-40B4-BE49-F238E27FC236}">
                  <a16:creationId xmlns:a16="http://schemas.microsoft.com/office/drawing/2014/main" id="{B212AB3A-7CAE-C04A-9A03-E9F9749132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94046" y="4491640"/>
              <a:ext cx="0" cy="62907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upp 93">
            <a:extLst>
              <a:ext uri="{FF2B5EF4-FFF2-40B4-BE49-F238E27FC236}">
                <a16:creationId xmlns:a16="http://schemas.microsoft.com/office/drawing/2014/main" id="{C10C1588-5009-A848-8A24-1203FE5590C6}"/>
              </a:ext>
            </a:extLst>
          </p:cNvPr>
          <p:cNvGrpSpPr/>
          <p:nvPr/>
        </p:nvGrpSpPr>
        <p:grpSpPr>
          <a:xfrm>
            <a:off x="4926569" y="4029975"/>
            <a:ext cx="1876939" cy="400110"/>
            <a:chOff x="1635167" y="5095428"/>
            <a:chExt cx="1876939" cy="400110"/>
          </a:xfrm>
        </p:grpSpPr>
        <p:sp>
          <p:nvSpPr>
            <p:cNvPr id="95" name="Rektangel 94">
              <a:extLst>
                <a:ext uri="{FF2B5EF4-FFF2-40B4-BE49-F238E27FC236}">
                  <a16:creationId xmlns:a16="http://schemas.microsoft.com/office/drawing/2014/main" id="{9B4741C2-3CC7-214E-9523-66CEA454A7AC}"/>
                </a:ext>
              </a:extLst>
            </p:cNvPr>
            <p:cNvSpPr/>
            <p:nvPr/>
          </p:nvSpPr>
          <p:spPr>
            <a:xfrm>
              <a:off x="2021062" y="5095428"/>
              <a:ext cx="1491044" cy="40011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/>
                <a:t>Närmevärde</a:t>
              </a:r>
            </a:p>
          </p:txBody>
        </p:sp>
        <p:cxnSp>
          <p:nvCxnSpPr>
            <p:cNvPr id="96" name="Rak pil 95">
              <a:extLst>
                <a:ext uri="{FF2B5EF4-FFF2-40B4-BE49-F238E27FC236}">
                  <a16:creationId xmlns:a16="http://schemas.microsoft.com/office/drawing/2014/main" id="{B667B7EC-D196-0349-98E2-E96C0DED0D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35167" y="5295483"/>
              <a:ext cx="395426" cy="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upp 69">
            <a:extLst>
              <a:ext uri="{FF2B5EF4-FFF2-40B4-BE49-F238E27FC236}">
                <a16:creationId xmlns:a16="http://schemas.microsoft.com/office/drawing/2014/main" id="{58247594-68F0-9645-86AC-18E430C4F9C7}"/>
              </a:ext>
            </a:extLst>
          </p:cNvPr>
          <p:cNvGrpSpPr/>
          <p:nvPr/>
        </p:nvGrpSpPr>
        <p:grpSpPr>
          <a:xfrm>
            <a:off x="1732320" y="898705"/>
            <a:ext cx="6263442" cy="1182557"/>
            <a:chOff x="1732320" y="898705"/>
            <a:chExt cx="6263442" cy="1182557"/>
          </a:xfrm>
        </p:grpSpPr>
        <p:sp>
          <p:nvSpPr>
            <p:cNvPr id="86" name="Rektangel 85">
              <a:extLst>
                <a:ext uri="{FF2B5EF4-FFF2-40B4-BE49-F238E27FC236}">
                  <a16:creationId xmlns:a16="http://schemas.microsoft.com/office/drawing/2014/main" id="{A7096128-B4FB-D14B-93A6-CA748787340D}"/>
                </a:ext>
              </a:extLst>
            </p:cNvPr>
            <p:cNvSpPr/>
            <p:nvPr/>
          </p:nvSpPr>
          <p:spPr>
            <a:xfrm>
              <a:off x="1732320" y="1212934"/>
              <a:ext cx="401605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Linus står och tittar på ett datorspel. </a:t>
              </a:r>
            </a:p>
          </p:txBody>
        </p:sp>
        <p:pic>
          <p:nvPicPr>
            <p:cNvPr id="69" name="Bildobjekt 68">
              <a:extLst>
                <a:ext uri="{FF2B5EF4-FFF2-40B4-BE49-F238E27FC236}">
                  <a16:creationId xmlns:a16="http://schemas.microsoft.com/office/drawing/2014/main" id="{9010A473-17D8-3F45-A048-64DE09C1B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Marker/>
                      </a14:imgEffect>
                      <a14:imgEffect>
                        <a14:sharpenSoften amount="-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96730" y="898705"/>
              <a:ext cx="935611" cy="1182557"/>
            </a:xfrm>
            <a:prstGeom prst="rect">
              <a:avLst/>
            </a:prstGeom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101" name="Rektangel 100">
              <a:extLst>
                <a:ext uri="{FF2B5EF4-FFF2-40B4-BE49-F238E27FC236}">
                  <a16:creationId xmlns:a16="http://schemas.microsoft.com/office/drawing/2014/main" id="{C5473C0A-A601-E543-9947-85B464031A41}"/>
                </a:ext>
              </a:extLst>
            </p:cNvPr>
            <p:cNvSpPr/>
            <p:nvPr/>
          </p:nvSpPr>
          <p:spPr>
            <a:xfrm>
              <a:off x="7060151" y="1417059"/>
              <a:ext cx="935611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Arial" panose="020B0604020202020204" pitchFamily="34" charset="0"/>
                  <a:cs typeface="Arial" panose="020B0604020202020204" pitchFamily="34" charset="0"/>
                </a:rPr>
                <a:t>495 kr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80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3" grpId="0"/>
      <p:bldP spid="84" grpId="0"/>
      <p:bldP spid="85" grpId="0"/>
      <p:bldP spid="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2EE6F9-EFA1-7E4D-AB8B-B9A0E9D3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633" y="130514"/>
            <a:ext cx="1161498" cy="384895"/>
          </a:xfrm>
          <a:prstGeom prst="rect">
            <a:avLst/>
          </a:prstGeom>
        </p:spPr>
      </p:pic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3395627" y="356025"/>
            <a:ext cx="2923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Avrundning i affären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A7096128-B4FB-D14B-93A6-CA748787340D}"/>
              </a:ext>
            </a:extLst>
          </p:cNvPr>
          <p:cNvSpPr/>
          <p:nvPr/>
        </p:nvSpPr>
        <p:spPr>
          <a:xfrm>
            <a:off x="2068724" y="1055018"/>
            <a:ext cx="45221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Om man bara köper brödet kan man inte betala exakt vad den kostar. </a:t>
            </a:r>
          </a:p>
          <a:p>
            <a:r>
              <a:rPr lang="sv-SE" sz="2000" dirty="0"/>
              <a:t>Priset avrundas och man ska </a:t>
            </a:r>
            <a:r>
              <a:rPr lang="sv-SE" sz="2000" dirty="0">
                <a:solidFill>
                  <a:srgbClr val="C00000"/>
                </a:solidFill>
              </a:rPr>
              <a:t>betala 19 kr</a:t>
            </a:r>
            <a:r>
              <a:rPr lang="sv-SE" sz="2000" dirty="0"/>
              <a:t>. </a:t>
            </a: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B8EACEDE-B3F5-3244-97C1-28C09C1F05A8}"/>
              </a:ext>
            </a:extLst>
          </p:cNvPr>
          <p:cNvSpPr/>
          <p:nvPr/>
        </p:nvSpPr>
        <p:spPr>
          <a:xfrm>
            <a:off x="2325103" y="2785956"/>
            <a:ext cx="3994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Men oftast köper vi mer än en sak. 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BB3AE784-16A0-FB45-B04F-A8CA407D012A}"/>
              </a:ext>
            </a:extLst>
          </p:cNvPr>
          <p:cNvGrpSpPr/>
          <p:nvPr/>
        </p:nvGrpSpPr>
        <p:grpSpPr>
          <a:xfrm>
            <a:off x="6590870" y="1063433"/>
            <a:ext cx="2470949" cy="1215401"/>
            <a:chOff x="6590870" y="1063433"/>
            <a:chExt cx="2470949" cy="1215401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9040600D-B9DF-6141-8214-C6BE1E114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0505" y="1063433"/>
              <a:ext cx="2351314" cy="1215401"/>
            </a:xfrm>
            <a:prstGeom prst="rect">
              <a:avLst/>
            </a:prstGeom>
          </p:spPr>
        </p:pic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0BE7B59-B1D6-1B41-B2D0-5E36B06CA71E}"/>
                </a:ext>
              </a:extLst>
            </p:cNvPr>
            <p:cNvSpPr/>
            <p:nvPr/>
          </p:nvSpPr>
          <p:spPr>
            <a:xfrm>
              <a:off x="6590870" y="1406317"/>
              <a:ext cx="1115763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Arial" panose="020B0604020202020204" pitchFamily="34" charset="0"/>
                  <a:cs typeface="Arial" panose="020B0604020202020204" pitchFamily="34" charset="0"/>
                </a:rPr>
                <a:t>18,90 kr</a:t>
              </a:r>
            </a:p>
          </p:txBody>
        </p:sp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2A6E8D06-4B2F-A843-8F41-8AC790A596E8}"/>
              </a:ext>
            </a:extLst>
          </p:cNvPr>
          <p:cNvSpPr/>
          <p:nvPr/>
        </p:nvSpPr>
        <p:spPr>
          <a:xfrm>
            <a:off x="2041341" y="3186066"/>
            <a:ext cx="4549530" cy="101566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I kassan räknar man </a:t>
            </a:r>
            <a:r>
              <a:rPr lang="sv-SE" sz="2000" dirty="0">
                <a:solidFill>
                  <a:srgbClr val="C00000"/>
                </a:solidFill>
              </a:rPr>
              <a:t>först ut den exakta summan</a:t>
            </a:r>
            <a:r>
              <a:rPr lang="sv-SE" sz="2000" dirty="0"/>
              <a:t> av alla priser. Sedan </a:t>
            </a:r>
            <a:r>
              <a:rPr lang="sv-SE" sz="2000" dirty="0">
                <a:solidFill>
                  <a:srgbClr val="C00000"/>
                </a:solidFill>
              </a:rPr>
              <a:t>avrundas </a:t>
            </a:r>
            <a:r>
              <a:rPr lang="sv-SE" sz="2000" dirty="0"/>
              <a:t>slutsumman till närmaste heltal kronor. 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E722C3F6-0272-A141-A6F5-5500EE4E2CC7}"/>
              </a:ext>
            </a:extLst>
          </p:cNvPr>
          <p:cNvGrpSpPr/>
          <p:nvPr/>
        </p:nvGrpSpPr>
        <p:grpSpPr>
          <a:xfrm>
            <a:off x="2588747" y="4643234"/>
            <a:ext cx="3597012" cy="400110"/>
            <a:chOff x="2588747" y="4643234"/>
            <a:chExt cx="3597012" cy="400110"/>
          </a:xfrm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37EA20DB-7F6E-1C49-BD41-2D263F2C7703}"/>
                </a:ext>
              </a:extLst>
            </p:cNvPr>
            <p:cNvSpPr/>
            <p:nvPr/>
          </p:nvSpPr>
          <p:spPr>
            <a:xfrm>
              <a:off x="2588747" y="4643234"/>
              <a:ext cx="1613759" cy="40011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/>
                <a:t>Total kostnad</a:t>
              </a:r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0DBD9639-459F-8943-8998-E3228861F69C}"/>
                </a:ext>
              </a:extLst>
            </p:cNvPr>
            <p:cNvSpPr/>
            <p:nvPr/>
          </p:nvSpPr>
          <p:spPr>
            <a:xfrm>
              <a:off x="4572000" y="4643234"/>
              <a:ext cx="1613759" cy="40011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v-SE" sz="2000" dirty="0"/>
                <a:t>Betala</a:t>
              </a:r>
            </a:p>
          </p:txBody>
        </p:sp>
      </p:grpSp>
      <p:sp>
        <p:nvSpPr>
          <p:cNvPr id="29" name="Rektangel 28">
            <a:extLst>
              <a:ext uri="{FF2B5EF4-FFF2-40B4-BE49-F238E27FC236}">
                <a16:creationId xmlns:a16="http://schemas.microsoft.com/office/drawing/2014/main" id="{80275B5C-1C55-7A4F-B216-A1E6A27468D4}"/>
              </a:ext>
            </a:extLst>
          </p:cNvPr>
          <p:cNvSpPr/>
          <p:nvPr/>
        </p:nvSpPr>
        <p:spPr>
          <a:xfrm>
            <a:off x="2739171" y="5121612"/>
            <a:ext cx="1070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88,75 kr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67371EC0-FA3A-5842-818D-BE04A8E39BB2}"/>
              </a:ext>
            </a:extLst>
          </p:cNvPr>
          <p:cNvSpPr/>
          <p:nvPr/>
        </p:nvSpPr>
        <p:spPr>
          <a:xfrm>
            <a:off x="5115235" y="5121612"/>
            <a:ext cx="1070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89 kr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51C823A-3A5E-B642-894B-2CBD40B3D630}"/>
              </a:ext>
            </a:extLst>
          </p:cNvPr>
          <p:cNvSpPr/>
          <p:nvPr/>
        </p:nvSpPr>
        <p:spPr>
          <a:xfrm>
            <a:off x="2587676" y="5632278"/>
            <a:ext cx="1222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134, 15 kr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012F0D9E-1598-8D4E-99AE-9BF0149714FB}"/>
              </a:ext>
            </a:extLst>
          </p:cNvPr>
          <p:cNvSpPr/>
          <p:nvPr/>
        </p:nvSpPr>
        <p:spPr>
          <a:xfrm>
            <a:off x="5020540" y="5626703"/>
            <a:ext cx="1070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134 kr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10D60907-D8BC-534A-A95A-9EB180772666}"/>
              </a:ext>
            </a:extLst>
          </p:cNvPr>
          <p:cNvSpPr/>
          <p:nvPr/>
        </p:nvSpPr>
        <p:spPr>
          <a:xfrm>
            <a:off x="2860364" y="6026813"/>
            <a:ext cx="1070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6,50 kr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AE449B7-0E01-6046-A757-31CFA756A982}"/>
              </a:ext>
            </a:extLst>
          </p:cNvPr>
          <p:cNvSpPr/>
          <p:nvPr/>
        </p:nvSpPr>
        <p:spPr>
          <a:xfrm>
            <a:off x="5248633" y="6026813"/>
            <a:ext cx="1070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7 kr</a:t>
            </a:r>
          </a:p>
        </p:txBody>
      </p:sp>
    </p:spTree>
    <p:extLst>
      <p:ext uri="{BB962C8B-B14F-4D97-AF65-F5344CB8AC3E}">
        <p14:creationId xmlns:p14="http://schemas.microsoft.com/office/powerpoint/2010/main" val="423074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6" grpId="0"/>
      <p:bldP spid="83" grpId="0"/>
      <p:bldP spid="18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94481019-BA41-E744-BE30-D1B16E1A6C31}"/>
              </a:ext>
            </a:extLst>
          </p:cNvPr>
          <p:cNvGrpSpPr/>
          <p:nvPr/>
        </p:nvGrpSpPr>
        <p:grpSpPr>
          <a:xfrm>
            <a:off x="1384300" y="2114074"/>
            <a:ext cx="6375400" cy="1314926"/>
            <a:chOff x="1384300" y="1571625"/>
            <a:chExt cx="6375400" cy="1314926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CCC4ADE-3AAC-1845-98A4-122F95575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4300" y="1571625"/>
              <a:ext cx="6375400" cy="1314926"/>
            </a:xfrm>
            <a:prstGeom prst="rect">
              <a:avLst/>
            </a:prstGeom>
          </p:spPr>
        </p:pic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E2FC41EE-2F2D-D64C-9DA0-0CB4AF4CFB3D}"/>
                </a:ext>
              </a:extLst>
            </p:cNvPr>
            <p:cNvGrpSpPr/>
            <p:nvPr/>
          </p:nvGrpSpPr>
          <p:grpSpPr>
            <a:xfrm>
              <a:off x="2004294" y="1643590"/>
              <a:ext cx="520361" cy="645534"/>
              <a:chOff x="2004294" y="1643590"/>
              <a:chExt cx="520361" cy="645534"/>
            </a:xfrm>
          </p:grpSpPr>
          <p:pic>
            <p:nvPicPr>
              <p:cNvPr id="11" name="Bildobjekt 10">
                <a:extLst>
                  <a:ext uri="{FF2B5EF4-FFF2-40B4-BE49-F238E27FC236}">
                    <a16:creationId xmlns:a16="http://schemas.microsoft.com/office/drawing/2014/main" id="{AF73DA5F-7BC9-B946-9D88-DE162BF6F9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1907795" y="1865263"/>
                <a:ext cx="520361" cy="327362"/>
              </a:xfrm>
              <a:prstGeom prst="rect">
                <a:avLst/>
              </a:prstGeom>
            </p:spPr>
          </p:pic>
          <p:pic>
            <p:nvPicPr>
              <p:cNvPr id="12" name="Bildobjekt 11">
                <a:extLst>
                  <a:ext uri="{FF2B5EF4-FFF2-40B4-BE49-F238E27FC236}">
                    <a16:creationId xmlns:a16="http://schemas.microsoft.com/office/drawing/2014/main" id="{3AE0EFEE-8A04-4647-96F9-ED1B607252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294" y="1643590"/>
                <a:ext cx="520361" cy="327362"/>
              </a:xfrm>
              <a:prstGeom prst="rect">
                <a:avLst/>
              </a:prstGeom>
            </p:spPr>
          </p:pic>
        </p:grpSp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328DBC3D-E3F3-A141-8AA2-5EEF3A10A8C9}"/>
                </a:ext>
              </a:extLst>
            </p:cNvPr>
            <p:cNvGrpSpPr/>
            <p:nvPr/>
          </p:nvGrpSpPr>
          <p:grpSpPr>
            <a:xfrm>
              <a:off x="2951651" y="1643590"/>
              <a:ext cx="520361" cy="645534"/>
              <a:chOff x="2004294" y="1643590"/>
              <a:chExt cx="520361" cy="645534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6FE9B4AF-A337-5944-9966-AD54A20B68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1907795" y="1865263"/>
                <a:ext cx="520361" cy="327362"/>
              </a:xfrm>
              <a:prstGeom prst="rect">
                <a:avLst/>
              </a:prstGeom>
            </p:spPr>
          </p:pic>
          <p:pic>
            <p:nvPicPr>
              <p:cNvPr id="10" name="Bildobjekt 9">
                <a:extLst>
                  <a:ext uri="{FF2B5EF4-FFF2-40B4-BE49-F238E27FC236}">
                    <a16:creationId xmlns:a16="http://schemas.microsoft.com/office/drawing/2014/main" id="{A7B9EDB0-F84A-0F49-A07B-3217CB2A6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294" y="1643590"/>
                <a:ext cx="520361" cy="327362"/>
              </a:xfrm>
              <a:prstGeom prst="rect">
                <a:avLst/>
              </a:prstGeom>
            </p:spPr>
          </p:pic>
        </p:grpSp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91EE56D1-C40B-B74F-AF94-758E5020A747}"/>
                </a:ext>
              </a:extLst>
            </p:cNvPr>
            <p:cNvGrpSpPr/>
            <p:nvPr/>
          </p:nvGrpSpPr>
          <p:grpSpPr>
            <a:xfrm>
              <a:off x="4998995" y="1640534"/>
              <a:ext cx="520361" cy="645534"/>
              <a:chOff x="2004294" y="1643590"/>
              <a:chExt cx="520361" cy="645534"/>
            </a:xfrm>
          </p:grpSpPr>
          <p:pic>
            <p:nvPicPr>
              <p:cNvPr id="7" name="Bildobjekt 6">
                <a:extLst>
                  <a:ext uri="{FF2B5EF4-FFF2-40B4-BE49-F238E27FC236}">
                    <a16:creationId xmlns:a16="http://schemas.microsoft.com/office/drawing/2014/main" id="{CD810A98-EBB9-AA41-90F4-E5E2DF9F9D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1907795" y="1865263"/>
                <a:ext cx="520361" cy="327362"/>
              </a:xfrm>
              <a:prstGeom prst="rect">
                <a:avLst/>
              </a:prstGeom>
            </p:spPr>
          </p:pic>
          <p:pic>
            <p:nvPicPr>
              <p:cNvPr id="8" name="Bildobjekt 7">
                <a:extLst>
                  <a:ext uri="{FF2B5EF4-FFF2-40B4-BE49-F238E27FC236}">
                    <a16:creationId xmlns:a16="http://schemas.microsoft.com/office/drawing/2014/main" id="{DBBE2173-176B-154C-927D-02AAF2CB4F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294" y="1643590"/>
                <a:ext cx="520361" cy="327362"/>
              </a:xfrm>
              <a:prstGeom prst="rect">
                <a:avLst/>
              </a:prstGeom>
            </p:spPr>
          </p:pic>
        </p:grp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6C5813E3-D2B9-444F-B650-A34D9675BBB2}"/>
              </a:ext>
            </a:extLst>
          </p:cNvPr>
          <p:cNvSpPr/>
          <p:nvPr/>
        </p:nvSpPr>
        <p:spPr>
          <a:xfrm>
            <a:off x="3909133" y="492833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9CB1B838-7BD3-854F-8A6E-3F9363E8C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851" y="300385"/>
            <a:ext cx="1161498" cy="384895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BEBFCC36-463F-2347-BBCC-CD32BE1E8687}"/>
              </a:ext>
            </a:extLst>
          </p:cNvPr>
          <p:cNvSpPr/>
          <p:nvPr/>
        </p:nvSpPr>
        <p:spPr>
          <a:xfrm>
            <a:off x="3279014" y="1375931"/>
            <a:ext cx="2893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Avrunda 6,7 till heltal.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DA3C8770-7528-CF41-BFBB-3CDC07E4F2F9}"/>
              </a:ext>
            </a:extLst>
          </p:cNvPr>
          <p:cNvGrpSpPr/>
          <p:nvPr/>
        </p:nvGrpSpPr>
        <p:grpSpPr>
          <a:xfrm>
            <a:off x="5162676" y="2095099"/>
            <a:ext cx="548858" cy="750941"/>
            <a:chOff x="1284600" y="5120717"/>
            <a:chExt cx="548858" cy="750941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9F1A5B6C-3D3F-8C4D-B1CC-586B61FFDDE8}"/>
                </a:ext>
              </a:extLst>
            </p:cNvPr>
            <p:cNvSpPr/>
            <p:nvPr/>
          </p:nvSpPr>
          <p:spPr>
            <a:xfrm>
              <a:off x="1284600" y="5120717"/>
              <a:ext cx="548858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/>
                <a:t>6,7</a:t>
              </a:r>
            </a:p>
          </p:txBody>
        </p:sp>
        <p:cxnSp>
          <p:nvCxnSpPr>
            <p:cNvPr id="20" name="Rak pil 19">
              <a:extLst>
                <a:ext uri="{FF2B5EF4-FFF2-40B4-BE49-F238E27FC236}">
                  <a16:creationId xmlns:a16="http://schemas.microsoft.com/office/drawing/2014/main" id="{7A222EBC-515A-544B-8E93-55784BC1BCBD}"/>
                </a:ext>
              </a:extLst>
            </p:cNvPr>
            <p:cNvCxnSpPr>
              <a:cxnSpLocks/>
            </p:cNvCxnSpPr>
            <p:nvPr/>
          </p:nvCxnSpPr>
          <p:spPr>
            <a:xfrm>
              <a:off x="1525820" y="5520827"/>
              <a:ext cx="0" cy="35083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FEB1C19C-95CC-504C-A85E-AC83542DE371}"/>
              </a:ext>
            </a:extLst>
          </p:cNvPr>
          <p:cNvSpPr/>
          <p:nvPr/>
        </p:nvSpPr>
        <p:spPr>
          <a:xfrm>
            <a:off x="4000990" y="3907358"/>
            <a:ext cx="144932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6,7</a:t>
            </a:r>
            <a:r>
              <a:rPr lang="sv-SE" sz="2000" dirty="0"/>
              <a:t> ≈ </a:t>
            </a:r>
            <a:r>
              <a:rPr lang="sv-SE" sz="2000" dirty="0">
                <a:latin typeface="Bradley Hand" pitchFamily="2" charset="77"/>
              </a:rPr>
              <a:t>7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5604C47-ECD6-524F-A811-E2ED50CF9E7F}"/>
              </a:ext>
            </a:extLst>
          </p:cNvPr>
          <p:cNvSpPr/>
          <p:nvPr/>
        </p:nvSpPr>
        <p:spPr>
          <a:xfrm>
            <a:off x="3840954" y="4939577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C9BD8FEA-3AA6-2248-AF87-4D6F1BB0550E}"/>
              </a:ext>
            </a:extLst>
          </p:cNvPr>
          <p:cNvGrpSpPr/>
          <p:nvPr/>
        </p:nvGrpSpPr>
        <p:grpSpPr>
          <a:xfrm>
            <a:off x="4619125" y="4907950"/>
            <a:ext cx="1414465" cy="450592"/>
            <a:chOff x="2384786" y="6010356"/>
            <a:chExt cx="1414465" cy="450592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1EDA4D57-B00B-7D4E-B50F-0AF04D9013FD}"/>
                </a:ext>
              </a:extLst>
            </p:cNvPr>
            <p:cNvSpPr/>
            <p:nvPr/>
          </p:nvSpPr>
          <p:spPr>
            <a:xfrm>
              <a:off x="2384786" y="6010356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7</a:t>
              </a:r>
              <a:endParaRPr lang="sv-SE" sz="2000" dirty="0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26BF3509-D779-A545-AFF2-70CBE8F32EF2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3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 28">
            <a:extLst>
              <a:ext uri="{FF2B5EF4-FFF2-40B4-BE49-F238E27FC236}">
                <a16:creationId xmlns:a16="http://schemas.microsoft.com/office/drawing/2014/main" id="{4C72117A-4096-A64C-AC66-20437B16FD52}"/>
              </a:ext>
            </a:extLst>
          </p:cNvPr>
          <p:cNvGrpSpPr/>
          <p:nvPr/>
        </p:nvGrpSpPr>
        <p:grpSpPr>
          <a:xfrm>
            <a:off x="1626450" y="1771205"/>
            <a:ext cx="6198407" cy="1504044"/>
            <a:chOff x="114300" y="2628900"/>
            <a:chExt cx="8915400" cy="1451790"/>
          </a:xfrm>
        </p:grpSpPr>
        <p:pic>
          <p:nvPicPr>
            <p:cNvPr id="30" name="Bildobjekt 29">
              <a:extLst>
                <a:ext uri="{FF2B5EF4-FFF2-40B4-BE49-F238E27FC236}">
                  <a16:creationId xmlns:a16="http://schemas.microsoft.com/office/drawing/2014/main" id="{924A46B4-41AF-F843-87BB-A1BD27509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" y="2628900"/>
              <a:ext cx="8915400" cy="1451790"/>
            </a:xfrm>
            <a:prstGeom prst="rect">
              <a:avLst/>
            </a:prstGeom>
          </p:spPr>
        </p:pic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E2A4612A-947F-0544-BE09-554737226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2254" y="2732585"/>
              <a:ext cx="2927445" cy="355600"/>
            </a:xfrm>
            <a:prstGeom prst="rect">
              <a:avLst/>
            </a:prstGeom>
          </p:spPr>
        </p:pic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0D5F4803-76CD-8845-9438-1C6F22BB4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1503" y="2628900"/>
              <a:ext cx="1143000" cy="355600"/>
            </a:xfrm>
            <a:prstGeom prst="rect">
              <a:avLst/>
            </a:prstGeom>
          </p:spPr>
        </p:pic>
        <p:pic>
          <p:nvPicPr>
            <p:cNvPr id="33" name="Bildobjekt 32">
              <a:extLst>
                <a:ext uri="{FF2B5EF4-FFF2-40B4-BE49-F238E27FC236}">
                  <a16:creationId xmlns:a16="http://schemas.microsoft.com/office/drawing/2014/main" id="{F2EB81D3-AFA6-4D4E-BAEE-613E41897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306420" y="2851150"/>
              <a:ext cx="800100" cy="355600"/>
            </a:xfrm>
            <a:prstGeom prst="rect">
              <a:avLst/>
            </a:prstGeom>
          </p:spPr>
        </p:pic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6C5813E3-D2B9-444F-B650-A34D9675BBB2}"/>
              </a:ext>
            </a:extLst>
          </p:cNvPr>
          <p:cNvSpPr/>
          <p:nvPr/>
        </p:nvSpPr>
        <p:spPr>
          <a:xfrm>
            <a:off x="3909133" y="492833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9CB1B838-7BD3-854F-8A6E-3F9363E8C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851" y="300385"/>
            <a:ext cx="1161498" cy="384895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BEBFCC36-463F-2347-BBCC-CD32BE1E8687}"/>
              </a:ext>
            </a:extLst>
          </p:cNvPr>
          <p:cNvSpPr/>
          <p:nvPr/>
        </p:nvSpPr>
        <p:spPr>
          <a:xfrm>
            <a:off x="3037408" y="1185447"/>
            <a:ext cx="3517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Avrunda 650 till hundratal.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DA3C8770-7528-CF41-BFBB-3CDC07E4F2F9}"/>
              </a:ext>
            </a:extLst>
          </p:cNvPr>
          <p:cNvGrpSpPr/>
          <p:nvPr/>
        </p:nvGrpSpPr>
        <p:grpSpPr>
          <a:xfrm>
            <a:off x="5192065" y="1829543"/>
            <a:ext cx="587900" cy="750941"/>
            <a:chOff x="1284600" y="5120717"/>
            <a:chExt cx="587900" cy="750941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9F1A5B6C-3D3F-8C4D-B1CC-586B61FFDDE8}"/>
                </a:ext>
              </a:extLst>
            </p:cNvPr>
            <p:cNvSpPr/>
            <p:nvPr/>
          </p:nvSpPr>
          <p:spPr>
            <a:xfrm>
              <a:off x="1284600" y="5120717"/>
              <a:ext cx="587900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/>
                <a:t>650</a:t>
              </a:r>
            </a:p>
          </p:txBody>
        </p:sp>
        <p:cxnSp>
          <p:nvCxnSpPr>
            <p:cNvPr id="20" name="Rak pil 19">
              <a:extLst>
                <a:ext uri="{FF2B5EF4-FFF2-40B4-BE49-F238E27FC236}">
                  <a16:creationId xmlns:a16="http://schemas.microsoft.com/office/drawing/2014/main" id="{7A222EBC-515A-544B-8E93-55784BC1BCB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311" y="5520827"/>
              <a:ext cx="0" cy="35083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FEB1C19C-95CC-504C-A85E-AC83542DE371}"/>
              </a:ext>
            </a:extLst>
          </p:cNvPr>
          <p:cNvSpPr/>
          <p:nvPr/>
        </p:nvSpPr>
        <p:spPr>
          <a:xfrm>
            <a:off x="3742737" y="3747727"/>
            <a:ext cx="144932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650</a:t>
            </a:r>
            <a:r>
              <a:rPr lang="sv-SE" sz="2000" dirty="0"/>
              <a:t> ≈ </a:t>
            </a:r>
            <a:r>
              <a:rPr lang="sv-SE" sz="2000" dirty="0">
                <a:latin typeface="Bradley Hand" pitchFamily="2" charset="77"/>
              </a:rPr>
              <a:t>700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5604C47-ECD6-524F-A811-E2ED50CF9E7F}"/>
              </a:ext>
            </a:extLst>
          </p:cNvPr>
          <p:cNvSpPr/>
          <p:nvPr/>
        </p:nvSpPr>
        <p:spPr>
          <a:xfrm>
            <a:off x="3677910" y="5686008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C9BD8FEA-3AA6-2248-AF87-4D6F1BB0550E}"/>
              </a:ext>
            </a:extLst>
          </p:cNvPr>
          <p:cNvGrpSpPr/>
          <p:nvPr/>
        </p:nvGrpSpPr>
        <p:grpSpPr>
          <a:xfrm>
            <a:off x="4408930" y="5686008"/>
            <a:ext cx="1414465" cy="418965"/>
            <a:chOff x="2337635" y="6041983"/>
            <a:chExt cx="1414465" cy="418965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1EDA4D57-B00B-7D4E-B50F-0AF04D9013FD}"/>
                </a:ext>
              </a:extLst>
            </p:cNvPr>
            <p:cNvSpPr/>
            <p:nvPr/>
          </p:nvSpPr>
          <p:spPr>
            <a:xfrm>
              <a:off x="2337635" y="6041983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700</a:t>
              </a:r>
              <a:endParaRPr lang="sv-SE" sz="2000" dirty="0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26BF3509-D779-A545-AFF2-70CBE8F32EF2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39" name="Rektangel 38">
            <a:extLst>
              <a:ext uri="{FF2B5EF4-FFF2-40B4-BE49-F238E27FC236}">
                <a16:creationId xmlns:a16="http://schemas.microsoft.com/office/drawing/2014/main" id="{6B7C827B-CB7C-AA44-9987-14B6EBAD37C9}"/>
              </a:ext>
            </a:extLst>
          </p:cNvPr>
          <p:cNvSpPr/>
          <p:nvPr/>
        </p:nvSpPr>
        <p:spPr>
          <a:xfrm>
            <a:off x="5957982" y="3554954"/>
            <a:ext cx="1964885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Talet 650 ligger mitt emellan 600 och 700.</a:t>
            </a:r>
            <a:r>
              <a:rPr lang="sv-SE" sz="2000" dirty="0">
                <a:solidFill>
                  <a:schemeClr val="bg1"/>
                </a:solidFill>
              </a:rPr>
              <a:t>1</a:t>
            </a:r>
            <a:r>
              <a:rPr lang="sv-SE" sz="400" dirty="0">
                <a:solidFill>
                  <a:schemeClr val="bg1"/>
                </a:solidFill>
              </a:rPr>
              <a:t>r</a:t>
            </a:r>
            <a:endParaRPr lang="sv-SE" sz="500" dirty="0">
              <a:solidFill>
                <a:schemeClr val="bg1"/>
              </a:solidFill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2BC09C0D-E83E-FB40-9F32-E558C910AFA3}"/>
              </a:ext>
            </a:extLst>
          </p:cNvPr>
          <p:cNvSpPr/>
          <p:nvPr/>
        </p:nvSpPr>
        <p:spPr>
          <a:xfrm>
            <a:off x="5957982" y="4457358"/>
            <a:ext cx="2697507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När det är mitt emellan ska du alltid </a:t>
            </a:r>
            <a:r>
              <a:rPr lang="sv-SE" sz="1400" i="1" dirty="0">
                <a:solidFill>
                  <a:srgbClr val="C00000"/>
                </a:solidFill>
              </a:rPr>
              <a:t>avrunda uppåt</a:t>
            </a:r>
            <a:r>
              <a:rPr lang="sv-SE" sz="1400" dirty="0"/>
              <a:t>. Det betyder att du här avrundar till 700. </a:t>
            </a:r>
          </a:p>
          <a:p>
            <a:r>
              <a:rPr lang="sv-SE" sz="400" dirty="0">
                <a:solidFill>
                  <a:schemeClr val="bg1"/>
                </a:solidFill>
              </a:rPr>
              <a:t>r</a:t>
            </a:r>
            <a:endParaRPr lang="sv-SE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4" grpId="0" animBg="1"/>
      <p:bldP spid="25" grpId="0"/>
      <p:bldP spid="39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C5813E3-D2B9-444F-B650-A34D9675BBB2}"/>
              </a:ext>
            </a:extLst>
          </p:cNvPr>
          <p:cNvSpPr/>
          <p:nvPr/>
        </p:nvSpPr>
        <p:spPr>
          <a:xfrm>
            <a:off x="3909133" y="492833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9CB1B838-7BD3-854F-8A6E-3F9363E8C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851" y="300385"/>
            <a:ext cx="1161498" cy="384895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BEBFCC36-463F-2347-BBCC-CD32BE1E8687}"/>
              </a:ext>
            </a:extLst>
          </p:cNvPr>
          <p:cNvSpPr/>
          <p:nvPr/>
        </p:nvSpPr>
        <p:spPr>
          <a:xfrm>
            <a:off x="3037408" y="1185447"/>
            <a:ext cx="3517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Avrunda talet 8,72 till tiondelar.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EB1C19C-95CC-504C-A85E-AC83542DE371}"/>
              </a:ext>
            </a:extLst>
          </p:cNvPr>
          <p:cNvSpPr/>
          <p:nvPr/>
        </p:nvSpPr>
        <p:spPr>
          <a:xfrm>
            <a:off x="3569972" y="3807459"/>
            <a:ext cx="2038544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8,72</a:t>
            </a:r>
            <a:r>
              <a:rPr lang="sv-SE" sz="2000" dirty="0"/>
              <a:t> ≈ </a:t>
            </a:r>
            <a:r>
              <a:rPr lang="sv-SE" sz="2000" dirty="0">
                <a:latin typeface="Bradley Hand" pitchFamily="2" charset="77"/>
              </a:rPr>
              <a:t>8,7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5604C47-ECD6-524F-A811-E2ED50CF9E7F}"/>
              </a:ext>
            </a:extLst>
          </p:cNvPr>
          <p:cNvSpPr/>
          <p:nvPr/>
        </p:nvSpPr>
        <p:spPr>
          <a:xfrm>
            <a:off x="3677910" y="5686008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C9BD8FEA-3AA6-2248-AF87-4D6F1BB0550E}"/>
              </a:ext>
            </a:extLst>
          </p:cNvPr>
          <p:cNvGrpSpPr/>
          <p:nvPr/>
        </p:nvGrpSpPr>
        <p:grpSpPr>
          <a:xfrm>
            <a:off x="4392312" y="5686008"/>
            <a:ext cx="1414465" cy="418965"/>
            <a:chOff x="2321017" y="6041983"/>
            <a:chExt cx="1414465" cy="418965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1EDA4D57-B00B-7D4E-B50F-0AF04D9013FD}"/>
                </a:ext>
              </a:extLst>
            </p:cNvPr>
            <p:cNvSpPr/>
            <p:nvPr/>
          </p:nvSpPr>
          <p:spPr>
            <a:xfrm>
              <a:off x="2321017" y="6041983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8,7</a:t>
              </a:r>
              <a:endParaRPr lang="sv-SE" sz="2000" dirty="0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26BF3509-D779-A545-AFF2-70CBE8F32EF2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39" name="Rektangel 38">
            <a:extLst>
              <a:ext uri="{FF2B5EF4-FFF2-40B4-BE49-F238E27FC236}">
                <a16:creationId xmlns:a16="http://schemas.microsoft.com/office/drawing/2014/main" id="{6B7C827B-CB7C-AA44-9987-14B6EBAD37C9}"/>
              </a:ext>
            </a:extLst>
          </p:cNvPr>
          <p:cNvSpPr/>
          <p:nvPr/>
        </p:nvSpPr>
        <p:spPr>
          <a:xfrm>
            <a:off x="6522954" y="3353175"/>
            <a:ext cx="214179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Att avrunda till tiondelar innebär att man avrundar så att det blir </a:t>
            </a:r>
            <a:r>
              <a:rPr lang="sv-SE" sz="1400" dirty="0">
                <a:solidFill>
                  <a:srgbClr val="C00000"/>
                </a:solidFill>
              </a:rPr>
              <a:t>en decimal</a:t>
            </a:r>
            <a:r>
              <a:rPr lang="sv-SE" sz="1400" dirty="0"/>
              <a:t>. 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2BC09C0D-E83E-FB40-9F32-E558C910AFA3}"/>
              </a:ext>
            </a:extLst>
          </p:cNvPr>
          <p:cNvSpPr/>
          <p:nvPr/>
        </p:nvSpPr>
        <p:spPr>
          <a:xfrm>
            <a:off x="6459365" y="4252521"/>
            <a:ext cx="2268971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Talet 8,72 ligger mellan 8,7 och 8,8, men närmare 8,7. Du ska </a:t>
            </a:r>
            <a:r>
              <a:rPr lang="sv-SE" sz="1400" i="1" dirty="0">
                <a:solidFill>
                  <a:srgbClr val="C00000"/>
                </a:solidFill>
              </a:rPr>
              <a:t>avrunda nedåt</a:t>
            </a:r>
            <a:r>
              <a:rPr lang="sv-SE" sz="1400" dirty="0"/>
              <a:t>. 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88246C5F-BC99-B743-9D05-F6B111B5551D}"/>
              </a:ext>
            </a:extLst>
          </p:cNvPr>
          <p:cNvGrpSpPr/>
          <p:nvPr/>
        </p:nvGrpSpPr>
        <p:grpSpPr>
          <a:xfrm>
            <a:off x="1289961" y="2000564"/>
            <a:ext cx="6433457" cy="1191929"/>
            <a:chOff x="1551215" y="3055801"/>
            <a:chExt cx="6433457" cy="1191929"/>
          </a:xfrm>
        </p:grpSpPr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6A63BD50-EA1B-B84A-BBCB-7F339E10A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1215" y="3055801"/>
              <a:ext cx="6433457" cy="1191929"/>
            </a:xfrm>
            <a:prstGeom prst="rect">
              <a:avLst/>
            </a:prstGeom>
          </p:spPr>
        </p:pic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19B37C04-EE77-8545-A7E7-2C002D989874}"/>
                </a:ext>
              </a:extLst>
            </p:cNvPr>
            <p:cNvGrpSpPr/>
            <p:nvPr/>
          </p:nvGrpSpPr>
          <p:grpSpPr>
            <a:xfrm>
              <a:off x="5693019" y="3071946"/>
              <a:ext cx="2291653" cy="644793"/>
              <a:chOff x="5157054" y="2628900"/>
              <a:chExt cx="4110323" cy="1042568"/>
            </a:xfrm>
          </p:grpSpPr>
          <p:pic>
            <p:nvPicPr>
              <p:cNvPr id="34" name="Bildobjekt 33">
                <a:extLst>
                  <a:ext uri="{FF2B5EF4-FFF2-40B4-BE49-F238E27FC236}">
                    <a16:creationId xmlns:a16="http://schemas.microsoft.com/office/drawing/2014/main" id="{6FE37501-9B44-114F-99E6-E207494BF7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2252" y="2729974"/>
                <a:ext cx="3165125" cy="541444"/>
              </a:xfrm>
              <a:prstGeom prst="rect">
                <a:avLst/>
              </a:prstGeom>
            </p:spPr>
          </p:pic>
          <p:pic>
            <p:nvPicPr>
              <p:cNvPr id="35" name="Bildobjekt 34">
                <a:extLst>
                  <a:ext uri="{FF2B5EF4-FFF2-40B4-BE49-F238E27FC236}">
                    <a16:creationId xmlns:a16="http://schemas.microsoft.com/office/drawing/2014/main" id="{549E87FB-E1DE-894D-9096-42023C1F5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7054" y="2628900"/>
                <a:ext cx="1187450" cy="459466"/>
              </a:xfrm>
              <a:prstGeom prst="rect">
                <a:avLst/>
              </a:prstGeom>
            </p:spPr>
          </p:pic>
          <p:pic>
            <p:nvPicPr>
              <p:cNvPr id="36" name="Bildobjekt 35">
                <a:extLst>
                  <a:ext uri="{FF2B5EF4-FFF2-40B4-BE49-F238E27FC236}">
                    <a16:creationId xmlns:a16="http://schemas.microsoft.com/office/drawing/2014/main" id="{3CF54E56-1550-9947-B5D7-632FCBDB2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5251827" y="3093618"/>
                <a:ext cx="800100" cy="355600"/>
              </a:xfrm>
              <a:prstGeom prst="rect">
                <a:avLst/>
              </a:prstGeom>
            </p:spPr>
          </p:pic>
        </p:grp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DA3C8770-7528-CF41-BFBB-3CDC07E4F2F9}"/>
              </a:ext>
            </a:extLst>
          </p:cNvPr>
          <p:cNvGrpSpPr/>
          <p:nvPr/>
        </p:nvGrpSpPr>
        <p:grpSpPr>
          <a:xfrm>
            <a:off x="5359407" y="1910562"/>
            <a:ext cx="660970" cy="750941"/>
            <a:chOff x="1284600" y="5120717"/>
            <a:chExt cx="660970" cy="750941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9F1A5B6C-3D3F-8C4D-B1CC-586B61FFDDE8}"/>
                </a:ext>
              </a:extLst>
            </p:cNvPr>
            <p:cNvSpPr/>
            <p:nvPr/>
          </p:nvSpPr>
          <p:spPr>
            <a:xfrm>
              <a:off x="1284600" y="5120717"/>
              <a:ext cx="660970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/>
                <a:t>8,72</a:t>
              </a:r>
            </a:p>
          </p:txBody>
        </p:sp>
        <p:cxnSp>
          <p:nvCxnSpPr>
            <p:cNvPr id="20" name="Rak pil 19">
              <a:extLst>
                <a:ext uri="{FF2B5EF4-FFF2-40B4-BE49-F238E27FC236}">
                  <a16:creationId xmlns:a16="http://schemas.microsoft.com/office/drawing/2014/main" id="{7A222EBC-515A-544B-8E93-55784BC1BCBD}"/>
                </a:ext>
              </a:extLst>
            </p:cNvPr>
            <p:cNvCxnSpPr>
              <a:cxnSpLocks/>
            </p:cNvCxnSpPr>
            <p:nvPr/>
          </p:nvCxnSpPr>
          <p:spPr>
            <a:xfrm>
              <a:off x="1603432" y="5520827"/>
              <a:ext cx="0" cy="35083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64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4" grpId="0" animBg="1"/>
      <p:bldP spid="25" grpId="0"/>
      <p:bldP spid="39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FDC937-A388-5A41-8310-859795378244}"/>
              </a:ext>
            </a:extLst>
          </p:cNvPr>
          <p:cNvSpPr/>
          <p:nvPr/>
        </p:nvSpPr>
        <p:spPr>
          <a:xfrm>
            <a:off x="3909133" y="492833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BE4167-D104-D243-B2C8-15581F61F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851" y="300385"/>
            <a:ext cx="1161498" cy="384895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07B6F766-5D8F-3B40-A1FC-96B76C5A8258}"/>
              </a:ext>
            </a:extLst>
          </p:cNvPr>
          <p:cNvGrpSpPr/>
          <p:nvPr/>
        </p:nvGrpSpPr>
        <p:grpSpPr>
          <a:xfrm>
            <a:off x="2444001" y="1201212"/>
            <a:ext cx="5730599" cy="1526222"/>
            <a:chOff x="2444001" y="1201212"/>
            <a:chExt cx="5730599" cy="1526222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F9D9681A-4A0F-A244-A211-711D513D4CD5}"/>
                </a:ext>
              </a:extLst>
            </p:cNvPr>
            <p:cNvSpPr/>
            <p:nvPr/>
          </p:nvSpPr>
          <p:spPr>
            <a:xfrm>
              <a:off x="2444001" y="1259123"/>
              <a:ext cx="38205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Tara köper apelsiner för 47,60 kr. </a:t>
              </a:r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B747F307-39C8-8545-9CD3-A75FB7A96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4593" y="1201212"/>
              <a:ext cx="1910007" cy="1526222"/>
            </a:xfrm>
            <a:prstGeom prst="ellipse">
              <a:avLst/>
            </a:prstGeom>
          </p:spPr>
        </p:pic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D94F0CE1-9350-4545-A31D-2EFB2E5C6114}"/>
              </a:ext>
            </a:extLst>
          </p:cNvPr>
          <p:cNvSpPr/>
          <p:nvPr/>
        </p:nvSpPr>
        <p:spPr>
          <a:xfrm>
            <a:off x="2444001" y="1717144"/>
            <a:ext cx="3820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Hur mycket ska hon betala?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B973733-22B3-8640-BF21-114D5131D8EB}"/>
              </a:ext>
            </a:extLst>
          </p:cNvPr>
          <p:cNvSpPr/>
          <p:nvPr/>
        </p:nvSpPr>
        <p:spPr>
          <a:xfrm>
            <a:off x="3269753" y="3028890"/>
            <a:ext cx="145136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47,60 kr </a:t>
            </a:r>
            <a:r>
              <a:rPr lang="sv-SE" sz="2000" dirty="0"/>
              <a:t>≈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9BAE97D-0857-6641-B774-EB3F60E0F0FB}"/>
              </a:ext>
            </a:extLst>
          </p:cNvPr>
          <p:cNvSpPr/>
          <p:nvPr/>
        </p:nvSpPr>
        <p:spPr>
          <a:xfrm>
            <a:off x="4572000" y="3028890"/>
            <a:ext cx="145136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48 kr</a:t>
            </a:r>
            <a:endParaRPr lang="sv-SE" sz="20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B054E52-DC87-3944-B45A-8994A42BF0DF}"/>
              </a:ext>
            </a:extLst>
          </p:cNvPr>
          <p:cNvSpPr/>
          <p:nvPr/>
        </p:nvSpPr>
        <p:spPr>
          <a:xfrm>
            <a:off x="2815761" y="4108872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D198CE32-20E9-FF49-87B1-BE6F702F5060}"/>
              </a:ext>
            </a:extLst>
          </p:cNvPr>
          <p:cNvGrpSpPr/>
          <p:nvPr/>
        </p:nvGrpSpPr>
        <p:grpSpPr>
          <a:xfrm>
            <a:off x="3515555" y="4108872"/>
            <a:ext cx="3185691" cy="418965"/>
            <a:chOff x="2306409" y="6041983"/>
            <a:chExt cx="3185691" cy="418965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D22A8B0C-DF44-264E-B158-A7B1E4465F57}"/>
                </a:ext>
              </a:extLst>
            </p:cNvPr>
            <p:cNvSpPr/>
            <p:nvPr/>
          </p:nvSpPr>
          <p:spPr>
            <a:xfrm>
              <a:off x="2306409" y="6041983"/>
              <a:ext cx="31856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Tara ska betala 48 kr. </a:t>
              </a:r>
              <a:endParaRPr lang="sv-SE" sz="2000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7A9E3159-F6B3-F446-847C-809D81C62160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6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36903</TotalTime>
  <Words>349</Words>
  <Application>Microsoft Macintosh PowerPoint</Application>
  <PresentationFormat>Bildspel på skärmen (4:3)</PresentationFormat>
  <Paragraphs>68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361</cp:revision>
  <dcterms:created xsi:type="dcterms:W3CDTF">2017-04-10T07:17:33Z</dcterms:created>
  <dcterms:modified xsi:type="dcterms:W3CDTF">2020-07-03T09:37:10Z</dcterms:modified>
</cp:coreProperties>
</file>