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2020-07-21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19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2020-07-21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144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2020-07-21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45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2020-07-21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172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2020-07-21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91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2020-07-21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522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2020-07-21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43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2020-07-21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622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2020-07-21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130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B4C22EB-9F03-487A-8739-7879F6B2C1B7}" type="datetimeFigureOut">
              <a:rPr lang="sv-SE" smtClean="0"/>
              <a:t>2020-07-21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957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2020-07-21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74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4C22EB-9F03-487A-8739-7879F6B2C1B7}" type="datetimeFigureOut">
              <a:rPr lang="sv-SE" smtClean="0"/>
              <a:t>2020-07-21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82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836877" y="2721114"/>
            <a:ext cx="651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/>
              <a:t>PROBLEMLÖSNING KAPITEL 2</a:t>
            </a:r>
          </a:p>
        </p:txBody>
      </p:sp>
    </p:spTree>
    <p:extLst>
      <p:ext uri="{BB962C8B-B14F-4D97-AF65-F5344CB8AC3E}">
        <p14:creationId xmlns:p14="http://schemas.microsoft.com/office/powerpoint/2010/main" val="105579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634725" y="457378"/>
            <a:ext cx="63695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PROBLEM 7</a:t>
            </a:r>
          </a:p>
          <a:p>
            <a:endParaRPr lang="sv-SE" sz="2400" b="1" dirty="0"/>
          </a:p>
          <a:p>
            <a:r>
              <a:rPr lang="sv-SE" sz="2400" dirty="0"/>
              <a:t>I en tennisturnering deltog 64 spelare.</a:t>
            </a:r>
          </a:p>
          <a:p>
            <a:r>
              <a:rPr lang="sv-SE" sz="2400" dirty="0"/>
              <a:t>I första omgången spelades 32 matcher, eftersom varje spelare mötte en annan spelare.</a:t>
            </a:r>
          </a:p>
          <a:p>
            <a:endParaRPr lang="sv-SE" sz="2400" dirty="0"/>
          </a:p>
          <a:p>
            <a:r>
              <a:rPr lang="sv-SE" sz="2400" dirty="0"/>
              <a:t>Vinnarna gick vidare till andra omgången medan förlorarna blev utslagna.</a:t>
            </a:r>
          </a:p>
          <a:p>
            <a:r>
              <a:rPr lang="sv-SE" sz="2400" dirty="0"/>
              <a:t>De som vann i andra omgången gick vidare till tredje omgången och så vidare.</a:t>
            </a:r>
          </a:p>
          <a:p>
            <a:endParaRPr lang="sv-SE" sz="2400" dirty="0"/>
          </a:p>
          <a:p>
            <a:r>
              <a:rPr lang="sv-SE" sz="2400" dirty="0"/>
              <a:t>Till slut möttes två spelare i final.</a:t>
            </a:r>
          </a:p>
          <a:p>
            <a:r>
              <a:rPr lang="sv-SE" sz="2400" dirty="0"/>
              <a:t>Hur många matcher spelades sammanlagt i turneringen?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52774C4D-7FD7-4CF4-ADC4-0BC776FBB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720" y="2171700"/>
            <a:ext cx="474106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9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611804" y="1874728"/>
            <a:ext cx="89683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PROBLEM 8</a:t>
            </a:r>
          </a:p>
          <a:p>
            <a:endParaRPr lang="sv-SE" sz="2800" b="1" dirty="0"/>
          </a:p>
          <a:p>
            <a:r>
              <a:rPr lang="sv-SE" sz="2800" dirty="0"/>
              <a:t>Talen 888 och 55 555 är exempel på tal som består av samma siffra.</a:t>
            </a:r>
          </a:p>
          <a:p>
            <a:endParaRPr lang="sv-SE" sz="2800" dirty="0"/>
          </a:p>
          <a:p>
            <a:r>
              <a:rPr lang="sv-SE" sz="2800" dirty="0"/>
              <a:t>Hur många sådana tal finns det som är mindre än en miljon?</a:t>
            </a:r>
          </a:p>
          <a:p>
            <a:r>
              <a:rPr lang="sv-SE" sz="2800" dirty="0"/>
              <a:t>Börja med talet 11.</a:t>
            </a:r>
          </a:p>
        </p:txBody>
      </p:sp>
    </p:spTree>
    <p:extLst>
      <p:ext uri="{BB962C8B-B14F-4D97-AF65-F5344CB8AC3E}">
        <p14:creationId xmlns:p14="http://schemas.microsoft.com/office/powerpoint/2010/main" val="284540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089785" y="1443841"/>
            <a:ext cx="80124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PROBLEM 9</a:t>
            </a:r>
          </a:p>
          <a:p>
            <a:endParaRPr lang="sv-SE" sz="2800" b="1" dirty="0"/>
          </a:p>
          <a:p>
            <a:r>
              <a:rPr lang="sv-SE" sz="2800" dirty="0"/>
              <a:t>I en butik packar man ner 72 bollar i kartonger.</a:t>
            </a:r>
          </a:p>
          <a:p>
            <a:endParaRPr lang="sv-SE" sz="2800" dirty="0"/>
          </a:p>
          <a:p>
            <a:r>
              <a:rPr lang="sv-SE" sz="2800" dirty="0"/>
              <a:t>Det är två olika storlekar på kartongerna.</a:t>
            </a:r>
          </a:p>
          <a:p>
            <a:r>
              <a:rPr lang="sv-SE" sz="2800" dirty="0"/>
              <a:t>De stora rymmer 7 bollar och de små rymmer 3 bollar.</a:t>
            </a:r>
          </a:p>
          <a:p>
            <a:endParaRPr lang="sv-SE" sz="2800" dirty="0"/>
          </a:p>
          <a:p>
            <a:r>
              <a:rPr lang="sv-SE" sz="2800" dirty="0"/>
              <a:t>Vilket är det minsta antalet kartonger som behövs om alla kartonger som används ska vara helt fyllda?</a:t>
            </a:r>
          </a:p>
        </p:txBody>
      </p:sp>
    </p:spTree>
    <p:extLst>
      <p:ext uri="{BB962C8B-B14F-4D97-AF65-F5344CB8AC3E}">
        <p14:creationId xmlns:p14="http://schemas.microsoft.com/office/powerpoint/2010/main" val="131456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498772" y="2090172"/>
            <a:ext cx="719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PROBLEM 10</a:t>
            </a:r>
          </a:p>
          <a:p>
            <a:endParaRPr lang="sv-SE" sz="2800" b="1" dirty="0"/>
          </a:p>
          <a:p>
            <a:r>
              <a:rPr lang="sv-SE" sz="2800" dirty="0"/>
              <a:t>För att numrera alla sidorna i en bok behövs det sammanlagt 627 siffror</a:t>
            </a:r>
          </a:p>
          <a:p>
            <a:endParaRPr lang="sv-SE" sz="2800" dirty="0"/>
          </a:p>
          <a:p>
            <a:r>
              <a:rPr lang="sv-SE" sz="2800" dirty="0"/>
              <a:t>Hur många sidor har boken?</a:t>
            </a:r>
          </a:p>
        </p:txBody>
      </p:sp>
    </p:spTree>
    <p:extLst>
      <p:ext uri="{BB962C8B-B14F-4D97-AF65-F5344CB8AC3E}">
        <p14:creationId xmlns:p14="http://schemas.microsoft.com/office/powerpoint/2010/main" val="50292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367650" y="2767280"/>
            <a:ext cx="3456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/>
              <a:t>Metod:</a:t>
            </a:r>
          </a:p>
          <a:p>
            <a:r>
              <a:rPr lang="sv-SE" sz="4000" b="1" dirty="0"/>
              <a:t>STEG FÖR STEG</a:t>
            </a:r>
          </a:p>
        </p:txBody>
      </p:sp>
    </p:spTree>
    <p:extLst>
      <p:ext uri="{BB962C8B-B14F-4D97-AF65-F5344CB8AC3E}">
        <p14:creationId xmlns:p14="http://schemas.microsoft.com/office/powerpoint/2010/main" val="287063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89CB098-8548-4C70-AE5C-2165600BA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748" y="1134031"/>
            <a:ext cx="3296837" cy="3304540"/>
          </a:xfrm>
          <a:prstGeom prst="rect">
            <a:avLst/>
          </a:prstGeom>
        </p:spPr>
      </p:pic>
      <p:sp>
        <p:nvSpPr>
          <p:cNvPr id="21" name="Rektangel: rundade hörn 20">
            <a:extLst>
              <a:ext uri="{FF2B5EF4-FFF2-40B4-BE49-F238E27FC236}">
                <a16:creationId xmlns:a16="http://schemas.microsoft.com/office/drawing/2014/main" id="{51DA541D-98B0-4A19-A03D-B5F208C1F97B}"/>
              </a:ext>
            </a:extLst>
          </p:cNvPr>
          <p:cNvSpPr/>
          <p:nvPr/>
        </p:nvSpPr>
        <p:spPr>
          <a:xfrm>
            <a:off x="4165303" y="3595490"/>
            <a:ext cx="3861394" cy="5990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500" dirty="0">
                <a:solidFill>
                  <a:schemeClr val="tx1"/>
                </a:solidFill>
              </a:rPr>
              <a:t>Nästa steg är att ta reda på antalet sätt du kan ta dig från C till B. Det är också 6 olika sätt.</a:t>
            </a:r>
          </a:p>
        </p:txBody>
      </p:sp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1FF70528-B156-492D-9135-0258B0BF1556}"/>
              </a:ext>
            </a:extLst>
          </p:cNvPr>
          <p:cNvSpPr/>
          <p:nvPr/>
        </p:nvSpPr>
        <p:spPr>
          <a:xfrm>
            <a:off x="3681750" y="2391753"/>
            <a:ext cx="4665296" cy="789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500" dirty="0">
                <a:solidFill>
                  <a:schemeClr val="tx1"/>
                </a:solidFill>
              </a:rPr>
              <a:t>Ett första steg kan vara att räkna ut på hur många sätt du kan ta dig från A till C. </a:t>
            </a:r>
          </a:p>
          <a:p>
            <a:pPr algn="ctr"/>
            <a:r>
              <a:rPr lang="sv-SE" sz="1500" dirty="0">
                <a:solidFill>
                  <a:schemeClr val="tx1"/>
                </a:solidFill>
              </a:rPr>
              <a:t>Genom att ”gå” alla vägar ser du att det kan ske på 6 sätt.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611415" y="286925"/>
            <a:ext cx="670378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EXEMPEL</a:t>
            </a:r>
          </a:p>
          <a:p>
            <a:endParaRPr lang="sv-SE" sz="2800" b="1" dirty="0"/>
          </a:p>
          <a:p>
            <a:r>
              <a:rPr lang="sv-SE" sz="2800" dirty="0"/>
              <a:t>På hur många sätt kan man ta sig från A till B, </a:t>
            </a:r>
          </a:p>
          <a:p>
            <a:r>
              <a:rPr lang="sv-SE" sz="2800" dirty="0"/>
              <a:t>om man bara får förflytta sig nedåt och åt höger?</a:t>
            </a:r>
          </a:p>
          <a:p>
            <a:endParaRPr lang="sv-SE" sz="2800" dirty="0"/>
          </a:p>
          <a:p>
            <a:r>
              <a:rPr lang="sv-SE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Från A till C : 6 sätt</a:t>
            </a:r>
          </a:p>
          <a:p>
            <a:endParaRPr lang="sv-SE" sz="28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sv-SE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Från C till B: 6 sätt</a:t>
            </a:r>
          </a:p>
          <a:p>
            <a:endParaRPr lang="sv-SE" sz="28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sv-SE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Från A till B: 6 ∙ 6 sätt = 36 sätt</a:t>
            </a:r>
          </a:p>
          <a:p>
            <a:endParaRPr lang="sv-SE" sz="28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sv-SE" sz="2800" i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Svar:</a:t>
            </a:r>
            <a:r>
              <a:rPr lang="sv-SE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Man kan ta sig från A till B på 36 sätt.</a:t>
            </a:r>
            <a:endParaRPr lang="sv-SE" sz="2800" i="1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1FA2B084-03BD-4C1D-8604-57E821826625}"/>
              </a:ext>
            </a:extLst>
          </p:cNvPr>
          <p:cNvSpPr/>
          <p:nvPr/>
        </p:nvSpPr>
        <p:spPr>
          <a:xfrm>
            <a:off x="5613470" y="4353886"/>
            <a:ext cx="3589253" cy="998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500" dirty="0">
                <a:solidFill>
                  <a:schemeClr val="tx1"/>
                </a:solidFill>
              </a:rPr>
              <a:t>Man kan alltså ta sig från A till C på 6 sätt och från C till B på 6 sätt.</a:t>
            </a:r>
          </a:p>
          <a:p>
            <a:pPr algn="ctr"/>
            <a:endParaRPr lang="sv-SE" sz="1500" dirty="0">
              <a:solidFill>
                <a:schemeClr val="tx1"/>
              </a:solidFill>
            </a:endParaRPr>
          </a:p>
          <a:p>
            <a:pPr algn="ctr"/>
            <a:r>
              <a:rPr lang="sv-SE" sz="1500" dirty="0">
                <a:solidFill>
                  <a:schemeClr val="tx1"/>
                </a:solidFill>
              </a:rPr>
              <a:t>Antalet sätt från A till B är därför 6 ∙ 6 = 36.</a:t>
            </a:r>
          </a:p>
        </p:txBody>
      </p:sp>
    </p:spTree>
    <p:extLst>
      <p:ext uri="{BB962C8B-B14F-4D97-AF65-F5344CB8AC3E}">
        <p14:creationId xmlns:p14="http://schemas.microsoft.com/office/powerpoint/2010/main" val="337360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983273" y="1746712"/>
            <a:ext cx="55272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PROBLEM 1</a:t>
            </a:r>
          </a:p>
          <a:p>
            <a:endParaRPr lang="sv-SE" sz="2800" b="1" dirty="0"/>
          </a:p>
          <a:p>
            <a:r>
              <a:rPr lang="sv-SE" sz="2800" dirty="0"/>
              <a:t>Hur många klossar finns det i högen?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2FB3C023-7238-49F3-B129-35EE0562E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40" y="1508968"/>
            <a:ext cx="3918892" cy="384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7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21211" y="847288"/>
            <a:ext cx="76255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PROBLEM 2</a:t>
            </a:r>
          </a:p>
          <a:p>
            <a:endParaRPr lang="sv-SE" sz="2800" b="1" dirty="0"/>
          </a:p>
          <a:p>
            <a:r>
              <a:rPr lang="sv-SE" sz="2800" dirty="0"/>
              <a:t>I en magisk kvadrat är summan lika stor i alla rader, vågrätt, lodrätt och diagonalt.</a:t>
            </a:r>
          </a:p>
          <a:p>
            <a:endParaRPr lang="sv-SE" sz="2800" dirty="0"/>
          </a:p>
          <a:p>
            <a:r>
              <a:rPr lang="sv-SE" sz="2800" dirty="0"/>
              <a:t>Rita av den här kvadraten och fyll i de tal som saknas för att det ska bli en magisk kvadrat.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AFCD4A7-7418-42FC-8AEC-B72701585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124" y="2565552"/>
            <a:ext cx="3160372" cy="31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3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910121" y="847288"/>
            <a:ext cx="64581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PROBLEM 3</a:t>
            </a:r>
          </a:p>
          <a:p>
            <a:endParaRPr lang="sv-SE" sz="2800" b="1" dirty="0"/>
          </a:p>
          <a:p>
            <a:r>
              <a:rPr lang="sv-SE" sz="2800" dirty="0"/>
              <a:t>Med samma sorts klossar som på bilden ska du bygga en trappa som är dubbelt så bred och dubbelt så hög.</a:t>
            </a:r>
          </a:p>
          <a:p>
            <a:endParaRPr lang="sv-SE" sz="2800" dirty="0"/>
          </a:p>
          <a:p>
            <a:r>
              <a:rPr lang="sv-SE" sz="2800" dirty="0"/>
              <a:t>Hur många klossar behöver du?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472EDA9-1DB4-480C-B3EB-E10A3E6E4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627" y="1529333"/>
            <a:ext cx="4072252" cy="425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0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883862" y="1874728"/>
            <a:ext cx="64242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PROBLEM 4</a:t>
            </a:r>
          </a:p>
          <a:p>
            <a:endParaRPr lang="sv-SE" sz="2800" b="1" dirty="0"/>
          </a:p>
          <a:p>
            <a:r>
              <a:rPr lang="sv-SE" sz="2800" dirty="0"/>
              <a:t>I en tidning har första sidan nummer 1 och den sista nummer 32.</a:t>
            </a:r>
          </a:p>
          <a:p>
            <a:endParaRPr lang="sv-SE" sz="2800" dirty="0"/>
          </a:p>
          <a:p>
            <a:r>
              <a:rPr lang="sv-SE" sz="2800" dirty="0"/>
              <a:t>Hur många siffror har använts sammanlagt för att numrera sidorna?</a:t>
            </a:r>
          </a:p>
        </p:txBody>
      </p:sp>
    </p:spTree>
    <p:extLst>
      <p:ext uri="{BB962C8B-B14F-4D97-AF65-F5344CB8AC3E}">
        <p14:creationId xmlns:p14="http://schemas.microsoft.com/office/powerpoint/2010/main" val="88844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800393" y="847288"/>
            <a:ext cx="68622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PROBLEM 5</a:t>
            </a:r>
          </a:p>
          <a:p>
            <a:endParaRPr lang="sv-SE" sz="2800" b="1" dirty="0"/>
          </a:p>
          <a:p>
            <a:r>
              <a:rPr lang="sv-SE" sz="2800" dirty="0"/>
              <a:t>Emma har knutit ett sidenband runt ett paket.</a:t>
            </a:r>
          </a:p>
          <a:p>
            <a:r>
              <a:rPr lang="sv-SE" sz="2800" dirty="0"/>
              <a:t>Till rosetten gick det åt 50 cm av bandet.</a:t>
            </a:r>
          </a:p>
          <a:p>
            <a:endParaRPr lang="sv-SE" sz="2800" dirty="0"/>
          </a:p>
          <a:p>
            <a:r>
              <a:rPr lang="sv-SE" sz="2800" dirty="0"/>
              <a:t>Hur långt är hela bandet?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8C069AB-AD9B-44DA-863C-759A948E3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38" y="2734056"/>
            <a:ext cx="6236208" cy="31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0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799317" y="996904"/>
            <a:ext cx="63512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PROBLEM 6</a:t>
            </a:r>
          </a:p>
          <a:p>
            <a:endParaRPr lang="sv-SE" sz="2800" b="1" dirty="0"/>
          </a:p>
          <a:p>
            <a:r>
              <a:rPr lang="sv-SE" sz="2800" dirty="0"/>
              <a:t>Hur många trianglar finns det sammanlagt i den här figuren?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5FF9289-59C5-4614-9A48-78D984A12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081" y="2437870"/>
            <a:ext cx="4564300" cy="342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1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Återblick">
  <a:themeElements>
    <a:clrScheme name="Återblick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Åter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Åter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292</TotalTime>
  <Words>492</Words>
  <Application>Microsoft Office PowerPoint</Application>
  <PresentationFormat>Bredbild</PresentationFormat>
  <Paragraphs>77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Återblick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Kerstin Dahlin</dc:creator>
  <cp:lastModifiedBy>Kerstin Dahlin</cp:lastModifiedBy>
  <cp:revision>22</cp:revision>
  <dcterms:created xsi:type="dcterms:W3CDTF">2019-08-04T10:07:00Z</dcterms:created>
  <dcterms:modified xsi:type="dcterms:W3CDTF">2020-07-21T15:00:49Z</dcterms:modified>
</cp:coreProperties>
</file>