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3" r:id="rId2"/>
    <p:sldId id="322" r:id="rId3"/>
    <p:sldId id="336" r:id="rId4"/>
    <p:sldId id="324" r:id="rId5"/>
    <p:sldId id="337" r:id="rId6"/>
    <p:sldId id="333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9052" autoAdjust="0"/>
  </p:normalViewPr>
  <p:slideViewPr>
    <p:cSldViewPr snapToGrid="0" snapToObjects="1">
      <p:cViewPr varScale="1">
        <p:scale>
          <a:sx n="105" d="100"/>
          <a:sy n="105" d="100"/>
        </p:scale>
        <p:origin x="208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1148577" y="524331"/>
            <a:ext cx="6983542" cy="6262096"/>
            <a:chOff x="1912166" y="-51373"/>
            <a:chExt cx="4850023" cy="6733025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1912166" y="135407"/>
              <a:ext cx="4850023" cy="654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4166386" y="-5137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91707CD6-5D37-4949-BBEA-911CDCC5E7D5}"/>
              </a:ext>
            </a:extLst>
          </p:cNvPr>
          <p:cNvSpPr/>
          <p:nvPr/>
        </p:nvSpPr>
        <p:spPr>
          <a:xfrm>
            <a:off x="3854075" y="812960"/>
            <a:ext cx="288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Vem får största talet?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E2CC05-0F43-F741-A14F-0D20C3B3DC26}"/>
              </a:ext>
            </a:extLst>
          </p:cNvPr>
          <p:cNvSpPr/>
          <p:nvPr/>
        </p:nvSpPr>
        <p:spPr>
          <a:xfrm>
            <a:off x="2543793" y="1137192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DCCECD-53D0-E049-90A3-E8B8305CEC17}"/>
              </a:ext>
            </a:extLst>
          </p:cNvPr>
          <p:cNvSpPr/>
          <p:nvPr/>
        </p:nvSpPr>
        <p:spPr>
          <a:xfrm>
            <a:off x="1966006" y="1370014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4D7B6E-87CA-DF4B-A8B3-3954599954D9}"/>
              </a:ext>
            </a:extLst>
          </p:cNvPr>
          <p:cNvSpPr/>
          <p:nvPr/>
        </p:nvSpPr>
        <p:spPr>
          <a:xfrm>
            <a:off x="3477260" y="1385402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4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8EE4CC-ADD1-8948-B65C-6A5AF11C1CAB}"/>
              </a:ext>
            </a:extLst>
          </p:cNvPr>
          <p:cNvSpPr/>
          <p:nvPr/>
        </p:nvSpPr>
        <p:spPr>
          <a:xfrm>
            <a:off x="3464168" y="1137192"/>
            <a:ext cx="32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1388099" y="1752065"/>
            <a:ext cx="518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1683761" y="1748677"/>
            <a:ext cx="6210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Bestäm er för ett starttal som alla i gruppen ska ha, till exempel 3,5.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8FA3CCE-EC0E-D146-8708-6359BCDEFCE6}"/>
              </a:ext>
            </a:extLst>
          </p:cNvPr>
          <p:cNvSpPr/>
          <p:nvPr/>
        </p:nvSpPr>
        <p:spPr>
          <a:xfrm>
            <a:off x="1794371" y="2220804"/>
            <a:ext cx="4313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Var och en har nio kort med talen: 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523A2F5D-8147-3042-8D5E-7D89E6ED7305}"/>
              </a:ext>
            </a:extLst>
          </p:cNvPr>
          <p:cNvGrpSpPr/>
          <p:nvPr/>
        </p:nvGrpSpPr>
        <p:grpSpPr>
          <a:xfrm>
            <a:off x="1617932" y="3834857"/>
            <a:ext cx="6481739" cy="369332"/>
            <a:chOff x="2525285" y="1849239"/>
            <a:chExt cx="5513932" cy="369332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FCB6E71-D4CC-F140-9CB2-61057A3178E6}"/>
                </a:ext>
              </a:extLst>
            </p:cNvPr>
            <p:cNvSpPr/>
            <p:nvPr/>
          </p:nvSpPr>
          <p:spPr>
            <a:xfrm>
              <a:off x="2644554" y="1861378"/>
              <a:ext cx="53946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Elev 1 drar ett kort från elev 2. Elev 1 adderar talet på kortet till starttalet. 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8A469839-FE1D-1949-AB93-A79D046F6BE7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D5AF34F1-9438-C146-965C-1CB0248B7FE9}"/>
              </a:ext>
            </a:extLst>
          </p:cNvPr>
          <p:cNvGrpSpPr/>
          <p:nvPr/>
        </p:nvGrpSpPr>
        <p:grpSpPr>
          <a:xfrm>
            <a:off x="1654168" y="4148648"/>
            <a:ext cx="5763192" cy="349759"/>
            <a:chOff x="2525285" y="1849239"/>
            <a:chExt cx="5750197" cy="378921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CCD9F57C-63B8-5E48-BB1E-631933C44578}"/>
                </a:ext>
              </a:extLst>
            </p:cNvPr>
            <p:cNvSpPr/>
            <p:nvPr/>
          </p:nvSpPr>
          <p:spPr>
            <a:xfrm>
              <a:off x="2644554" y="1861378"/>
              <a:ext cx="5630928" cy="366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De andra deltagarna subtraherar talet på kortet från starttalet. 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BB19176E-15E8-5443-A07F-D021C58F3B32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1388099" y="2244916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7BE0BE1-535E-DF4C-BDBB-823746EF418A}"/>
              </a:ext>
            </a:extLst>
          </p:cNvPr>
          <p:cNvSpPr/>
          <p:nvPr/>
        </p:nvSpPr>
        <p:spPr>
          <a:xfrm>
            <a:off x="1308953" y="3854953"/>
            <a:ext cx="345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7F1E7-A869-104F-8242-CA2BBBD088FE}"/>
              </a:ext>
            </a:extLst>
          </p:cNvPr>
          <p:cNvSpPr/>
          <p:nvPr/>
        </p:nvSpPr>
        <p:spPr>
          <a:xfrm>
            <a:off x="1358506" y="4777000"/>
            <a:ext cx="317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4A1CD04-D106-EF46-8058-E13FFD51CD1F}"/>
              </a:ext>
            </a:extLst>
          </p:cNvPr>
          <p:cNvSpPr/>
          <p:nvPr/>
        </p:nvSpPr>
        <p:spPr>
          <a:xfrm>
            <a:off x="1654168" y="4773612"/>
            <a:ext cx="647795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Sedan är det elev 2 som drar ett kort från nästa deltagare. </a:t>
            </a:r>
          </a:p>
          <a:p>
            <a:endParaRPr lang="sv-SE" sz="900" dirty="0"/>
          </a:p>
          <a:p>
            <a:r>
              <a:rPr lang="sv-SE" sz="1600" dirty="0"/>
              <a:t>Talet på kortet adderas till det tal som elev 2 nu har och subtraheras från det tal som de andra eleverna har.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289CC49-1DEA-2045-BB6A-BCE01A8530F7}"/>
              </a:ext>
            </a:extLst>
          </p:cNvPr>
          <p:cNvSpPr/>
          <p:nvPr/>
        </p:nvSpPr>
        <p:spPr>
          <a:xfrm>
            <a:off x="1361372" y="5963408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E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853B8E8-A213-5042-878D-E3ADA09134C3}"/>
              </a:ext>
            </a:extLst>
          </p:cNvPr>
          <p:cNvSpPr/>
          <p:nvPr/>
        </p:nvSpPr>
        <p:spPr>
          <a:xfrm>
            <a:off x="1675881" y="5979726"/>
            <a:ext cx="6463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Fortsätt på det här sättet i 10 omgångar tills alla har dragit tre kort var.</a:t>
            </a:r>
          </a:p>
          <a:p>
            <a:endParaRPr lang="sv-SE" sz="700" dirty="0"/>
          </a:p>
          <a:p>
            <a:r>
              <a:rPr lang="sv-SE" sz="1600" dirty="0"/>
              <a:t>Vinner gör den som då har det största talet. </a:t>
            </a:r>
          </a:p>
        </p:txBody>
      </p:sp>
      <p:sp>
        <p:nvSpPr>
          <p:cNvPr id="54" name="Rektangel 1">
            <a:extLst>
              <a:ext uri="{FF2B5EF4-FFF2-40B4-BE49-F238E27FC236}">
                <a16:creationId xmlns:a16="http://schemas.microsoft.com/office/drawing/2014/main" id="{A8989D7A-1F94-9947-994C-64DABBDE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2.1	           Addition och subtraktion med tal i decimalform 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F225152D-F628-A349-911C-060DDA69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2E0F260-C50D-E546-9000-A66A75E56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966" y="2187983"/>
            <a:ext cx="1818649" cy="1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5" grpId="0"/>
      <p:bldP spid="16" grpId="0"/>
      <p:bldP spid="17" grpId="0"/>
      <p:bldP spid="37" grpId="0"/>
      <p:bldP spid="40" grpId="0"/>
      <p:bldP spid="43" grpId="0"/>
      <p:bldP spid="44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Addition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849470" y="913106"/>
            <a:ext cx="74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är </a:t>
            </a:r>
            <a:r>
              <a:rPr lang="sv-SE" sz="2400" dirty="0">
                <a:solidFill>
                  <a:srgbClr val="C00000"/>
                </a:solidFill>
              </a:rPr>
              <a:t>0,8 + 0,7</a:t>
            </a:r>
            <a:r>
              <a:rPr lang="sv-SE" dirty="0"/>
              <a:t>, det vill säga </a:t>
            </a:r>
            <a:r>
              <a:rPr lang="sv-SE" sz="2400" dirty="0">
                <a:solidFill>
                  <a:srgbClr val="C00000"/>
                </a:solidFill>
              </a:rPr>
              <a:t>8 tiondelar</a:t>
            </a:r>
            <a:r>
              <a:rPr lang="sv-SE" dirty="0"/>
              <a:t> plus </a:t>
            </a:r>
            <a:r>
              <a:rPr lang="sv-SE" sz="2400" dirty="0">
                <a:solidFill>
                  <a:srgbClr val="C00000"/>
                </a:solidFill>
              </a:rPr>
              <a:t>7 tiondelar</a:t>
            </a:r>
            <a:r>
              <a:rPr lang="sv-SE" dirty="0"/>
              <a:t>?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4052112" y="1941649"/>
            <a:ext cx="377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Sträckorna är sammanlagt är </a:t>
            </a:r>
            <a:r>
              <a:rPr lang="sv-SE" sz="2400" dirty="0">
                <a:solidFill>
                  <a:srgbClr val="C00000"/>
                </a:solidFill>
              </a:rPr>
              <a:t>1,5 </a:t>
            </a:r>
            <a:r>
              <a:rPr lang="sv-SE" dirty="0"/>
              <a:t>cm.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1470998" y="4848491"/>
            <a:ext cx="7288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8 tiondelar + 7 tiondelar = 15 tiondelar = 1 hel och 5 tiondelar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493370" y="5421674"/>
            <a:ext cx="324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0,8 + 0,7 = 1,5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57B5072-28D6-5747-A6ED-7FD95C826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21" y="2573777"/>
            <a:ext cx="5051296" cy="1116475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2BCAE8BC-664B-7048-862F-07299CFFC3B2}"/>
              </a:ext>
            </a:extLst>
          </p:cNvPr>
          <p:cNvGrpSpPr/>
          <p:nvPr/>
        </p:nvGrpSpPr>
        <p:grpSpPr>
          <a:xfrm>
            <a:off x="2613620" y="2172482"/>
            <a:ext cx="683739" cy="310243"/>
            <a:chOff x="2613620" y="2172482"/>
            <a:chExt cx="683739" cy="310243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82CC8A9-77F4-C045-89F9-26A49AC6E83F}"/>
                </a:ext>
              </a:extLst>
            </p:cNvPr>
            <p:cNvGrpSpPr/>
            <p:nvPr/>
          </p:nvGrpSpPr>
          <p:grpSpPr>
            <a:xfrm>
              <a:off x="2652363" y="2286205"/>
              <a:ext cx="469209" cy="196520"/>
              <a:chOff x="5084931" y="2577970"/>
              <a:chExt cx="550806" cy="83946"/>
            </a:xfrm>
          </p:grpSpPr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29544C24-0A21-A94D-A33F-85CAD0FC7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5080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337F5B2B-1DDC-8F4D-9EE5-CBF701D99E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4931" y="2577970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03BA4DFF-D538-1044-B09C-81D837A01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5737" y="2578408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881E78E-B923-D743-9D6C-6F680303305C}"/>
                </a:ext>
              </a:extLst>
            </p:cNvPr>
            <p:cNvSpPr/>
            <p:nvPr/>
          </p:nvSpPr>
          <p:spPr>
            <a:xfrm>
              <a:off x="2613620" y="2172482"/>
              <a:ext cx="6837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0,8</a:t>
              </a:r>
              <a:r>
                <a:rPr lang="sv-SE" sz="800" dirty="0">
                  <a:solidFill>
                    <a:srgbClr val="C00000"/>
                  </a:solidFill>
                </a:rPr>
                <a:t>cm</a:t>
              </a:r>
              <a:endParaRPr lang="sv-SE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8238A89A-881F-504D-872C-388B22BE65AC}"/>
              </a:ext>
            </a:extLst>
          </p:cNvPr>
          <p:cNvGrpSpPr/>
          <p:nvPr/>
        </p:nvGrpSpPr>
        <p:grpSpPr>
          <a:xfrm>
            <a:off x="2613619" y="1788776"/>
            <a:ext cx="659806" cy="312317"/>
            <a:chOff x="2605461" y="2171433"/>
            <a:chExt cx="724579" cy="312317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88FDAA60-6CEF-CF44-93FD-86EEC01975EA}"/>
                </a:ext>
              </a:extLst>
            </p:cNvPr>
            <p:cNvGrpSpPr/>
            <p:nvPr/>
          </p:nvGrpSpPr>
          <p:grpSpPr>
            <a:xfrm>
              <a:off x="2651368" y="2287230"/>
              <a:ext cx="465548" cy="196520"/>
              <a:chOff x="5083760" y="2578408"/>
              <a:chExt cx="546508" cy="83946"/>
            </a:xfrm>
          </p:grpSpPr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31E6BDBE-D76E-0544-9589-A08DFE94B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4533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5942633F-F7E7-4D46-B1DC-B6BCD322C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3760" y="2578408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3FD4D4B3-F2E6-A14D-9C4F-919C964CF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0268" y="2578408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6DAF7C7C-E869-AE44-A10A-8E777C859EC2}"/>
                </a:ext>
              </a:extLst>
            </p:cNvPr>
            <p:cNvSpPr/>
            <p:nvPr/>
          </p:nvSpPr>
          <p:spPr>
            <a:xfrm>
              <a:off x="2605461" y="2171433"/>
              <a:ext cx="7245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0,7</a:t>
              </a:r>
              <a:r>
                <a:rPr lang="sv-SE" sz="800" dirty="0">
                  <a:solidFill>
                    <a:srgbClr val="C00000"/>
                  </a:solidFill>
                </a:rPr>
                <a:t>cm</a:t>
              </a:r>
              <a:endParaRPr lang="sv-SE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B2DB4231-21AC-7743-869C-711989F97D3F}"/>
              </a:ext>
            </a:extLst>
          </p:cNvPr>
          <p:cNvGrpSpPr/>
          <p:nvPr/>
        </p:nvGrpSpPr>
        <p:grpSpPr>
          <a:xfrm>
            <a:off x="2652369" y="1932375"/>
            <a:ext cx="1452695" cy="361283"/>
            <a:chOff x="2652367" y="2121434"/>
            <a:chExt cx="770578" cy="361283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26A904E3-0BF1-024C-BDB0-DB2E7A907EE8}"/>
                </a:ext>
              </a:extLst>
            </p:cNvPr>
            <p:cNvGrpSpPr/>
            <p:nvPr/>
          </p:nvGrpSpPr>
          <p:grpSpPr>
            <a:xfrm>
              <a:off x="2652367" y="2286195"/>
              <a:ext cx="472599" cy="196522"/>
              <a:chOff x="5084931" y="2577970"/>
              <a:chExt cx="554785" cy="83947"/>
            </a:xfrm>
          </p:grpSpPr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B5D51D19-B030-834A-A883-DECDF9D419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528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EBB1139B-BFBC-EE48-BA87-D22520E3B4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4931" y="2577970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B2C5FC1E-568C-9741-8BC7-7A8D460169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9716" y="2578409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15F3E1F-4905-324F-8989-E3D00F5C332B}"/>
                </a:ext>
              </a:extLst>
            </p:cNvPr>
            <p:cNvSpPr/>
            <p:nvPr/>
          </p:nvSpPr>
          <p:spPr>
            <a:xfrm>
              <a:off x="2774002" y="2121434"/>
              <a:ext cx="6489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solidFill>
                    <a:srgbClr val="C00000"/>
                  </a:solidFill>
                </a:rPr>
                <a:t>1,5</a:t>
              </a:r>
              <a:r>
                <a:rPr lang="sv-SE" sz="1100" dirty="0">
                  <a:solidFill>
                    <a:srgbClr val="C00000"/>
                  </a:solidFill>
                </a:rPr>
                <a:t> </a:t>
              </a:r>
              <a:r>
                <a:rPr lang="sv-SE" sz="800" dirty="0">
                  <a:solidFill>
                    <a:srgbClr val="C00000"/>
                  </a:solidFill>
                </a:rPr>
                <a:t>cm</a:t>
              </a:r>
              <a:endParaRPr lang="sv-SE" sz="11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01899 L 0.05087 0.05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13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Subtraktion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727931" y="922652"/>
            <a:ext cx="768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är </a:t>
            </a:r>
            <a:r>
              <a:rPr lang="sv-SE" sz="2400" dirty="0">
                <a:solidFill>
                  <a:srgbClr val="C00000"/>
                </a:solidFill>
              </a:rPr>
              <a:t>1,3 – 0,5</a:t>
            </a:r>
            <a:r>
              <a:rPr lang="sv-SE" dirty="0"/>
              <a:t>, det vill säga </a:t>
            </a:r>
            <a:r>
              <a:rPr lang="sv-SE" sz="2400" dirty="0">
                <a:solidFill>
                  <a:srgbClr val="C00000"/>
                </a:solidFill>
              </a:rPr>
              <a:t>13 tiondelar</a:t>
            </a:r>
            <a:r>
              <a:rPr lang="sv-SE" dirty="0"/>
              <a:t> minus </a:t>
            </a:r>
            <a:r>
              <a:rPr lang="sv-SE" sz="2400" dirty="0">
                <a:solidFill>
                  <a:srgbClr val="C00000"/>
                </a:solidFill>
              </a:rPr>
              <a:t>5 tiondelar</a:t>
            </a:r>
            <a:r>
              <a:rPr lang="sv-SE" dirty="0"/>
              <a:t>?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1745210" y="1871584"/>
            <a:ext cx="424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Sträckan som är markerad är </a:t>
            </a:r>
            <a:r>
              <a:rPr lang="sv-SE" sz="2400" dirty="0">
                <a:solidFill>
                  <a:srgbClr val="C00000"/>
                </a:solidFill>
              </a:rPr>
              <a:t>1,3 </a:t>
            </a:r>
            <a:r>
              <a:rPr lang="sv-SE" dirty="0"/>
              <a:t>dm lång.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2662022" y="4360414"/>
            <a:ext cx="4516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13 tiondelar – 5 tiondelar = 8 tiondelar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579514" y="4921127"/>
            <a:ext cx="324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1,3 – 0,5 = 0,8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EE4D93-157E-2843-A6C1-6084B136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00" y="2826830"/>
            <a:ext cx="6208294" cy="495826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2BCAE8BC-664B-7048-862F-07299CFFC3B2}"/>
              </a:ext>
            </a:extLst>
          </p:cNvPr>
          <p:cNvGrpSpPr/>
          <p:nvPr/>
        </p:nvGrpSpPr>
        <p:grpSpPr>
          <a:xfrm>
            <a:off x="1745210" y="2398348"/>
            <a:ext cx="5554492" cy="492889"/>
            <a:chOff x="2652363" y="1989836"/>
            <a:chExt cx="469209" cy="492889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82CC8A9-77F4-C045-89F9-26A49AC6E83F}"/>
                </a:ext>
              </a:extLst>
            </p:cNvPr>
            <p:cNvGrpSpPr/>
            <p:nvPr/>
          </p:nvGrpSpPr>
          <p:grpSpPr>
            <a:xfrm>
              <a:off x="2652363" y="2286205"/>
              <a:ext cx="469209" cy="196520"/>
              <a:chOff x="5084931" y="2577970"/>
              <a:chExt cx="550806" cy="83946"/>
            </a:xfrm>
          </p:grpSpPr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29544C24-0A21-A94D-A33F-85CAD0FC7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50806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337F5B2B-1DDC-8F4D-9EE5-CBF701D99E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4931" y="2577970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03BA4DFF-D538-1044-B09C-81D837A01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5737" y="2578408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881E78E-B923-D743-9D6C-6F680303305C}"/>
                </a:ext>
              </a:extLst>
            </p:cNvPr>
            <p:cNvSpPr/>
            <p:nvPr/>
          </p:nvSpPr>
          <p:spPr>
            <a:xfrm>
              <a:off x="2870786" y="1989836"/>
              <a:ext cx="99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rgbClr val="C00000"/>
                  </a:solidFill>
                </a:rPr>
                <a:t>1,3 </a:t>
              </a:r>
              <a:r>
                <a:rPr lang="sv-SE" sz="1600" dirty="0">
                  <a:solidFill>
                    <a:srgbClr val="C00000"/>
                  </a:solidFill>
                </a:rPr>
                <a:t>dm</a:t>
              </a:r>
              <a:endParaRPr lang="sv-SE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" name="Bild 7" descr="Sax">
            <a:extLst>
              <a:ext uri="{FF2B5EF4-FFF2-40B4-BE49-F238E27FC236}">
                <a16:creationId xmlns:a16="http://schemas.microsoft.com/office/drawing/2014/main" id="{7B40AD82-2DA6-8E42-A6AF-95F424DD5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104160">
            <a:off x="4855509" y="2592375"/>
            <a:ext cx="643821" cy="594258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141497F8-E0FB-F144-A729-5EED2BC019FE}"/>
              </a:ext>
            </a:extLst>
          </p:cNvPr>
          <p:cNvGrpSpPr/>
          <p:nvPr/>
        </p:nvGrpSpPr>
        <p:grpSpPr>
          <a:xfrm>
            <a:off x="1745210" y="2364764"/>
            <a:ext cx="5737624" cy="584345"/>
            <a:chOff x="1897610" y="3381127"/>
            <a:chExt cx="5737624" cy="584345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00079CD9-7BD4-7F44-A5EA-ECB800A85496}"/>
                </a:ext>
              </a:extLst>
            </p:cNvPr>
            <p:cNvGrpSpPr/>
            <p:nvPr/>
          </p:nvGrpSpPr>
          <p:grpSpPr>
            <a:xfrm>
              <a:off x="1897610" y="3381127"/>
              <a:ext cx="5554492" cy="538007"/>
              <a:chOff x="2652363" y="1944710"/>
              <a:chExt cx="469209" cy="538007"/>
            </a:xfrm>
          </p:grpSpPr>
          <p:grpSp>
            <p:nvGrpSpPr>
              <p:cNvPr id="32" name="Grupp 31">
                <a:extLst>
                  <a:ext uri="{FF2B5EF4-FFF2-40B4-BE49-F238E27FC236}">
                    <a16:creationId xmlns:a16="http://schemas.microsoft.com/office/drawing/2014/main" id="{BB6C1629-9CCA-334A-A738-61B19933E965}"/>
                  </a:ext>
                </a:extLst>
              </p:cNvPr>
              <p:cNvGrpSpPr/>
              <p:nvPr/>
            </p:nvGrpSpPr>
            <p:grpSpPr>
              <a:xfrm>
                <a:off x="2652363" y="2286195"/>
                <a:ext cx="469209" cy="196522"/>
                <a:chOff x="5084931" y="2577970"/>
                <a:chExt cx="550806" cy="83947"/>
              </a:xfrm>
            </p:grpSpPr>
            <p:cxnSp>
              <p:nvCxnSpPr>
                <p:cNvPr id="34" name="Rak 33">
                  <a:extLst>
                    <a:ext uri="{FF2B5EF4-FFF2-40B4-BE49-F238E27FC236}">
                      <a16:creationId xmlns:a16="http://schemas.microsoft.com/office/drawing/2014/main" id="{FDF8C882-2EF9-2949-BD8F-6A420DB79F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4931" y="2620163"/>
                  <a:ext cx="55080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ak 46">
                  <a:extLst>
                    <a:ext uri="{FF2B5EF4-FFF2-40B4-BE49-F238E27FC236}">
                      <a16:creationId xmlns:a16="http://schemas.microsoft.com/office/drawing/2014/main" id="{CBC90DC6-2F2B-AF42-B274-0151FC1D4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84931" y="2577970"/>
                  <a:ext cx="0" cy="8394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AC1316F9-0AB1-2A45-A8E7-34D7A341C3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27678" y="2578409"/>
                  <a:ext cx="0" cy="835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7C41F9E4-080D-CA41-A27F-412B31575C52}"/>
                  </a:ext>
                </a:extLst>
              </p:cNvPr>
              <p:cNvSpPr/>
              <p:nvPr/>
            </p:nvSpPr>
            <p:spPr>
              <a:xfrm>
                <a:off x="2775707" y="1944710"/>
                <a:ext cx="16272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0,8 </a:t>
                </a:r>
                <a:r>
                  <a:rPr lang="sv-SE" sz="1600" dirty="0">
                    <a:solidFill>
                      <a:srgbClr val="C00000"/>
                    </a:solidFill>
                  </a:rPr>
                  <a:t>dm</a:t>
                </a:r>
                <a:endParaRPr lang="sv-SE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22D4406-AE27-E247-8432-653D1E4BA8EA}"/>
                </a:ext>
              </a:extLst>
            </p:cNvPr>
            <p:cNvSpPr/>
            <p:nvPr/>
          </p:nvSpPr>
          <p:spPr>
            <a:xfrm>
              <a:off x="5376631" y="3697900"/>
              <a:ext cx="2258603" cy="2675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78FD9A80-CAB6-5B4B-9045-2C2497E6CD2F}"/>
              </a:ext>
            </a:extLst>
          </p:cNvPr>
          <p:cNvSpPr/>
          <p:nvPr/>
        </p:nvSpPr>
        <p:spPr>
          <a:xfrm>
            <a:off x="5403817" y="3214925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klipper bort </a:t>
            </a:r>
            <a:r>
              <a:rPr lang="sv-SE" sz="2400" dirty="0">
                <a:solidFill>
                  <a:srgbClr val="C00000"/>
                </a:solidFill>
              </a:rPr>
              <a:t>0,5 </a:t>
            </a:r>
            <a:r>
              <a:rPr lang="sv-SE" dirty="0"/>
              <a:t>dm.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4CEEDC2-F799-4A4F-A4CD-89371DD0E80D}"/>
              </a:ext>
            </a:extLst>
          </p:cNvPr>
          <p:cNvSpPr/>
          <p:nvPr/>
        </p:nvSpPr>
        <p:spPr>
          <a:xfrm>
            <a:off x="1710093" y="3214926"/>
            <a:ext cx="356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Kvar blir en sträcka som är </a:t>
            </a:r>
            <a:r>
              <a:rPr lang="sv-SE" sz="2400" dirty="0">
                <a:solidFill>
                  <a:srgbClr val="C00000"/>
                </a:solidFill>
              </a:rPr>
              <a:t>0,8 </a:t>
            </a:r>
            <a:r>
              <a:rPr lang="sv-SE" dirty="0"/>
              <a:t>dm. </a:t>
            </a:r>
          </a:p>
        </p:txBody>
      </p:sp>
    </p:spTree>
    <p:extLst>
      <p:ext uri="{BB962C8B-B14F-4D97-AF65-F5344CB8AC3E}">
        <p14:creationId xmlns:p14="http://schemas.microsoft.com/office/powerpoint/2010/main" val="1382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21" grpId="0"/>
      <p:bldP spid="22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97640"/>
              </p:ext>
            </p:extLst>
          </p:nvPr>
        </p:nvGraphicFramePr>
        <p:xfrm>
          <a:off x="2463954" y="965559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 + 0,6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230969" y="2000068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0,8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0,6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614991" y="20000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1,4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01432"/>
              </p:ext>
            </p:extLst>
          </p:nvPr>
        </p:nvGraphicFramePr>
        <p:xfrm>
          <a:off x="5532407" y="94929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0,07 + 0,04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392912" y="1746394"/>
            <a:ext cx="326767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8 tiondelar + 6 tiondelar = 14 tiondelar.</a:t>
            </a:r>
          </a:p>
          <a:p>
            <a:r>
              <a:rPr lang="sv-SE" sz="1400" dirty="0"/>
              <a:t>Tio tiondelar växlar vi upp till en hel. Det är 4 tiondelar över, så svaret är 1,4.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2297210" y="4484600"/>
            <a:ext cx="191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0,07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0,04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903227" y="447660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0,11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589187" y="4410757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7 hundradelar + 4 hundradelar =  </a:t>
            </a:r>
          </a:p>
          <a:p>
            <a:r>
              <a:rPr lang="sv-SE" sz="1400" dirty="0"/>
              <a:t>11 hundradelar, vilket är 0,11.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392912" y="2663077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Du kan också titta på din linjal och se att 0,8 cm + 0,6 cm är lika med 1,4 cm.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02955" y="5578550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48309" y="5597405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1,4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174722" y="5597405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0,11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19951"/>
              </p:ext>
            </p:extLst>
          </p:nvPr>
        </p:nvGraphicFramePr>
        <p:xfrm>
          <a:off x="2010574" y="981062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 – 0,4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978133" y="2013219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1,2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0,4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362155" y="2013219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61351"/>
              </p:ext>
            </p:extLst>
          </p:nvPr>
        </p:nvGraphicFramePr>
        <p:xfrm>
          <a:off x="5079027" y="964796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0,15 – 0,06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368450" y="1764121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1,2 = 12 tiondelar. </a:t>
            </a:r>
          </a:p>
          <a:p>
            <a:r>
              <a:rPr lang="sv-SE" sz="1400" dirty="0"/>
              <a:t>12 tiondelar – 4 tiondelar = 8 tiondelar.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978133" y="4461970"/>
            <a:ext cx="191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0,15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0,06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584150" y="445397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0,09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079027" y="4399656"/>
            <a:ext cx="38429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0,15 = 15 hundradelar. </a:t>
            </a:r>
          </a:p>
          <a:p>
            <a:r>
              <a:rPr lang="sv-SE" sz="1400" dirty="0"/>
              <a:t>15 hundradelar – 6 hundradelar = 9 hundradelar.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368450" y="2481134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titta på din linjal och se att 1,2 cm – 0,4 cm är lika med 0,8 cm. 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02955" y="5578550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48309" y="5597405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0,8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174722" y="5597405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0,09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44648"/>
              </p:ext>
            </p:extLst>
          </p:nvPr>
        </p:nvGraphicFramePr>
        <p:xfrm>
          <a:off x="1768049" y="1784396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mycket vägde abborrarna sammanlagt?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82691"/>
              </p:ext>
            </p:extLst>
          </p:nvPr>
        </p:nvGraphicFramePr>
        <p:xfrm>
          <a:off x="2052056" y="4154102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33924"/>
              </p:ext>
            </p:extLst>
          </p:nvPr>
        </p:nvGraphicFramePr>
        <p:xfrm>
          <a:off x="2788403" y="4154102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Sammanlagt vägde abborrarna 1,2 kg.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6" name="Grupp 5">
            <a:extLst>
              <a:ext uri="{FF2B5EF4-FFF2-40B4-BE49-F238E27FC236}">
                <a16:creationId xmlns:a16="http://schemas.microsoft.com/office/drawing/2014/main" id="{0E1B99E7-2C45-C344-9B08-31BD0DC07400}"/>
              </a:ext>
            </a:extLst>
          </p:cNvPr>
          <p:cNvGrpSpPr/>
          <p:nvPr/>
        </p:nvGrpSpPr>
        <p:grpSpPr>
          <a:xfrm>
            <a:off x="1720811" y="907826"/>
            <a:ext cx="6570806" cy="963373"/>
            <a:chOff x="1720811" y="907826"/>
            <a:chExt cx="6570806" cy="963373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47947EE-06CF-1D46-BC5C-A9A5EB3B774B}"/>
                </a:ext>
              </a:extLst>
            </p:cNvPr>
            <p:cNvSpPr/>
            <p:nvPr/>
          </p:nvSpPr>
          <p:spPr>
            <a:xfrm>
              <a:off x="1720811" y="960973"/>
              <a:ext cx="49292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err="1"/>
                <a:t>Semir</a:t>
              </a:r>
              <a:r>
                <a:rPr lang="sv-SE" dirty="0"/>
                <a:t> fiskade i en sjö och fick två abborrar. Den ena vägde 0,7 kg och den andra 0,5 kg. 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FD27E4C-9BD8-3E4F-9790-EDD753B49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85" t="7969" r="3685" b="10030"/>
            <a:stretch/>
          </p:blipFill>
          <p:spPr>
            <a:xfrm>
              <a:off x="6369864" y="907826"/>
              <a:ext cx="1921753" cy="963373"/>
            </a:xfrm>
            <a:prstGeom prst="ellipse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2052056" y="2921743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Sammanlagt: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032E279-2E8C-9C4B-B9FE-F10570C3F9E3}"/>
              </a:ext>
            </a:extLst>
          </p:cNvPr>
          <p:cNvSpPr/>
          <p:nvPr/>
        </p:nvSpPr>
        <p:spPr>
          <a:xfrm>
            <a:off x="3560344" y="2921743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0,7 kg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0,5 kg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7BB64D-9825-1847-B1C9-62AF3272AFB8}"/>
              </a:ext>
            </a:extLst>
          </p:cNvPr>
          <p:cNvSpPr/>
          <p:nvPr/>
        </p:nvSpPr>
        <p:spPr>
          <a:xfrm>
            <a:off x="5349538" y="2921743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 kg</a:t>
            </a:r>
          </a:p>
        </p:txBody>
      </p: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21957</TotalTime>
  <Words>482</Words>
  <Application>Microsoft Macintosh PowerPoint</Application>
  <PresentationFormat>Bildspel på skärmen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224</cp:revision>
  <dcterms:created xsi:type="dcterms:W3CDTF">2017-04-10T07:17:33Z</dcterms:created>
  <dcterms:modified xsi:type="dcterms:W3CDTF">2020-07-11T14:44:18Z</dcterms:modified>
</cp:coreProperties>
</file>