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4" r:id="rId2"/>
    <p:sldId id="345" r:id="rId3"/>
    <p:sldId id="343" r:id="rId4"/>
    <p:sldId id="259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903"/>
    <a:srgbClr val="721E02"/>
    <a:srgbClr val="8E2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58" autoAdjust="0"/>
    <p:restoredTop sz="99052" autoAdjust="0"/>
  </p:normalViewPr>
  <p:slideViewPr>
    <p:cSldViewPr snapToGrid="0" snapToObjects="1">
      <p:cViewPr varScale="1">
        <p:scale>
          <a:sx n="147" d="100"/>
          <a:sy n="147" d="100"/>
        </p:scale>
        <p:origin x="6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AE75498-F1A3-444B-B899-746C3CF1F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2.6		  Överslagsräkning vid multiplikation och division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215DE2-53FF-B246-A4BA-BC588AC3E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388F0674-DEEC-B745-AF90-DF35181EA67B}"/>
              </a:ext>
            </a:extLst>
          </p:cNvPr>
          <p:cNvSpPr/>
          <p:nvPr/>
        </p:nvSpPr>
        <p:spPr>
          <a:xfrm>
            <a:off x="3918063" y="956854"/>
            <a:ext cx="1972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9E2903"/>
                </a:solidFill>
              </a:rPr>
              <a:t>Multiplikation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821BC51-0698-A44F-B51D-E09194E6E368}"/>
              </a:ext>
            </a:extLst>
          </p:cNvPr>
          <p:cNvSpPr/>
          <p:nvPr/>
        </p:nvSpPr>
        <p:spPr>
          <a:xfrm>
            <a:off x="1770215" y="1486685"/>
            <a:ext cx="5940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Även vid överslagsräkning i multiplikation </a:t>
            </a:r>
            <a:r>
              <a:rPr lang="sv-SE" dirty="0">
                <a:solidFill>
                  <a:srgbClr val="C00000"/>
                </a:solidFill>
              </a:rPr>
              <a:t>avrundar</a:t>
            </a:r>
            <a:r>
              <a:rPr lang="sv-SE" dirty="0"/>
              <a:t> man talen så att det blir så </a:t>
            </a:r>
            <a:r>
              <a:rPr lang="sv-SE" dirty="0">
                <a:solidFill>
                  <a:srgbClr val="C00000"/>
                </a:solidFill>
              </a:rPr>
              <a:t>enkelt som möjligt att räkna i huvudet</a:t>
            </a:r>
            <a:r>
              <a:rPr lang="sv-SE" dirty="0"/>
              <a:t>.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D97F45C-5867-D644-843D-AFB8C4DD32B2}"/>
              </a:ext>
            </a:extLst>
          </p:cNvPr>
          <p:cNvSpPr/>
          <p:nvPr/>
        </p:nvSpPr>
        <p:spPr>
          <a:xfrm>
            <a:off x="2537897" y="2512389"/>
            <a:ext cx="4733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kan innebära att den ena faktorn avrundas till heltal och den andra till hundratal.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1F05879-B093-7D48-BE1F-EB1260C1C679}"/>
              </a:ext>
            </a:extLst>
          </p:cNvPr>
          <p:cNvSpPr/>
          <p:nvPr/>
        </p:nvSpPr>
        <p:spPr>
          <a:xfrm>
            <a:off x="2622908" y="5317767"/>
            <a:ext cx="19647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3,8 · 720 ≈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EFF7BE4-22A9-9F42-98B1-9022AB9A1C42}"/>
              </a:ext>
            </a:extLst>
          </p:cNvPr>
          <p:cNvSpPr/>
          <p:nvPr/>
        </p:nvSpPr>
        <p:spPr>
          <a:xfrm>
            <a:off x="3707783" y="3344451"/>
            <a:ext cx="1582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Till exempel: </a:t>
            </a:r>
            <a:endParaRPr lang="sv-SE" sz="2800" dirty="0"/>
          </a:p>
          <a:p>
            <a:r>
              <a:rPr lang="sv-SE" sz="2800" b="1" dirty="0">
                <a:solidFill>
                  <a:srgbClr val="9E2903"/>
                </a:solidFill>
              </a:rPr>
              <a:t>3,8 · 720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29D15348-ACF2-4749-80E3-651A9C2B95ED}"/>
              </a:ext>
            </a:extLst>
          </p:cNvPr>
          <p:cNvSpPr/>
          <p:nvPr/>
        </p:nvSpPr>
        <p:spPr>
          <a:xfrm>
            <a:off x="3813801" y="4175448"/>
            <a:ext cx="1151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3,8 ≈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228EE16-9C05-0048-9B26-11C5286D610D}"/>
              </a:ext>
            </a:extLst>
          </p:cNvPr>
          <p:cNvSpPr/>
          <p:nvPr/>
        </p:nvSpPr>
        <p:spPr>
          <a:xfrm>
            <a:off x="4458321" y="4175448"/>
            <a:ext cx="885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 4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422A5C0-0D77-C14A-B9CF-72890DD4D377}"/>
              </a:ext>
            </a:extLst>
          </p:cNvPr>
          <p:cNvSpPr/>
          <p:nvPr/>
        </p:nvSpPr>
        <p:spPr>
          <a:xfrm>
            <a:off x="3755131" y="4518242"/>
            <a:ext cx="1151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720 ≈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C1FC7D4-0244-C444-8354-1A473C2ABEF7}"/>
              </a:ext>
            </a:extLst>
          </p:cNvPr>
          <p:cNvSpPr/>
          <p:nvPr/>
        </p:nvSpPr>
        <p:spPr>
          <a:xfrm>
            <a:off x="4463691" y="4538653"/>
            <a:ext cx="885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 700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358E8D9-5858-9341-8EE8-584FC98A5FDD}"/>
              </a:ext>
            </a:extLst>
          </p:cNvPr>
          <p:cNvSpPr/>
          <p:nvPr/>
        </p:nvSpPr>
        <p:spPr>
          <a:xfrm>
            <a:off x="4245991" y="5317767"/>
            <a:ext cx="16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4 · 700 =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734BEE7-7A25-054D-901E-42091450510B}"/>
              </a:ext>
            </a:extLst>
          </p:cNvPr>
          <p:cNvSpPr/>
          <p:nvPr/>
        </p:nvSpPr>
        <p:spPr>
          <a:xfrm>
            <a:off x="5604339" y="5317767"/>
            <a:ext cx="1666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2 800</a:t>
            </a:r>
          </a:p>
        </p:txBody>
      </p:sp>
    </p:spTree>
    <p:extLst>
      <p:ext uri="{BB962C8B-B14F-4D97-AF65-F5344CB8AC3E}">
        <p14:creationId xmlns:p14="http://schemas.microsoft.com/office/powerpoint/2010/main" val="75755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539F749-5575-0C46-815F-19196DFDB0CC}"/>
              </a:ext>
            </a:extLst>
          </p:cNvPr>
          <p:cNvSpPr/>
          <p:nvPr/>
        </p:nvSpPr>
        <p:spPr>
          <a:xfrm>
            <a:off x="4097735" y="87285"/>
            <a:ext cx="125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9E2903"/>
                </a:solidFill>
              </a:rPr>
              <a:t>Division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180509C-483A-ED45-8C40-6F9A0EF05F13}"/>
              </a:ext>
            </a:extLst>
          </p:cNvPr>
          <p:cNvSpPr/>
          <p:nvPr/>
        </p:nvSpPr>
        <p:spPr>
          <a:xfrm>
            <a:off x="2544033" y="739242"/>
            <a:ext cx="435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Vid överslagsräkning i division </a:t>
            </a:r>
            <a:r>
              <a:rPr lang="sv-SE" dirty="0">
                <a:solidFill>
                  <a:srgbClr val="9E2903"/>
                </a:solidFill>
              </a:rPr>
              <a:t>avrundar </a:t>
            </a:r>
            <a:r>
              <a:rPr lang="sv-SE" dirty="0"/>
              <a:t>man talen </a:t>
            </a:r>
            <a:r>
              <a:rPr lang="sv-SE" dirty="0">
                <a:solidFill>
                  <a:srgbClr val="9E2903"/>
                </a:solidFill>
              </a:rPr>
              <a:t>så att divisionen går jämnt upp</a:t>
            </a:r>
            <a:r>
              <a:rPr lang="sv-SE" dirty="0"/>
              <a:t>.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13445C7-D9D7-204C-8E77-577DE8B8B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740" y="71722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3C8BF1A6-685B-8142-AE24-D0B7178A7975}"/>
              </a:ext>
            </a:extLst>
          </p:cNvPr>
          <p:cNvSpPr/>
          <p:nvPr/>
        </p:nvSpPr>
        <p:spPr>
          <a:xfrm>
            <a:off x="2544033" y="1663321"/>
            <a:ext cx="435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Antag att vi vill räkna ut ungefär vad morötterna kostar per kilogram. 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FD892D32-181B-F84B-8F4D-A558F1393AAE}"/>
              </a:ext>
            </a:extLst>
          </p:cNvPr>
          <p:cNvGrpSpPr/>
          <p:nvPr/>
        </p:nvGrpSpPr>
        <p:grpSpPr>
          <a:xfrm>
            <a:off x="6052940" y="1385573"/>
            <a:ext cx="2694298" cy="1538532"/>
            <a:chOff x="6011072" y="2359360"/>
            <a:chExt cx="2694298" cy="1538532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9ABCCE78-A2B0-434E-BDBF-B0858829A3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920" t="7411" r="2193" b="17313"/>
            <a:stretch/>
          </p:blipFill>
          <p:spPr>
            <a:xfrm>
              <a:off x="6287911" y="2359360"/>
              <a:ext cx="2082701" cy="1408828"/>
            </a:xfrm>
            <a:prstGeom prst="ellipse">
              <a:avLst/>
            </a:prstGeom>
          </p:spPr>
        </p:pic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95CDD263-DDBC-924F-B395-BE00DA2EFA35}"/>
                </a:ext>
              </a:extLst>
            </p:cNvPr>
            <p:cNvSpPr txBox="1"/>
            <p:nvPr/>
          </p:nvSpPr>
          <p:spPr>
            <a:xfrm>
              <a:off x="6011072" y="3436227"/>
              <a:ext cx="982133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9E290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2400" dirty="0"/>
                <a:t>2,9 kg</a:t>
              </a:r>
            </a:p>
          </p:txBody>
        </p: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6B286545-58D0-EF48-82E8-F3AD30973551}"/>
                </a:ext>
              </a:extLst>
            </p:cNvPr>
            <p:cNvSpPr txBox="1"/>
            <p:nvPr/>
          </p:nvSpPr>
          <p:spPr>
            <a:xfrm>
              <a:off x="7441014" y="3436226"/>
              <a:ext cx="1264356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9E2903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2400" dirty="0"/>
                <a:t>26,42 kr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25E9800D-090A-E64F-B295-8AB5F2769C74}"/>
              </a:ext>
            </a:extLst>
          </p:cNvPr>
          <p:cNvSpPr/>
          <p:nvPr/>
        </p:nvSpPr>
        <p:spPr>
          <a:xfrm>
            <a:off x="2544033" y="2514424"/>
            <a:ext cx="2501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Den exakta kostnaden får vi med divisionen: 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BB424806-5832-5945-B97D-83748B12E2A2}"/>
              </a:ext>
            </a:extLst>
          </p:cNvPr>
          <p:cNvGrpSpPr/>
          <p:nvPr/>
        </p:nvGrpSpPr>
        <p:grpSpPr>
          <a:xfrm>
            <a:off x="4903420" y="2541189"/>
            <a:ext cx="938545" cy="696208"/>
            <a:chOff x="2750674" y="906235"/>
            <a:chExt cx="938545" cy="696208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547A412B-EB4D-D94B-8E51-995519E52639}"/>
                </a:ext>
              </a:extLst>
            </p:cNvPr>
            <p:cNvSpPr/>
            <p:nvPr/>
          </p:nvSpPr>
          <p:spPr>
            <a:xfrm>
              <a:off x="2750674" y="906235"/>
              <a:ext cx="9385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26,42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914773D0-F021-E147-BA7D-927400CEB988}"/>
                </a:ext>
              </a:extLst>
            </p:cNvPr>
            <p:cNvSpPr/>
            <p:nvPr/>
          </p:nvSpPr>
          <p:spPr>
            <a:xfrm>
              <a:off x="2832329" y="1202333"/>
              <a:ext cx="579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2,9</a:t>
              </a: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8527ECA8-21CC-F54B-9F4E-1BF8ED4DFB54}"/>
                </a:ext>
              </a:extLst>
            </p:cNvPr>
            <p:cNvCxnSpPr>
              <a:cxnSpLocks/>
            </p:cNvCxnSpPr>
            <p:nvPr/>
          </p:nvCxnSpPr>
          <p:spPr>
            <a:xfrm>
              <a:off x="2788655" y="1245833"/>
              <a:ext cx="68736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F4E04B8C-457F-3544-B115-9926D4A40DB4}"/>
              </a:ext>
            </a:extLst>
          </p:cNvPr>
          <p:cNvSpPr/>
          <p:nvPr/>
        </p:nvSpPr>
        <p:spPr>
          <a:xfrm>
            <a:off x="1521124" y="4012548"/>
            <a:ext cx="3225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börjar med att </a:t>
            </a:r>
            <a:r>
              <a:rPr lang="sv-SE" dirty="0">
                <a:solidFill>
                  <a:srgbClr val="9E2903"/>
                </a:solidFill>
              </a:rPr>
              <a:t>avrunda nämnaren till närmaste heltal</a:t>
            </a:r>
            <a:r>
              <a:rPr lang="sv-SE" dirty="0"/>
              <a:t>: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2C7A8D95-3C20-FF40-878B-E4C28E2EAF3B}"/>
              </a:ext>
            </a:extLst>
          </p:cNvPr>
          <p:cNvSpPr/>
          <p:nvPr/>
        </p:nvSpPr>
        <p:spPr>
          <a:xfrm>
            <a:off x="4903420" y="4213367"/>
            <a:ext cx="847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2,9 ≈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196F4B5C-0F55-5C46-854B-19B5A9254D0A}"/>
              </a:ext>
            </a:extLst>
          </p:cNvPr>
          <p:cNvSpPr/>
          <p:nvPr/>
        </p:nvSpPr>
        <p:spPr>
          <a:xfrm>
            <a:off x="5547940" y="4213367"/>
            <a:ext cx="885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 3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5578840-07DD-224D-95C8-A0C0D6179BA3}"/>
              </a:ext>
            </a:extLst>
          </p:cNvPr>
          <p:cNvSpPr/>
          <p:nvPr/>
        </p:nvSpPr>
        <p:spPr>
          <a:xfrm>
            <a:off x="1244775" y="4697692"/>
            <a:ext cx="3409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Sedan ska vi hitta ett </a:t>
            </a:r>
            <a:r>
              <a:rPr lang="sv-SE" dirty="0">
                <a:solidFill>
                  <a:srgbClr val="9E2903"/>
                </a:solidFill>
              </a:rPr>
              <a:t>heltal      nära </a:t>
            </a:r>
            <a:r>
              <a:rPr lang="sv-SE" b="1" dirty="0">
                <a:solidFill>
                  <a:srgbClr val="9E2903"/>
                </a:solidFill>
              </a:rPr>
              <a:t>26,42</a:t>
            </a:r>
            <a:r>
              <a:rPr lang="sv-SE" dirty="0">
                <a:solidFill>
                  <a:srgbClr val="9E2903"/>
                </a:solidFill>
              </a:rPr>
              <a:t> </a:t>
            </a:r>
            <a:r>
              <a:rPr lang="sv-SE" dirty="0"/>
              <a:t>som är </a:t>
            </a:r>
            <a:r>
              <a:rPr lang="sv-SE" dirty="0">
                <a:solidFill>
                  <a:srgbClr val="9E2903"/>
                </a:solidFill>
              </a:rPr>
              <a:t>delbart med 3</a:t>
            </a:r>
            <a:r>
              <a:rPr lang="sv-SE" dirty="0"/>
              <a:t>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B25737E-7579-9344-AFCB-306E87A5E99B}"/>
              </a:ext>
            </a:extLst>
          </p:cNvPr>
          <p:cNvSpPr/>
          <p:nvPr/>
        </p:nvSpPr>
        <p:spPr>
          <a:xfrm>
            <a:off x="4633476" y="4883731"/>
            <a:ext cx="1151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26,42 ≈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8FFCE07-4B52-434E-B031-CF2F36057854}"/>
              </a:ext>
            </a:extLst>
          </p:cNvPr>
          <p:cNvSpPr/>
          <p:nvPr/>
        </p:nvSpPr>
        <p:spPr>
          <a:xfrm>
            <a:off x="5610201" y="4880699"/>
            <a:ext cx="885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 27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1159663-732F-D149-A2B4-64852960171A}"/>
              </a:ext>
            </a:extLst>
          </p:cNvPr>
          <p:cNvSpPr/>
          <p:nvPr/>
        </p:nvSpPr>
        <p:spPr>
          <a:xfrm>
            <a:off x="6466830" y="4883731"/>
            <a:ext cx="2417190" cy="523220"/>
          </a:xfrm>
          <a:prstGeom prst="rect">
            <a:avLst/>
          </a:prstGeom>
          <a:ln>
            <a:solidFill>
              <a:srgbClr val="9E2903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/>
              <a:t> 24 är också delbart med 3, men 27 ligger närmare 26,42.</a:t>
            </a:r>
          </a:p>
        </p:txBody>
      </p:sp>
      <p:grpSp>
        <p:nvGrpSpPr>
          <p:cNvPr id="33" name="Grupp 32">
            <a:extLst>
              <a:ext uri="{FF2B5EF4-FFF2-40B4-BE49-F238E27FC236}">
                <a16:creationId xmlns:a16="http://schemas.microsoft.com/office/drawing/2014/main" id="{EC27F9F3-62DF-0748-A2FB-3C97445E85F7}"/>
              </a:ext>
            </a:extLst>
          </p:cNvPr>
          <p:cNvGrpSpPr/>
          <p:nvPr/>
        </p:nvGrpSpPr>
        <p:grpSpPr>
          <a:xfrm>
            <a:off x="3133648" y="5773745"/>
            <a:ext cx="1306366" cy="927108"/>
            <a:chOff x="3117274" y="5109359"/>
            <a:chExt cx="1306366" cy="927108"/>
          </a:xfrm>
        </p:grpSpPr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E62CB53F-D552-B64F-8DC1-87007631295D}"/>
                </a:ext>
              </a:extLst>
            </p:cNvPr>
            <p:cNvGrpSpPr/>
            <p:nvPr/>
          </p:nvGrpSpPr>
          <p:grpSpPr>
            <a:xfrm>
              <a:off x="3117274" y="5109359"/>
              <a:ext cx="1190262" cy="927108"/>
              <a:chOff x="2332704" y="726057"/>
              <a:chExt cx="1190262" cy="927108"/>
            </a:xfrm>
          </p:grpSpPr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1F250C15-367E-174B-9307-68D58C7A4EA8}"/>
                  </a:ext>
                </a:extLst>
              </p:cNvPr>
              <p:cNvSpPr/>
              <p:nvPr/>
            </p:nvSpPr>
            <p:spPr>
              <a:xfrm>
                <a:off x="2332704" y="726057"/>
                <a:ext cx="11902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9E2903"/>
                    </a:solidFill>
                  </a:rPr>
                  <a:t>26,42</a:t>
                </a: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A347AF9D-3E88-764D-9796-12ED13BE0F74}"/>
                  </a:ext>
                </a:extLst>
              </p:cNvPr>
              <p:cNvSpPr/>
              <p:nvPr/>
            </p:nvSpPr>
            <p:spPr>
              <a:xfrm>
                <a:off x="2477552" y="1129945"/>
                <a:ext cx="75715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9E2903"/>
                    </a:solidFill>
                  </a:rPr>
                  <a:t>2,9</a:t>
                </a:r>
              </a:p>
            </p:txBody>
          </p:sp>
          <p:cxnSp>
            <p:nvCxnSpPr>
              <p:cNvPr id="26" name="Rak 25">
                <a:extLst>
                  <a:ext uri="{FF2B5EF4-FFF2-40B4-BE49-F238E27FC236}">
                    <a16:creationId xmlns:a16="http://schemas.microsoft.com/office/drawing/2014/main" id="{2263BDC9-D2A8-B141-9D1C-3BF134CD16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92202" y="1202333"/>
                <a:ext cx="886873" cy="0"/>
              </a:xfrm>
              <a:prstGeom prst="line">
                <a:avLst/>
              </a:prstGeom>
              <a:ln w="28575">
                <a:solidFill>
                  <a:srgbClr val="9E2903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4469DB20-1BDA-1C44-B251-461FBFE026AC}"/>
                </a:ext>
              </a:extLst>
            </p:cNvPr>
            <p:cNvSpPr/>
            <p:nvPr/>
          </p:nvSpPr>
          <p:spPr>
            <a:xfrm>
              <a:off x="4019277" y="5311303"/>
              <a:ext cx="4043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>
                  <a:solidFill>
                    <a:srgbClr val="9E2903"/>
                  </a:solidFill>
                </a:rPr>
                <a:t>≈</a:t>
              </a:r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BEE0AA4A-7754-4440-AC47-C60D9BFC3B5F}"/>
              </a:ext>
            </a:extLst>
          </p:cNvPr>
          <p:cNvGrpSpPr/>
          <p:nvPr/>
        </p:nvGrpSpPr>
        <p:grpSpPr>
          <a:xfrm>
            <a:off x="4421389" y="5770022"/>
            <a:ext cx="1207375" cy="930831"/>
            <a:chOff x="3214753" y="5111362"/>
            <a:chExt cx="1207375" cy="930831"/>
          </a:xfrm>
        </p:grpSpPr>
        <p:grpSp>
          <p:nvGrpSpPr>
            <p:cNvPr id="41" name="Grupp 40">
              <a:extLst>
                <a:ext uri="{FF2B5EF4-FFF2-40B4-BE49-F238E27FC236}">
                  <a16:creationId xmlns:a16="http://schemas.microsoft.com/office/drawing/2014/main" id="{3F34C27B-699A-8D42-80AF-1C0EFC36685B}"/>
                </a:ext>
              </a:extLst>
            </p:cNvPr>
            <p:cNvGrpSpPr/>
            <p:nvPr/>
          </p:nvGrpSpPr>
          <p:grpSpPr>
            <a:xfrm>
              <a:off x="3214753" y="5111362"/>
              <a:ext cx="1207375" cy="930831"/>
              <a:chOff x="2430183" y="728060"/>
              <a:chExt cx="1207375" cy="930831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001519B8-BE3D-EE40-B91D-9079F0B21142}"/>
                  </a:ext>
                </a:extLst>
              </p:cNvPr>
              <p:cNvSpPr/>
              <p:nvPr/>
            </p:nvSpPr>
            <p:spPr>
              <a:xfrm>
                <a:off x="2447296" y="728060"/>
                <a:ext cx="11902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9E2903"/>
                    </a:solidFill>
                  </a:rPr>
                  <a:t>27</a:t>
                </a:r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EC89C64B-CD5F-064D-BE93-18E8B5E88A97}"/>
                  </a:ext>
                </a:extLst>
              </p:cNvPr>
              <p:cNvSpPr/>
              <p:nvPr/>
            </p:nvSpPr>
            <p:spPr>
              <a:xfrm>
                <a:off x="2512684" y="1135671"/>
                <a:ext cx="75715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9E2903"/>
                    </a:solidFill>
                  </a:rPr>
                  <a:t>3</a:t>
                </a:r>
              </a:p>
            </p:txBody>
          </p:sp>
          <p:cxnSp>
            <p:nvCxnSpPr>
              <p:cNvPr id="45" name="Rak 44">
                <a:extLst>
                  <a:ext uri="{FF2B5EF4-FFF2-40B4-BE49-F238E27FC236}">
                    <a16:creationId xmlns:a16="http://schemas.microsoft.com/office/drawing/2014/main" id="{352FA925-F516-3548-87C7-45985F2984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0183" y="1208059"/>
                <a:ext cx="536386" cy="0"/>
              </a:xfrm>
              <a:prstGeom prst="line">
                <a:avLst/>
              </a:prstGeom>
              <a:ln w="28575">
                <a:solidFill>
                  <a:srgbClr val="9E2903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07B46C07-C025-D74F-931E-2F538DB55671}"/>
                </a:ext>
              </a:extLst>
            </p:cNvPr>
            <p:cNvSpPr/>
            <p:nvPr/>
          </p:nvSpPr>
          <p:spPr>
            <a:xfrm>
              <a:off x="3713158" y="5317029"/>
              <a:ext cx="4043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>
                  <a:solidFill>
                    <a:srgbClr val="9E2903"/>
                  </a:solidFill>
                </a:rPr>
                <a:t>=</a:t>
              </a:r>
            </a:p>
          </p:txBody>
        </p:sp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F4B18009-283C-FF48-AC60-61619BD65905}"/>
              </a:ext>
            </a:extLst>
          </p:cNvPr>
          <p:cNvSpPr/>
          <p:nvPr/>
        </p:nvSpPr>
        <p:spPr>
          <a:xfrm>
            <a:off x="5121975" y="5975689"/>
            <a:ext cx="885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 9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EF43EBE0-3BB4-B448-BED6-3B6B109E79DA}"/>
              </a:ext>
            </a:extLst>
          </p:cNvPr>
          <p:cNvSpPr/>
          <p:nvPr/>
        </p:nvSpPr>
        <p:spPr>
          <a:xfrm>
            <a:off x="1836594" y="3606826"/>
            <a:ext cx="4398114" cy="369332"/>
          </a:xfrm>
          <a:prstGeom prst="rect">
            <a:avLst/>
          </a:prstGeom>
          <a:ln>
            <a:solidFill>
              <a:srgbClr val="9E2903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För att göra en överslagsräkning gör vi så här:</a:t>
            </a:r>
          </a:p>
        </p:txBody>
      </p:sp>
    </p:spTree>
    <p:extLst>
      <p:ext uri="{BB962C8B-B14F-4D97-AF65-F5344CB8AC3E}">
        <p14:creationId xmlns:p14="http://schemas.microsoft.com/office/powerpoint/2010/main" val="14895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54" grpId="0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E2B945F-FB91-E64C-844E-D5CB45233685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CB3A53E-9BF1-394F-B48E-B8A5C59D1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62A1E9D9-16D6-F541-9C87-6D5071D938B7}"/>
              </a:ext>
            </a:extLst>
          </p:cNvPr>
          <p:cNvSpPr/>
          <p:nvPr/>
        </p:nvSpPr>
        <p:spPr>
          <a:xfrm>
            <a:off x="1779866" y="2061752"/>
            <a:ext cx="1925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a)  6,9 · 42,5 </a:t>
            </a:r>
            <a:r>
              <a:rPr lang="sv-SE" sz="2000" dirty="0"/>
              <a:t>≈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13C236E-36D2-B04A-855E-C162946AEE69}"/>
              </a:ext>
            </a:extLst>
          </p:cNvPr>
          <p:cNvSpPr/>
          <p:nvPr/>
        </p:nvSpPr>
        <p:spPr>
          <a:xfrm>
            <a:off x="4463338" y="2044367"/>
            <a:ext cx="9382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280</a:t>
            </a:r>
            <a:endParaRPr lang="sv-SE" sz="20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EAB53E1-F8AE-5040-B1E8-EF6B374235F5}"/>
              </a:ext>
            </a:extLst>
          </p:cNvPr>
          <p:cNvSpPr/>
          <p:nvPr/>
        </p:nvSpPr>
        <p:spPr>
          <a:xfrm>
            <a:off x="5604978" y="1980079"/>
            <a:ext cx="285061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Avrunda den </a:t>
            </a:r>
            <a:r>
              <a:rPr lang="sv-SE" sz="1400" dirty="0">
                <a:solidFill>
                  <a:srgbClr val="9E2903"/>
                </a:solidFill>
              </a:rPr>
              <a:t>första faktorn till heltal</a:t>
            </a:r>
          </a:p>
          <a:p>
            <a:r>
              <a:rPr lang="sv-SE" sz="1400" dirty="0"/>
              <a:t>och den </a:t>
            </a:r>
            <a:r>
              <a:rPr lang="sv-SE" sz="1400" dirty="0">
                <a:solidFill>
                  <a:srgbClr val="9E2903"/>
                </a:solidFill>
              </a:rPr>
              <a:t>andra till tiotal</a:t>
            </a:r>
            <a:r>
              <a:rPr lang="sv-SE" sz="1400" dirty="0"/>
              <a:t>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B27FD22-B260-3D4B-BCC2-6E652DEC4D7F}"/>
              </a:ext>
            </a:extLst>
          </p:cNvPr>
          <p:cNvSpPr/>
          <p:nvPr/>
        </p:nvSpPr>
        <p:spPr>
          <a:xfrm>
            <a:off x="1101445" y="1001501"/>
            <a:ext cx="22747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a) 6,9 · 42,5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7912CD8-49A8-2247-8DF5-E8B97740DB58}"/>
              </a:ext>
            </a:extLst>
          </p:cNvPr>
          <p:cNvSpPr/>
          <p:nvPr/>
        </p:nvSpPr>
        <p:spPr>
          <a:xfrm>
            <a:off x="3539845" y="1019624"/>
            <a:ext cx="15990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b) 19 · 31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EF8B643B-13F9-FE45-8FEC-BB83B1E9D5DD}"/>
              </a:ext>
            </a:extLst>
          </p:cNvPr>
          <p:cNvSpPr/>
          <p:nvPr/>
        </p:nvSpPr>
        <p:spPr>
          <a:xfrm>
            <a:off x="3526547" y="2061752"/>
            <a:ext cx="11157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7 · 40 </a:t>
            </a:r>
            <a:r>
              <a:rPr lang="sv-SE" sz="2000" dirty="0"/>
              <a:t>=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906027B9-92A8-3A48-A288-43E0773B12F5}"/>
              </a:ext>
            </a:extLst>
          </p:cNvPr>
          <p:cNvSpPr/>
          <p:nvPr/>
        </p:nvSpPr>
        <p:spPr>
          <a:xfrm>
            <a:off x="1779866" y="3219358"/>
            <a:ext cx="15928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b)  19 · 31 </a:t>
            </a:r>
            <a:r>
              <a:rPr lang="sv-SE" sz="2000" dirty="0"/>
              <a:t>≈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07B6DDCD-56C2-C34A-AEDB-02146DE4C909}"/>
              </a:ext>
            </a:extLst>
          </p:cNvPr>
          <p:cNvSpPr/>
          <p:nvPr/>
        </p:nvSpPr>
        <p:spPr>
          <a:xfrm>
            <a:off x="4185429" y="3219357"/>
            <a:ext cx="915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600</a:t>
            </a:r>
            <a:endParaRPr lang="sv-SE" sz="20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645BCF9-8215-2B4D-83E8-28F6B14A45EF}"/>
              </a:ext>
            </a:extLst>
          </p:cNvPr>
          <p:cNvSpPr/>
          <p:nvPr/>
        </p:nvSpPr>
        <p:spPr>
          <a:xfrm>
            <a:off x="5606768" y="3055394"/>
            <a:ext cx="340969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 Här avrundar du </a:t>
            </a:r>
            <a:r>
              <a:rPr lang="sv-SE" sz="1400" b="1" dirty="0">
                <a:solidFill>
                  <a:srgbClr val="9E2903"/>
                </a:solidFill>
              </a:rPr>
              <a:t>båda</a:t>
            </a:r>
            <a:r>
              <a:rPr lang="sv-SE" sz="1400" dirty="0">
                <a:solidFill>
                  <a:srgbClr val="9E2903"/>
                </a:solidFill>
              </a:rPr>
              <a:t> faktorerna till tiotal</a:t>
            </a:r>
            <a:r>
              <a:rPr lang="sv-SE" sz="1400" dirty="0"/>
              <a:t>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98658B5-45C3-6C4B-BF70-59424036986D}"/>
              </a:ext>
            </a:extLst>
          </p:cNvPr>
          <p:cNvSpPr/>
          <p:nvPr/>
        </p:nvSpPr>
        <p:spPr>
          <a:xfrm>
            <a:off x="3164058" y="3219358"/>
            <a:ext cx="11655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20 · 30 </a:t>
            </a:r>
            <a:r>
              <a:rPr lang="sv-SE" sz="2000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ABA03CE-6C27-C84F-B105-9437B0A75370}"/>
              </a:ext>
            </a:extLst>
          </p:cNvPr>
          <p:cNvSpPr/>
          <p:nvPr/>
        </p:nvSpPr>
        <p:spPr>
          <a:xfrm>
            <a:off x="2095096" y="5866334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2CB7A7BB-CCAE-BF4E-9AED-35F2CD9EF2CF}"/>
              </a:ext>
            </a:extLst>
          </p:cNvPr>
          <p:cNvGrpSpPr/>
          <p:nvPr/>
        </p:nvGrpSpPr>
        <p:grpSpPr>
          <a:xfrm>
            <a:off x="2940450" y="5885189"/>
            <a:ext cx="1414465" cy="400110"/>
            <a:chOff x="2451969" y="6060838"/>
            <a:chExt cx="1414465" cy="400110"/>
          </a:xfrm>
        </p:grpSpPr>
        <p:sp>
          <p:nvSpPr>
            <p:cNvPr id="30" name="Rektangel 29">
              <a:extLst>
                <a:ext uri="{FF2B5EF4-FFF2-40B4-BE49-F238E27FC236}">
                  <a16:creationId xmlns:a16="http://schemas.microsoft.com/office/drawing/2014/main" id="{8E97014A-3613-224F-A210-B826EFA5163B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a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280</a:t>
              </a:r>
              <a:endParaRPr lang="sv-SE" sz="2000" dirty="0"/>
            </a:p>
          </p:txBody>
        </p:sp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72A9C9C5-D050-4249-9911-B439703D8189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DA3E20C5-4A7E-E646-B59C-91F170B47D09}"/>
              </a:ext>
            </a:extLst>
          </p:cNvPr>
          <p:cNvGrpSpPr/>
          <p:nvPr/>
        </p:nvGrpSpPr>
        <p:grpSpPr>
          <a:xfrm>
            <a:off x="4084954" y="5876208"/>
            <a:ext cx="1414465" cy="400110"/>
            <a:chOff x="2451969" y="6060838"/>
            <a:chExt cx="1414465" cy="400110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9FF5991E-7D78-E445-A4C9-6C9EC07F241C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b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600</a:t>
              </a:r>
              <a:endParaRPr lang="sv-SE" sz="2000" dirty="0"/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E9EB05CD-2484-0D4D-BEF3-403591FC3036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35" name="Grupp 34">
            <a:extLst>
              <a:ext uri="{FF2B5EF4-FFF2-40B4-BE49-F238E27FC236}">
                <a16:creationId xmlns:a16="http://schemas.microsoft.com/office/drawing/2014/main" id="{377BC446-172C-D849-822F-385BB95C88FB}"/>
              </a:ext>
            </a:extLst>
          </p:cNvPr>
          <p:cNvGrpSpPr/>
          <p:nvPr/>
        </p:nvGrpSpPr>
        <p:grpSpPr>
          <a:xfrm>
            <a:off x="5257108" y="5866334"/>
            <a:ext cx="1414465" cy="400110"/>
            <a:chOff x="2451969" y="6060838"/>
            <a:chExt cx="1414465" cy="400110"/>
          </a:xfrm>
        </p:grpSpPr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88ECD712-08E8-1B41-BADA-508784756C65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7</a:t>
              </a:r>
              <a:endParaRPr lang="sv-SE" sz="2000" dirty="0"/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8FB07BF4-E486-584E-B0D7-B58E2B1613D1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EAAC936F-3AC6-1C40-B5E1-8D83EE4DE7A2}"/>
              </a:ext>
            </a:extLst>
          </p:cNvPr>
          <p:cNvGrpSpPr/>
          <p:nvPr/>
        </p:nvGrpSpPr>
        <p:grpSpPr>
          <a:xfrm>
            <a:off x="5511106" y="906652"/>
            <a:ext cx="1313747" cy="696208"/>
            <a:chOff x="5511106" y="906652"/>
            <a:chExt cx="1313747" cy="696208"/>
          </a:xfrm>
        </p:grpSpPr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2DF09539-D95E-714E-90D7-F13DE1B47469}"/>
                </a:ext>
              </a:extLst>
            </p:cNvPr>
            <p:cNvSpPr/>
            <p:nvPr/>
          </p:nvSpPr>
          <p:spPr>
            <a:xfrm>
              <a:off x="5511106" y="1019624"/>
              <a:ext cx="47225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/>
                <a:t>c)</a:t>
              </a:r>
            </a:p>
          </p:txBody>
        </p:sp>
        <p:grpSp>
          <p:nvGrpSpPr>
            <p:cNvPr id="38" name="Grupp 37">
              <a:extLst>
                <a:ext uri="{FF2B5EF4-FFF2-40B4-BE49-F238E27FC236}">
                  <a16:creationId xmlns:a16="http://schemas.microsoft.com/office/drawing/2014/main" id="{8EEF85FA-49F1-2A41-8E85-3318702132E9}"/>
                </a:ext>
              </a:extLst>
            </p:cNvPr>
            <p:cNvGrpSpPr/>
            <p:nvPr/>
          </p:nvGrpSpPr>
          <p:grpSpPr>
            <a:xfrm>
              <a:off x="5886308" y="906652"/>
              <a:ext cx="938545" cy="696208"/>
              <a:chOff x="2750674" y="906235"/>
              <a:chExt cx="938545" cy="696208"/>
            </a:xfrm>
          </p:grpSpPr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4FA0DFC2-6604-4149-851C-2BC29B3E1E2A}"/>
                  </a:ext>
                </a:extLst>
              </p:cNvPr>
              <p:cNvSpPr/>
              <p:nvPr/>
            </p:nvSpPr>
            <p:spPr>
              <a:xfrm>
                <a:off x="2750674" y="906235"/>
                <a:ext cx="93854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42,5</a:t>
                </a:r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6AB6C4B1-D5C5-744A-9436-098C981BF914}"/>
                  </a:ext>
                </a:extLst>
              </p:cNvPr>
              <p:cNvSpPr/>
              <p:nvPr/>
            </p:nvSpPr>
            <p:spPr>
              <a:xfrm>
                <a:off x="2832329" y="1202333"/>
                <a:ext cx="5799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000" dirty="0"/>
                  <a:t>6,1</a:t>
                </a: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E9427674-8BBA-8247-B535-191C204FF7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88655" y="1245833"/>
                <a:ext cx="5435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Rektangel 43">
            <a:extLst>
              <a:ext uri="{FF2B5EF4-FFF2-40B4-BE49-F238E27FC236}">
                <a16:creationId xmlns:a16="http://schemas.microsoft.com/office/drawing/2014/main" id="{0B8E0B4D-4E1C-E642-B333-D4D48B4EFD5B}"/>
              </a:ext>
            </a:extLst>
          </p:cNvPr>
          <p:cNvSpPr/>
          <p:nvPr/>
        </p:nvSpPr>
        <p:spPr>
          <a:xfrm>
            <a:off x="5604978" y="3456090"/>
            <a:ext cx="340969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 När du räknar 20 · 30 kan du tänka så här:</a:t>
            </a:r>
          </a:p>
          <a:p>
            <a:r>
              <a:rPr lang="sv-SE" sz="1400" dirty="0"/>
              <a:t>”2 gånger 3 är 6. Jag multiplicerar med 100 och lägger till två nollor och får då 600.”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129EE121-50DC-7045-895D-A30FEC56E200}"/>
              </a:ext>
            </a:extLst>
          </p:cNvPr>
          <p:cNvSpPr/>
          <p:nvPr/>
        </p:nvSpPr>
        <p:spPr>
          <a:xfrm>
            <a:off x="3718734" y="4552273"/>
            <a:ext cx="640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7</a:t>
            </a:r>
          </a:p>
        </p:txBody>
      </p:sp>
      <p:grpSp>
        <p:nvGrpSpPr>
          <p:cNvPr id="68" name="Grupp 67">
            <a:extLst>
              <a:ext uri="{FF2B5EF4-FFF2-40B4-BE49-F238E27FC236}">
                <a16:creationId xmlns:a16="http://schemas.microsoft.com/office/drawing/2014/main" id="{75E937D8-F164-384A-85ED-72B0DC552C5A}"/>
              </a:ext>
            </a:extLst>
          </p:cNvPr>
          <p:cNvGrpSpPr/>
          <p:nvPr/>
        </p:nvGrpSpPr>
        <p:grpSpPr>
          <a:xfrm>
            <a:off x="1779866" y="4416953"/>
            <a:ext cx="1349701" cy="673570"/>
            <a:chOff x="1779866" y="4416953"/>
            <a:chExt cx="1349701" cy="673570"/>
          </a:xfrm>
        </p:grpSpPr>
        <p:sp>
          <p:nvSpPr>
            <p:cNvPr id="54" name="Rektangel 53">
              <a:extLst>
                <a:ext uri="{FF2B5EF4-FFF2-40B4-BE49-F238E27FC236}">
                  <a16:creationId xmlns:a16="http://schemas.microsoft.com/office/drawing/2014/main" id="{6E482BDA-9106-A745-BB50-C80B16F8DA1D}"/>
                </a:ext>
              </a:extLst>
            </p:cNvPr>
            <p:cNvSpPr/>
            <p:nvPr/>
          </p:nvSpPr>
          <p:spPr>
            <a:xfrm>
              <a:off x="2088376" y="4416953"/>
              <a:ext cx="76073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42,5</a:t>
              </a:r>
            </a:p>
          </p:txBody>
        </p:sp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A471F6D5-D593-6644-BD36-EFB5E3D58393}"/>
                </a:ext>
              </a:extLst>
            </p:cNvPr>
            <p:cNvSpPr/>
            <p:nvPr/>
          </p:nvSpPr>
          <p:spPr>
            <a:xfrm>
              <a:off x="2178791" y="4690413"/>
              <a:ext cx="57990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6,1</a:t>
              </a:r>
            </a:p>
          </p:txBody>
        </p:sp>
        <p:cxnSp>
          <p:nvCxnSpPr>
            <p:cNvPr id="56" name="Rak 55">
              <a:extLst>
                <a:ext uri="{FF2B5EF4-FFF2-40B4-BE49-F238E27FC236}">
                  <a16:creationId xmlns:a16="http://schemas.microsoft.com/office/drawing/2014/main" id="{B14473D7-52BB-B64C-99AF-5D7E35017217}"/>
                </a:ext>
              </a:extLst>
            </p:cNvPr>
            <p:cNvCxnSpPr>
              <a:cxnSpLocks/>
            </p:cNvCxnSpPr>
            <p:nvPr/>
          </p:nvCxnSpPr>
          <p:spPr>
            <a:xfrm>
              <a:off x="2174706" y="4756482"/>
              <a:ext cx="5763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Rektangel 57">
              <a:extLst>
                <a:ext uri="{FF2B5EF4-FFF2-40B4-BE49-F238E27FC236}">
                  <a16:creationId xmlns:a16="http://schemas.microsoft.com/office/drawing/2014/main" id="{238FE36B-27E7-2A47-B021-072980F100E0}"/>
                </a:ext>
              </a:extLst>
            </p:cNvPr>
            <p:cNvSpPr/>
            <p:nvPr/>
          </p:nvSpPr>
          <p:spPr>
            <a:xfrm>
              <a:off x="2711284" y="4520619"/>
              <a:ext cx="4182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≈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E2ED8EEE-D27F-C446-B855-9B550DCABA82}"/>
                </a:ext>
              </a:extLst>
            </p:cNvPr>
            <p:cNvSpPr/>
            <p:nvPr/>
          </p:nvSpPr>
          <p:spPr>
            <a:xfrm>
              <a:off x="1779866" y="4521831"/>
              <a:ext cx="4953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</a:t>
              </a:r>
            </a:p>
          </p:txBody>
        </p:sp>
      </p:grpSp>
      <p:sp>
        <p:nvSpPr>
          <p:cNvPr id="61" name="Rektangel 60">
            <a:extLst>
              <a:ext uri="{FF2B5EF4-FFF2-40B4-BE49-F238E27FC236}">
                <a16:creationId xmlns:a16="http://schemas.microsoft.com/office/drawing/2014/main" id="{BE9782E0-8B9F-604D-BF55-28EADA075B8B}"/>
              </a:ext>
            </a:extLst>
          </p:cNvPr>
          <p:cNvSpPr/>
          <p:nvPr/>
        </p:nvSpPr>
        <p:spPr>
          <a:xfrm>
            <a:off x="3056959" y="4438460"/>
            <a:ext cx="570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42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56111C77-F3AA-9342-B115-27E0EB41B567}"/>
              </a:ext>
            </a:extLst>
          </p:cNvPr>
          <p:cNvSpPr/>
          <p:nvPr/>
        </p:nvSpPr>
        <p:spPr>
          <a:xfrm>
            <a:off x="3120219" y="4698096"/>
            <a:ext cx="3550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6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94758CA1-D3DE-C74E-86FD-3DF765E57814}"/>
              </a:ext>
            </a:extLst>
          </p:cNvPr>
          <p:cNvCxnSpPr>
            <a:cxnSpLocks/>
          </p:cNvCxnSpPr>
          <p:nvPr/>
        </p:nvCxnSpPr>
        <p:spPr>
          <a:xfrm flipV="1">
            <a:off x="3056959" y="4765623"/>
            <a:ext cx="46958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ektangel 63">
            <a:extLst>
              <a:ext uri="{FF2B5EF4-FFF2-40B4-BE49-F238E27FC236}">
                <a16:creationId xmlns:a16="http://schemas.microsoft.com/office/drawing/2014/main" id="{8D62CC53-4F53-954F-A444-87A109206565}"/>
              </a:ext>
            </a:extLst>
          </p:cNvPr>
          <p:cNvSpPr/>
          <p:nvPr/>
        </p:nvSpPr>
        <p:spPr>
          <a:xfrm>
            <a:off x="3493006" y="4520619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8F8EE27C-751A-134D-A38C-AF20BDAD23A1}"/>
              </a:ext>
            </a:extLst>
          </p:cNvPr>
          <p:cNvSpPr/>
          <p:nvPr/>
        </p:nvSpPr>
        <p:spPr>
          <a:xfrm>
            <a:off x="5604978" y="4514219"/>
            <a:ext cx="313194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Först avrundar du </a:t>
            </a:r>
            <a:r>
              <a:rPr lang="sv-SE" sz="1400" dirty="0">
                <a:solidFill>
                  <a:srgbClr val="9E2903"/>
                </a:solidFill>
              </a:rPr>
              <a:t>nämnaren till heltal</a:t>
            </a:r>
            <a:r>
              <a:rPr lang="sv-SE" sz="1400" dirty="0"/>
              <a:t>.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EADB9876-C8FF-FD4B-995F-CB30B5DCD4B2}"/>
              </a:ext>
            </a:extLst>
          </p:cNvPr>
          <p:cNvSpPr/>
          <p:nvPr/>
        </p:nvSpPr>
        <p:spPr>
          <a:xfrm>
            <a:off x="5607178" y="4914091"/>
            <a:ext cx="271606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Sedan </a:t>
            </a:r>
            <a:r>
              <a:rPr lang="sv-SE" sz="1400" dirty="0">
                <a:solidFill>
                  <a:srgbClr val="9E2903"/>
                </a:solidFill>
              </a:rPr>
              <a:t>avrundar du täljaren </a:t>
            </a:r>
            <a:r>
              <a:rPr lang="sv-SE" sz="1400" dirty="0"/>
              <a:t>till ett</a:t>
            </a:r>
          </a:p>
          <a:p>
            <a:r>
              <a:rPr lang="sv-SE" sz="1400" dirty="0">
                <a:solidFill>
                  <a:srgbClr val="9E2903"/>
                </a:solidFill>
              </a:rPr>
              <a:t>heltal</a:t>
            </a:r>
            <a:r>
              <a:rPr lang="sv-SE" sz="1400" dirty="0"/>
              <a:t> som är </a:t>
            </a:r>
            <a:r>
              <a:rPr lang="sv-SE" sz="1400" dirty="0">
                <a:solidFill>
                  <a:srgbClr val="9E2903"/>
                </a:solidFill>
              </a:rPr>
              <a:t>delbart med 6</a:t>
            </a:r>
            <a:r>
              <a:rPr lang="sv-SE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8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 animBg="1"/>
      <p:bldP spid="14" grpId="0"/>
      <p:bldP spid="16" grpId="0"/>
      <p:bldP spid="19" grpId="0"/>
      <p:bldP spid="20" grpId="0"/>
      <p:bldP spid="21" grpId="0"/>
      <p:bldP spid="22" grpId="0" animBg="1"/>
      <p:bldP spid="23" grpId="0"/>
      <p:bldP spid="28" grpId="0"/>
      <p:bldP spid="44" grpId="0" animBg="1"/>
      <p:bldP spid="57" grpId="0"/>
      <p:bldP spid="61" grpId="0"/>
      <p:bldP spid="62" grpId="0"/>
      <p:bldP spid="64" grpId="0"/>
      <p:bldP spid="70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ktangel 10"/>
          <p:cNvSpPr>
            <a:spLocks noChangeArrowheads="1"/>
          </p:cNvSpPr>
          <p:nvPr/>
        </p:nvSpPr>
        <p:spPr bwMode="auto">
          <a:xfrm>
            <a:off x="442119" y="657494"/>
            <a:ext cx="8262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b="1" dirty="0"/>
              <a:t>Beräkna med överslagsräkning 		       Avrundas till 				Svar</a:t>
            </a:r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622300" y="119069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69 + 13 + 37</a:t>
            </a:r>
            <a:endParaRPr lang="sv-SE" dirty="0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622300" y="1876744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i-FI" dirty="0"/>
              <a:t>78,5 − 29,7</a:t>
            </a:r>
            <a:endParaRPr lang="sv-SE" dirty="0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622300" y="2593964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3,8 ∙ 23</a:t>
            </a:r>
            <a:endParaRPr lang="sv-SE" dirty="0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622300" y="4296716"/>
            <a:ext cx="1676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185 + 378 + 621</a:t>
            </a:r>
            <a:endParaRPr lang="sv-SE" dirty="0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622300" y="5289588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dirty="0"/>
              <a:t>4,3 ∙ 2 810</a:t>
            </a:r>
            <a:endParaRPr lang="sv-SE" dirty="0"/>
          </a:p>
        </p:txBody>
      </p:sp>
      <p:grpSp>
        <p:nvGrpSpPr>
          <p:cNvPr id="24" name="Grupp 23"/>
          <p:cNvGrpSpPr>
            <a:grpSpLocks/>
          </p:cNvGrpSpPr>
          <p:nvPr/>
        </p:nvGrpSpPr>
        <p:grpSpPr bwMode="auto">
          <a:xfrm>
            <a:off x="789781" y="3333760"/>
            <a:ext cx="595312" cy="638640"/>
            <a:chOff x="3945214" y="1879341"/>
            <a:chExt cx="595035" cy="638820"/>
          </a:xfrm>
        </p:grpSpPr>
        <p:sp>
          <p:nvSpPr>
            <p:cNvPr id="24609" name="textruta 24"/>
            <p:cNvSpPr txBox="1">
              <a:spLocks noChangeArrowheads="1"/>
            </p:cNvSpPr>
            <p:nvPr/>
          </p:nvSpPr>
          <p:spPr bwMode="auto">
            <a:xfrm>
              <a:off x="3945214" y="1879341"/>
              <a:ext cx="59503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24,8</a:t>
              </a:r>
            </a:p>
          </p:txBody>
        </p:sp>
        <p:sp>
          <p:nvSpPr>
            <p:cNvPr id="24610" name="textruta 25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4762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4,9</a:t>
              </a:r>
            </a:p>
          </p:txBody>
        </p:sp>
        <p:cxnSp>
          <p:nvCxnSpPr>
            <p:cNvPr id="27" name="Rak 26"/>
            <p:cNvCxnSpPr/>
            <p:nvPr/>
          </p:nvCxnSpPr>
          <p:spPr>
            <a:xfrm>
              <a:off x="3980917" y="2203748"/>
              <a:ext cx="52363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 28"/>
          <p:cNvGrpSpPr>
            <a:grpSpLocks/>
          </p:cNvGrpSpPr>
          <p:nvPr/>
        </p:nvGrpSpPr>
        <p:grpSpPr bwMode="auto">
          <a:xfrm>
            <a:off x="825503" y="5949389"/>
            <a:ext cx="535898" cy="622862"/>
            <a:chOff x="3971394" y="1895124"/>
            <a:chExt cx="535648" cy="623037"/>
          </a:xfrm>
        </p:grpSpPr>
        <p:sp>
          <p:nvSpPr>
            <p:cNvPr id="24606" name="textruta 29"/>
            <p:cNvSpPr txBox="1">
              <a:spLocks noChangeArrowheads="1"/>
            </p:cNvSpPr>
            <p:nvPr/>
          </p:nvSpPr>
          <p:spPr bwMode="auto">
            <a:xfrm>
              <a:off x="3971394" y="1895124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122</a:t>
              </a:r>
            </a:p>
          </p:txBody>
        </p:sp>
        <p:sp>
          <p:nvSpPr>
            <p:cNvPr id="24607" name="textruta 30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4762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6,1</a:t>
              </a:r>
            </a:p>
          </p:txBody>
        </p:sp>
        <p:cxnSp>
          <p:nvCxnSpPr>
            <p:cNvPr id="32" name="Rak 31"/>
            <p:cNvCxnSpPr/>
            <p:nvPr/>
          </p:nvCxnSpPr>
          <p:spPr>
            <a:xfrm>
              <a:off x="3980917" y="2203748"/>
              <a:ext cx="52363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ktangel 16"/>
          <p:cNvSpPr>
            <a:spLocks noChangeArrowheads="1"/>
          </p:cNvSpPr>
          <p:nvPr/>
        </p:nvSpPr>
        <p:spPr bwMode="auto">
          <a:xfrm>
            <a:off x="4411663" y="1184007"/>
            <a:ext cx="1325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70 + 10 + 40</a:t>
            </a:r>
            <a:endParaRPr lang="sv-SE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7345363" y="1184007"/>
            <a:ext cx="534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120</a:t>
            </a:r>
            <a:endParaRPr lang="sv-SE" dirty="0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4603750" y="1890828"/>
            <a:ext cx="871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80 – 30 </a:t>
            </a:r>
            <a:endParaRPr lang="sv-SE" dirty="0"/>
          </a:p>
        </p:txBody>
      </p:sp>
      <p:sp>
        <p:nvSpPr>
          <p:cNvPr id="23" name="Rektangel 22"/>
          <p:cNvSpPr>
            <a:spLocks noChangeArrowheads="1"/>
          </p:cNvSpPr>
          <p:nvPr/>
        </p:nvSpPr>
        <p:spPr bwMode="auto">
          <a:xfrm>
            <a:off x="4254500" y="4307035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200 + 400 + 600</a:t>
            </a:r>
            <a:endParaRPr lang="sv-SE" dirty="0"/>
          </a:p>
        </p:txBody>
      </p:sp>
      <p:sp>
        <p:nvSpPr>
          <p:cNvPr id="30" name="Rektangel 29"/>
          <p:cNvSpPr>
            <a:spLocks noChangeArrowheads="1"/>
          </p:cNvSpPr>
          <p:nvPr/>
        </p:nvSpPr>
        <p:spPr bwMode="auto">
          <a:xfrm>
            <a:off x="4606925" y="2601734"/>
            <a:ext cx="696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∙ 2</a:t>
            </a:r>
            <a:r>
              <a:rPr lang="sv-SE" dirty="0"/>
              <a:t>0</a:t>
            </a: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4573588" y="5265755"/>
            <a:ext cx="985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4 ∙ 3 000</a:t>
            </a:r>
            <a:endParaRPr lang="sv-SE" dirty="0"/>
          </a:p>
        </p:txBody>
      </p:sp>
      <p:grpSp>
        <p:nvGrpSpPr>
          <p:cNvPr id="33" name="Grupp 32"/>
          <p:cNvGrpSpPr>
            <a:grpSpLocks/>
          </p:cNvGrpSpPr>
          <p:nvPr/>
        </p:nvGrpSpPr>
        <p:grpSpPr bwMode="auto">
          <a:xfrm>
            <a:off x="4768189" y="5953955"/>
            <a:ext cx="535649" cy="621330"/>
            <a:chOff x="3969147" y="1896665"/>
            <a:chExt cx="535399" cy="621600"/>
          </a:xfrm>
        </p:grpSpPr>
        <p:sp>
          <p:nvSpPr>
            <p:cNvPr id="24603" name="textruta 24"/>
            <p:cNvSpPr txBox="1">
              <a:spLocks noChangeArrowheads="1"/>
            </p:cNvSpPr>
            <p:nvPr/>
          </p:nvSpPr>
          <p:spPr bwMode="auto">
            <a:xfrm>
              <a:off x="3969147" y="1896665"/>
              <a:ext cx="535399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120</a:t>
              </a:r>
            </a:p>
          </p:txBody>
        </p:sp>
        <p:sp>
          <p:nvSpPr>
            <p:cNvPr id="24604" name="textruta 25"/>
            <p:cNvSpPr txBox="1">
              <a:spLocks noChangeArrowheads="1"/>
            </p:cNvSpPr>
            <p:nvPr/>
          </p:nvSpPr>
          <p:spPr bwMode="auto">
            <a:xfrm>
              <a:off x="4081450" y="2148829"/>
              <a:ext cx="301520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6</a:t>
              </a:r>
            </a:p>
          </p:txBody>
        </p:sp>
        <p:cxnSp>
          <p:nvCxnSpPr>
            <p:cNvPr id="36" name="Rak 35"/>
            <p:cNvCxnSpPr>
              <a:cxnSpLocks/>
            </p:cNvCxnSpPr>
            <p:nvPr/>
          </p:nvCxnSpPr>
          <p:spPr>
            <a:xfrm>
              <a:off x="4033047" y="2202122"/>
              <a:ext cx="422075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 36"/>
          <p:cNvGrpSpPr>
            <a:grpSpLocks/>
          </p:cNvGrpSpPr>
          <p:nvPr/>
        </p:nvGrpSpPr>
        <p:grpSpPr bwMode="auto">
          <a:xfrm>
            <a:off x="4797994" y="3314018"/>
            <a:ext cx="417513" cy="625706"/>
            <a:chOff x="3922812" y="1893763"/>
            <a:chExt cx="418459" cy="624502"/>
          </a:xfrm>
        </p:grpSpPr>
        <p:sp>
          <p:nvSpPr>
            <p:cNvPr id="24600" name="textruta 24"/>
            <p:cNvSpPr txBox="1">
              <a:spLocks noChangeArrowheads="1"/>
            </p:cNvSpPr>
            <p:nvPr/>
          </p:nvSpPr>
          <p:spPr bwMode="auto">
            <a:xfrm>
              <a:off x="3922812" y="1893763"/>
              <a:ext cx="418459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/>
                <a:t>25</a:t>
              </a:r>
            </a:p>
          </p:txBody>
        </p:sp>
        <p:sp>
          <p:nvSpPr>
            <p:cNvPr id="24601" name="textruta 25"/>
            <p:cNvSpPr txBox="1">
              <a:spLocks noChangeArrowheads="1"/>
            </p:cNvSpPr>
            <p:nvPr/>
          </p:nvSpPr>
          <p:spPr bwMode="auto">
            <a:xfrm>
              <a:off x="3981452" y="2148829"/>
              <a:ext cx="301520" cy="369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/>
                <a:t>5</a:t>
              </a:r>
            </a:p>
          </p:txBody>
        </p:sp>
        <p:cxnSp>
          <p:nvCxnSpPr>
            <p:cNvPr id="40" name="Rak 39"/>
            <p:cNvCxnSpPr>
              <a:cxnSpLocks/>
            </p:cNvCxnSpPr>
            <p:nvPr/>
          </p:nvCxnSpPr>
          <p:spPr>
            <a:xfrm>
              <a:off x="3981113" y="2202961"/>
              <a:ext cx="301858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ktangel 40"/>
          <p:cNvSpPr>
            <a:spLocks noChangeArrowheads="1"/>
          </p:cNvSpPr>
          <p:nvPr/>
        </p:nvSpPr>
        <p:spPr bwMode="auto">
          <a:xfrm>
            <a:off x="7461250" y="184391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50</a:t>
            </a:r>
            <a:endParaRPr lang="sv-SE" dirty="0"/>
          </a:p>
        </p:txBody>
      </p:sp>
      <p:sp>
        <p:nvSpPr>
          <p:cNvPr id="42" name="Rektangel 41"/>
          <p:cNvSpPr>
            <a:spLocks noChangeArrowheads="1"/>
          </p:cNvSpPr>
          <p:nvPr/>
        </p:nvSpPr>
        <p:spPr bwMode="auto">
          <a:xfrm>
            <a:off x="7462838" y="2601734"/>
            <a:ext cx="417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80</a:t>
            </a:r>
            <a:endParaRPr lang="sv-SE" dirty="0"/>
          </a:p>
        </p:txBody>
      </p:sp>
      <p:sp>
        <p:nvSpPr>
          <p:cNvPr id="43" name="Rektangel 42"/>
          <p:cNvSpPr>
            <a:spLocks noChangeArrowheads="1"/>
          </p:cNvSpPr>
          <p:nvPr/>
        </p:nvSpPr>
        <p:spPr bwMode="auto">
          <a:xfrm>
            <a:off x="7578725" y="338542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  <a:endParaRPr lang="sv-SE" dirty="0"/>
          </a:p>
        </p:txBody>
      </p:sp>
      <p:sp>
        <p:nvSpPr>
          <p:cNvPr id="44" name="Rektangel 43"/>
          <p:cNvSpPr>
            <a:spLocks noChangeArrowheads="1"/>
          </p:cNvSpPr>
          <p:nvPr/>
        </p:nvSpPr>
        <p:spPr bwMode="auto">
          <a:xfrm>
            <a:off x="7534275" y="4295128"/>
            <a:ext cx="704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1 200</a:t>
            </a:r>
            <a:endParaRPr lang="sv-SE" dirty="0"/>
          </a:p>
        </p:txBody>
      </p:sp>
      <p:sp>
        <p:nvSpPr>
          <p:cNvPr id="45" name="Rektangel 44"/>
          <p:cNvSpPr>
            <a:spLocks noChangeArrowheads="1"/>
          </p:cNvSpPr>
          <p:nvPr/>
        </p:nvSpPr>
        <p:spPr bwMode="auto">
          <a:xfrm>
            <a:off x="7527925" y="5267438"/>
            <a:ext cx="820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12 000</a:t>
            </a:r>
            <a:endParaRPr lang="sv-SE" dirty="0"/>
          </a:p>
        </p:txBody>
      </p:sp>
      <p:sp>
        <p:nvSpPr>
          <p:cNvPr id="46" name="Rektangel 45"/>
          <p:cNvSpPr>
            <a:spLocks noChangeArrowheads="1"/>
          </p:cNvSpPr>
          <p:nvPr/>
        </p:nvSpPr>
        <p:spPr bwMode="auto">
          <a:xfrm>
            <a:off x="7670800" y="6018213"/>
            <a:ext cx="417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20</a:t>
            </a:r>
            <a:endParaRPr lang="sv-SE"/>
          </a:p>
        </p:txBody>
      </p:sp>
      <p:pic>
        <p:nvPicPr>
          <p:cNvPr id="39" name="Bildobjekt 38">
            <a:extLst>
              <a:ext uri="{FF2B5EF4-FFF2-40B4-BE49-F238E27FC236}">
                <a16:creationId xmlns:a16="http://schemas.microsoft.com/office/drawing/2014/main" id="{63323C93-750A-1741-870C-0EB1768EB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21" grpId="0"/>
      <p:bldP spid="22" grpId="0"/>
      <p:bldP spid="17" grpId="0"/>
      <p:bldP spid="18" grpId="0"/>
      <p:bldP spid="19" grpId="0"/>
      <p:bldP spid="23" grpId="0"/>
      <p:bldP spid="30" grpId="0"/>
      <p:bldP spid="31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26481</TotalTime>
  <Words>380</Words>
  <Application>Microsoft Macintosh PowerPoint</Application>
  <PresentationFormat>Bildspel på skärmen (4:3)</PresentationFormat>
  <Paragraphs>94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250</cp:revision>
  <dcterms:created xsi:type="dcterms:W3CDTF">2017-04-10T07:17:33Z</dcterms:created>
  <dcterms:modified xsi:type="dcterms:W3CDTF">2020-07-11T15:11:49Z</dcterms:modified>
</cp:coreProperties>
</file>