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6" r:id="rId2"/>
    <p:sldId id="355" r:id="rId3"/>
    <p:sldId id="358" r:id="rId4"/>
    <p:sldId id="349" r:id="rId5"/>
    <p:sldId id="359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9052" autoAdjust="0"/>
  </p:normalViewPr>
  <p:slideViewPr>
    <p:cSldViewPr snapToGrid="0" snapToObjects="1">
      <p:cViewPr varScale="1">
        <p:scale>
          <a:sx n="93" d="100"/>
          <a:sy n="93" d="100"/>
        </p:scale>
        <p:origin x="216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008586F-9FEE-7442-9710-BF7A8915D9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C3DB7-EF70-6740-90DE-C49F67C2F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A172-4D8D-3743-B9C1-A1730179C62D}" type="datetimeFigureOut">
              <a:rPr lang="sv-SE" smtClean="0"/>
              <a:t>2020-08-04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24B90B-7E5F-D84D-A071-171ECFE61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CEF024-4015-C74B-8320-DB2FABC5F0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D11F-B4FE-7244-B826-BBD4011C93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5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C207394-5BB3-9040-BEFF-BEB580A8AABB}"/>
              </a:ext>
            </a:extLst>
          </p:cNvPr>
          <p:cNvGrpSpPr/>
          <p:nvPr/>
        </p:nvGrpSpPr>
        <p:grpSpPr>
          <a:xfrm>
            <a:off x="243418" y="221430"/>
            <a:ext cx="8900582" cy="461665"/>
            <a:chOff x="243418" y="55175"/>
            <a:chExt cx="8900582" cy="461665"/>
          </a:xfrm>
        </p:grpSpPr>
        <p:sp>
          <p:nvSpPr>
            <p:cNvPr id="3" name="Rektangel 1">
              <a:extLst>
                <a:ext uri="{FF2B5EF4-FFF2-40B4-BE49-F238E27FC236}">
                  <a16:creationId xmlns:a16="http://schemas.microsoft.com/office/drawing/2014/main" id="{3756E6BF-C3CD-A64C-9DE1-FA54A7E78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55175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3.3 		                       </a:t>
              </a:r>
              <a:r>
                <a:rPr lang="sv-SE" sz="2400" b="1" dirty="0"/>
                <a:t>Tabeller och diagram 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758B57A-7A9B-C044-8D09-69EFC6DAD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90875"/>
              <a:ext cx="1161498" cy="384895"/>
            </a:xfrm>
            <a:prstGeom prst="rect">
              <a:avLst/>
            </a:prstGeom>
          </p:spPr>
        </p:pic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7F436C00-AB12-1347-AC5C-3389D5963914}"/>
              </a:ext>
            </a:extLst>
          </p:cNvPr>
          <p:cNvSpPr/>
          <p:nvPr/>
        </p:nvSpPr>
        <p:spPr>
          <a:xfrm>
            <a:off x="2332270" y="1475452"/>
            <a:ext cx="4479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Eleverna i 5B hade prov i engelska. </a:t>
            </a:r>
          </a:p>
          <a:p>
            <a:r>
              <a:rPr lang="sv-SE" dirty="0"/>
              <a:t>Läraren skrev in resultatet i en </a:t>
            </a:r>
            <a:r>
              <a:rPr lang="sv-SE" i="1" dirty="0">
                <a:solidFill>
                  <a:srgbClr val="C00000"/>
                </a:solidFill>
              </a:rPr>
              <a:t>frekvenstabell</a:t>
            </a:r>
            <a:r>
              <a:rPr lang="sv-SE" dirty="0"/>
              <a:t>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440D446-4132-264D-9E65-EB08CDF93C7E}"/>
              </a:ext>
            </a:extLst>
          </p:cNvPr>
          <p:cNvSpPr/>
          <p:nvPr/>
        </p:nvSpPr>
        <p:spPr>
          <a:xfrm>
            <a:off x="3704326" y="974416"/>
            <a:ext cx="1735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Frekvenstabell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85B7F28-AC4F-0A41-98F6-AA0BDE3B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20" y="2301070"/>
            <a:ext cx="2948358" cy="3081478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B22FAE7E-9D3D-3843-9A11-D53B9AD6A5CA}"/>
              </a:ext>
            </a:extLst>
          </p:cNvPr>
          <p:cNvGrpSpPr/>
          <p:nvPr/>
        </p:nvGrpSpPr>
        <p:grpSpPr>
          <a:xfrm>
            <a:off x="886690" y="2721114"/>
            <a:ext cx="2154537" cy="923330"/>
            <a:chOff x="1527320" y="5155644"/>
            <a:chExt cx="2154537" cy="92333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8C31A75-C5A6-F94B-949F-7AB38E29170A}"/>
                </a:ext>
              </a:extLst>
            </p:cNvPr>
            <p:cNvSpPr/>
            <p:nvPr/>
          </p:nvSpPr>
          <p:spPr>
            <a:xfrm>
              <a:off x="1527320" y="5155644"/>
              <a:ext cx="1644115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i="1" dirty="0"/>
                <a:t>Vänster </a:t>
              </a:r>
              <a:r>
                <a:rPr lang="sv-SE" dirty="0"/>
                <a:t>kolumn visar vad som undersöks.</a:t>
              </a:r>
            </a:p>
          </p:txBody>
        </p:sp>
        <p:cxnSp>
          <p:nvCxnSpPr>
            <p:cNvPr id="10" name="Rak pil 9">
              <a:extLst>
                <a:ext uri="{FF2B5EF4-FFF2-40B4-BE49-F238E27FC236}">
                  <a16:creationId xmlns:a16="http://schemas.microsoft.com/office/drawing/2014/main" id="{4E29741D-5C10-4E48-8894-668204DF0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1436" y="5430548"/>
              <a:ext cx="510421" cy="237167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9A280C7-9CEA-EF42-8FB3-0B18AE5B0540}"/>
              </a:ext>
            </a:extLst>
          </p:cNvPr>
          <p:cNvGrpSpPr/>
          <p:nvPr/>
        </p:nvGrpSpPr>
        <p:grpSpPr>
          <a:xfrm>
            <a:off x="6046178" y="2606769"/>
            <a:ext cx="2211132" cy="923330"/>
            <a:chOff x="568914" y="5155644"/>
            <a:chExt cx="2211132" cy="92333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3F29E18-4EAD-8841-AA05-A18542BF9C05}"/>
                </a:ext>
              </a:extLst>
            </p:cNvPr>
            <p:cNvSpPr/>
            <p:nvPr/>
          </p:nvSpPr>
          <p:spPr>
            <a:xfrm>
              <a:off x="1086804" y="5155644"/>
              <a:ext cx="1693242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i="1" dirty="0"/>
                <a:t>Höger </a:t>
              </a:r>
              <a:r>
                <a:rPr lang="sv-SE" dirty="0"/>
                <a:t>kolumn visar </a:t>
              </a:r>
              <a:r>
                <a:rPr lang="sv-SE" i="1" dirty="0"/>
                <a:t>frekvensen </a:t>
              </a:r>
              <a:r>
                <a:rPr lang="sv-SE" dirty="0"/>
                <a:t>för varje poäng</a:t>
              </a:r>
              <a:endParaRPr lang="sv-SE" i="1" dirty="0"/>
            </a:p>
          </p:txBody>
        </p:sp>
        <p:cxnSp>
          <p:nvCxnSpPr>
            <p:cNvPr id="15" name="Rak pil 14">
              <a:extLst>
                <a:ext uri="{FF2B5EF4-FFF2-40B4-BE49-F238E27FC236}">
                  <a16:creationId xmlns:a16="http://schemas.microsoft.com/office/drawing/2014/main" id="{6F7E5FB6-2E52-B445-ABBE-99D6EF9603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914" y="5544893"/>
              <a:ext cx="517890" cy="118585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887C2F0-3525-DC4B-95D2-A05536DCC593}"/>
              </a:ext>
            </a:extLst>
          </p:cNvPr>
          <p:cNvGrpSpPr/>
          <p:nvPr/>
        </p:nvGrpSpPr>
        <p:grpSpPr>
          <a:xfrm>
            <a:off x="6037921" y="4853608"/>
            <a:ext cx="2745536" cy="1200329"/>
            <a:chOff x="568914" y="5155644"/>
            <a:chExt cx="2745536" cy="1200329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1F181F5-F59F-3646-8582-29D3A657529A}"/>
                </a:ext>
              </a:extLst>
            </p:cNvPr>
            <p:cNvSpPr/>
            <p:nvPr/>
          </p:nvSpPr>
          <p:spPr>
            <a:xfrm>
              <a:off x="1086804" y="5155644"/>
              <a:ext cx="2227646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i="1" dirty="0"/>
                <a:t>Summan </a:t>
              </a:r>
              <a:r>
                <a:rPr lang="sv-SE" dirty="0"/>
                <a:t>visar hur många som var med, dvs hur många elever som går i klassen.</a:t>
              </a:r>
              <a:endParaRPr lang="sv-SE" i="1" dirty="0"/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543B3611-E34A-414D-A08A-4E5CAD81B7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914" y="5544893"/>
              <a:ext cx="517890" cy="118585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2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679CB60-00AD-9342-A02D-FAADF3F70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57130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CB9152F-BF7D-4343-BD1B-CF66C6BE96D2}"/>
              </a:ext>
            </a:extLst>
          </p:cNvPr>
          <p:cNvSpPr/>
          <p:nvPr/>
        </p:nvSpPr>
        <p:spPr>
          <a:xfrm>
            <a:off x="1955734" y="1572434"/>
            <a:ext cx="573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Resultatet av provet i engelska kan visas i ett </a:t>
            </a:r>
            <a:r>
              <a:rPr lang="sv-SE" i="1" dirty="0">
                <a:solidFill>
                  <a:srgbClr val="C00000"/>
                </a:solidFill>
              </a:rPr>
              <a:t>stolpdiagram</a:t>
            </a:r>
            <a:r>
              <a:rPr lang="sv-SE" dirty="0"/>
              <a:t>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D0A006-228E-D744-8BB6-7D1661FA4A26}"/>
              </a:ext>
            </a:extLst>
          </p:cNvPr>
          <p:cNvSpPr/>
          <p:nvPr/>
        </p:nvSpPr>
        <p:spPr>
          <a:xfrm>
            <a:off x="3704326" y="974416"/>
            <a:ext cx="1662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Stolpdiagram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6D80D9-D7A0-3C4B-8ACB-0BFB7082C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98" y="2139674"/>
            <a:ext cx="4710545" cy="3018102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EF2C6C65-7495-2547-B52E-07C6D7FAAF0E}"/>
              </a:ext>
            </a:extLst>
          </p:cNvPr>
          <p:cNvGrpSpPr/>
          <p:nvPr/>
        </p:nvGrpSpPr>
        <p:grpSpPr>
          <a:xfrm>
            <a:off x="432612" y="2725395"/>
            <a:ext cx="2665211" cy="923330"/>
            <a:chOff x="1016646" y="5155644"/>
            <a:chExt cx="2665211" cy="92333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991441C-4426-ED48-A63F-CC6CE578F261}"/>
                </a:ext>
              </a:extLst>
            </p:cNvPr>
            <p:cNvSpPr/>
            <p:nvPr/>
          </p:nvSpPr>
          <p:spPr>
            <a:xfrm>
              <a:off x="1016646" y="5155644"/>
              <a:ext cx="2154790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dirty="0"/>
                <a:t>Längs </a:t>
              </a:r>
              <a:r>
                <a:rPr lang="sv-SE" i="1" dirty="0"/>
                <a:t>y</a:t>
              </a:r>
              <a:r>
                <a:rPr lang="sv-SE" dirty="0"/>
                <a:t>-axeln skriver vi </a:t>
              </a:r>
              <a:r>
                <a:rPr lang="sv-SE" i="1" dirty="0"/>
                <a:t>frekvensen</a:t>
              </a:r>
              <a:r>
                <a:rPr lang="sv-SE" dirty="0"/>
                <a:t>, det vill säga antalet elever. </a:t>
              </a:r>
            </a:p>
          </p:txBody>
        </p:sp>
        <p:cxnSp>
          <p:nvCxnSpPr>
            <p:cNvPr id="8" name="Rak pil 7">
              <a:extLst>
                <a:ext uri="{FF2B5EF4-FFF2-40B4-BE49-F238E27FC236}">
                  <a16:creationId xmlns:a16="http://schemas.microsoft.com/office/drawing/2014/main" id="{2F416276-68E6-1142-82CE-7E0B15A29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1436" y="5430548"/>
              <a:ext cx="510421" cy="237167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B7237926-5C23-A24A-BBE2-F0DD9B4BB8D9}"/>
              </a:ext>
            </a:extLst>
          </p:cNvPr>
          <p:cNvGrpSpPr/>
          <p:nvPr/>
        </p:nvGrpSpPr>
        <p:grpSpPr>
          <a:xfrm>
            <a:off x="5282198" y="4691641"/>
            <a:ext cx="2154790" cy="1359905"/>
            <a:chOff x="1086804" y="4442070"/>
            <a:chExt cx="2154790" cy="1359905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2FFFD4F-C96B-A043-84B0-3309A8DB69B2}"/>
                </a:ext>
              </a:extLst>
            </p:cNvPr>
            <p:cNvSpPr/>
            <p:nvPr/>
          </p:nvSpPr>
          <p:spPr>
            <a:xfrm>
              <a:off x="1086804" y="5155644"/>
              <a:ext cx="2154790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dirty="0"/>
                <a:t>Längs </a:t>
              </a:r>
              <a:r>
                <a:rPr lang="sv-SE" i="1" dirty="0"/>
                <a:t>x</a:t>
              </a:r>
              <a:r>
                <a:rPr lang="sv-SE" dirty="0"/>
                <a:t>-axeln skriver vi antalet poäng </a:t>
              </a:r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DD900FB7-26F6-F449-A652-60314B84EC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9907" y="4442070"/>
              <a:ext cx="1" cy="713575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50FE07F-07C1-754C-8416-AC9CB6A30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43" y="5009972"/>
            <a:ext cx="1621276" cy="16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679CB60-00AD-9342-A02D-FAADF3F70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57130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CB9152F-BF7D-4343-BD1B-CF66C6BE96D2}"/>
              </a:ext>
            </a:extLst>
          </p:cNvPr>
          <p:cNvSpPr/>
          <p:nvPr/>
        </p:nvSpPr>
        <p:spPr>
          <a:xfrm>
            <a:off x="1393641" y="893767"/>
            <a:ext cx="725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Många undersökningar handlar inte om tal. Ibland tittar vi istället på grupper av något, till exempel maträtter, hundraser eller färger.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D0A006-228E-D744-8BB6-7D1661FA4A26}"/>
              </a:ext>
            </a:extLst>
          </p:cNvPr>
          <p:cNvSpPr/>
          <p:nvPr/>
        </p:nvSpPr>
        <p:spPr>
          <a:xfrm>
            <a:off x="3455054" y="287965"/>
            <a:ext cx="2176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Stapeldiagram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FD15D5B-4C96-F44C-830E-21A36C2A3259}"/>
              </a:ext>
            </a:extLst>
          </p:cNvPr>
          <p:cNvSpPr/>
          <p:nvPr/>
        </p:nvSpPr>
        <p:spPr>
          <a:xfrm>
            <a:off x="2292247" y="1709733"/>
            <a:ext cx="450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vi undersöker olika </a:t>
            </a:r>
            <a:r>
              <a:rPr lang="sv-SE" i="1" dirty="0">
                <a:solidFill>
                  <a:srgbClr val="C00000"/>
                </a:solidFill>
              </a:rPr>
              <a:t>kategorier</a:t>
            </a:r>
            <a:r>
              <a:rPr lang="sv-SE" dirty="0"/>
              <a:t>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3194F95-E839-A449-8467-7F5766CD8C4D}"/>
              </a:ext>
            </a:extLst>
          </p:cNvPr>
          <p:cNvSpPr/>
          <p:nvPr/>
        </p:nvSpPr>
        <p:spPr>
          <a:xfrm>
            <a:off x="1875914" y="2033945"/>
            <a:ext cx="596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vi visar kategorier på </a:t>
            </a:r>
            <a:r>
              <a:rPr lang="sv-SE" i="1" dirty="0"/>
              <a:t>x</a:t>
            </a:r>
            <a:r>
              <a:rPr lang="sv-SE" dirty="0"/>
              <a:t>-axeln använder vi </a:t>
            </a:r>
            <a:r>
              <a:rPr lang="sv-SE" i="1" dirty="0">
                <a:solidFill>
                  <a:srgbClr val="C00000"/>
                </a:solidFill>
              </a:rPr>
              <a:t>stapeldiagram</a:t>
            </a:r>
            <a:r>
              <a:rPr lang="sv-SE" dirty="0"/>
              <a:t>. 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EA26F80-48C2-E748-9326-5B0FE827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559" y="2504093"/>
            <a:ext cx="3471937" cy="3901262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EF2C6C65-7495-2547-B52E-07C6D7FAAF0E}"/>
              </a:ext>
            </a:extLst>
          </p:cNvPr>
          <p:cNvGrpSpPr/>
          <p:nvPr/>
        </p:nvGrpSpPr>
        <p:grpSpPr>
          <a:xfrm>
            <a:off x="6233959" y="5421372"/>
            <a:ext cx="2318931" cy="369332"/>
            <a:chOff x="541400" y="5155644"/>
            <a:chExt cx="2318931" cy="369332"/>
          </a:xfrm>
        </p:grpSpPr>
        <p:cxnSp>
          <p:nvCxnSpPr>
            <p:cNvPr id="8" name="Rak pil 7">
              <a:extLst>
                <a:ext uri="{FF2B5EF4-FFF2-40B4-BE49-F238E27FC236}">
                  <a16:creationId xmlns:a16="http://schemas.microsoft.com/office/drawing/2014/main" id="{2F416276-68E6-1142-82CE-7E0B15A29D18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41400" y="5340310"/>
              <a:ext cx="475246" cy="0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991441C-4426-ED48-A63F-CC6CE578F261}"/>
                </a:ext>
              </a:extLst>
            </p:cNvPr>
            <p:cNvSpPr/>
            <p:nvPr/>
          </p:nvSpPr>
          <p:spPr>
            <a:xfrm>
              <a:off x="1016646" y="5155644"/>
              <a:ext cx="1843685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i="1" dirty="0"/>
                <a:t>x</a:t>
              </a:r>
              <a:r>
                <a:rPr lang="sv-SE" dirty="0"/>
                <a:t>-axeln saknar pil.</a:t>
              </a:r>
              <a:endParaRPr lang="sv-SE" i="1" dirty="0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B7237926-5C23-A24A-BBE2-F0DD9B4BB8D9}"/>
              </a:ext>
            </a:extLst>
          </p:cNvPr>
          <p:cNvGrpSpPr/>
          <p:nvPr/>
        </p:nvGrpSpPr>
        <p:grpSpPr>
          <a:xfrm>
            <a:off x="591110" y="5040903"/>
            <a:ext cx="2863944" cy="923330"/>
            <a:chOff x="161257" y="5372492"/>
            <a:chExt cx="2863944" cy="923330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2FFFD4F-C96B-A043-84B0-3309A8DB69B2}"/>
                </a:ext>
              </a:extLst>
            </p:cNvPr>
            <p:cNvSpPr/>
            <p:nvPr/>
          </p:nvSpPr>
          <p:spPr>
            <a:xfrm>
              <a:off x="161257" y="5372492"/>
              <a:ext cx="2300740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i="1" dirty="0"/>
                <a:t>Sågtandslinjen </a:t>
              </a:r>
              <a:r>
                <a:rPr lang="sv-SE" dirty="0"/>
                <a:t>på </a:t>
              </a:r>
              <a:r>
                <a:rPr lang="sv-SE" i="1" dirty="0"/>
                <a:t>y</a:t>
              </a:r>
              <a:r>
                <a:rPr lang="sv-SE" dirty="0"/>
                <a:t>-axeln visar att hela </a:t>
              </a:r>
            </a:p>
            <a:p>
              <a:r>
                <a:rPr lang="sv-SE" i="1" dirty="0"/>
                <a:t>y</a:t>
              </a:r>
              <a:r>
                <a:rPr lang="sv-SE" dirty="0"/>
                <a:t>-axeln inte är utritad. </a:t>
              </a:r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DD900FB7-26F6-F449-A652-60314B84ECFA}"/>
                </a:ext>
              </a:extLst>
            </p:cNvPr>
            <p:cNvCxnSpPr>
              <a:cxnSpLocks/>
            </p:cNvCxnSpPr>
            <p:nvPr/>
          </p:nvCxnSpPr>
          <p:spPr>
            <a:xfrm>
              <a:off x="2486004" y="5847546"/>
              <a:ext cx="539197" cy="0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587434-BAF8-114F-B0CF-1ED8B210F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805" y="2437861"/>
            <a:ext cx="1912502" cy="14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549207" y="692372"/>
            <a:ext cx="4803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En höstvecka i skolan mätte eleverna hur många millimeter (mm) det regnade varje skoldag. </a:t>
            </a:r>
          </a:p>
          <a:p>
            <a:r>
              <a:rPr lang="sv-SE" sz="2400" dirty="0">
                <a:latin typeface="+mn-lt"/>
              </a:rPr>
              <a:t>Diagrammet visar resultatet.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799052" y="4253222"/>
            <a:ext cx="4712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2172066" y="4253222"/>
            <a:ext cx="312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Stapeldiagram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799052" y="5019828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064512" y="5652397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871364" y="5677013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Det är ett stapeldiagram.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805372" y="3134247"/>
            <a:ext cx="82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Hur mycket regnade det sammanlagt under veckan? 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2172066" y="5014921"/>
            <a:ext cx="238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Sammanlagt: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7132620" y="5014921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36 mm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864502" y="6096564"/>
            <a:ext cx="5575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Det regnade 36 mm sammanlagt.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BBD238-E860-7B41-8DAD-52DF15F2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69" y="84372"/>
            <a:ext cx="3477458" cy="267858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9C3F47E3-4816-D549-806B-0659E16B37E3}"/>
              </a:ext>
            </a:extLst>
          </p:cNvPr>
          <p:cNvSpPr/>
          <p:nvPr/>
        </p:nvSpPr>
        <p:spPr>
          <a:xfrm>
            <a:off x="4099871" y="5005572"/>
            <a:ext cx="3214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(13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8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9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 6) mm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3FE4FA1-2140-D54F-BC56-77FB9C49882B}"/>
              </a:ext>
            </a:extLst>
          </p:cNvPr>
          <p:cNvSpPr/>
          <p:nvPr/>
        </p:nvSpPr>
        <p:spPr>
          <a:xfrm>
            <a:off x="831141" y="2664036"/>
            <a:ext cx="774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Vilken sorts diagram är det här?  </a:t>
            </a:r>
          </a:p>
        </p:txBody>
      </p:sp>
    </p:spTree>
    <p:extLst>
      <p:ext uri="{BB962C8B-B14F-4D97-AF65-F5344CB8AC3E}">
        <p14:creationId xmlns:p14="http://schemas.microsoft.com/office/powerpoint/2010/main" val="36723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  <p:bldP spid="36" grpId="0"/>
      <p:bldP spid="37" grpId="0"/>
      <p:bldP spid="29" grpId="0"/>
      <p:bldP spid="38" grpId="0"/>
      <p:bldP spid="40" grpId="0"/>
      <p:bldP spid="4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372858" y="819323"/>
            <a:ext cx="4021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I en klass undersökte man hur </a:t>
            </a:r>
          </a:p>
          <a:p>
            <a:r>
              <a:rPr lang="sv-SE" sz="2400" dirty="0"/>
              <a:t>många syskon varje elev hade. Undersökningen gav det här </a:t>
            </a:r>
          </a:p>
          <a:p>
            <a:r>
              <a:rPr lang="sv-SE" sz="2400" dirty="0"/>
              <a:t>resultatet: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1039594" y="2446159"/>
            <a:ext cx="774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</a:t>
            </a:r>
            <a:r>
              <a:rPr lang="sv-SE" sz="2400" dirty="0"/>
              <a:t>Sammanställ resultatet i en frekvenstabell</a:t>
            </a:r>
            <a:r>
              <a:rPr lang="sv-SE" sz="2400" i="1" dirty="0"/>
              <a:t>. </a:t>
            </a:r>
            <a:endParaRPr lang="sv-SE" sz="24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1039594" y="2846969"/>
            <a:ext cx="4712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</a:t>
            </a:r>
            <a:r>
              <a:rPr lang="sv-SE" sz="2400" dirty="0"/>
              <a:t>Visa resultatet i ett stolpdiagram.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1CC2CD-3F5D-8844-AFDD-D7493429A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851" y="1009326"/>
            <a:ext cx="4389643" cy="1025126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FD4B726-F1EF-9340-8B75-F9D94753A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12440"/>
              </p:ext>
            </p:extLst>
          </p:nvPr>
        </p:nvGraphicFramePr>
        <p:xfrm>
          <a:off x="1039594" y="3429000"/>
          <a:ext cx="2380681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797">
                  <a:extLst>
                    <a:ext uri="{9D8B030D-6E8A-4147-A177-3AD203B41FA5}">
                      <a16:colId xmlns:a16="http://schemas.microsoft.com/office/drawing/2014/main" val="1693901223"/>
                    </a:ext>
                  </a:extLst>
                </a:gridCol>
                <a:gridCol w="1095884">
                  <a:extLst>
                    <a:ext uri="{9D8B030D-6E8A-4147-A177-3AD203B41FA5}">
                      <a16:colId xmlns:a16="http://schemas.microsoft.com/office/drawing/2014/main" val="3634810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Bradley Hand" pitchFamily="2" charset="77"/>
                        </a:rPr>
                        <a:t>Antal syskon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Bradley Hand" pitchFamily="2" charset="77"/>
                        </a:rPr>
                        <a:t>Frekvens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3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57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9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6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8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433228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id="{737F8551-C65F-8A40-B212-DED02CC6673E}"/>
              </a:ext>
            </a:extLst>
          </p:cNvPr>
          <p:cNvSpPr/>
          <p:nvPr/>
        </p:nvSpPr>
        <p:spPr>
          <a:xfrm>
            <a:off x="1421026" y="3740748"/>
            <a:ext cx="45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326EAA1-C0C3-6A48-B4D6-2A33F428C147}"/>
              </a:ext>
            </a:extLst>
          </p:cNvPr>
          <p:cNvSpPr/>
          <p:nvPr/>
        </p:nvSpPr>
        <p:spPr>
          <a:xfrm>
            <a:off x="2595266" y="3752606"/>
            <a:ext cx="45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C7D651A-5954-8048-A9C3-6B55B1A8C006}"/>
              </a:ext>
            </a:extLst>
          </p:cNvPr>
          <p:cNvSpPr/>
          <p:nvPr/>
        </p:nvSpPr>
        <p:spPr>
          <a:xfrm>
            <a:off x="1421026" y="4123237"/>
            <a:ext cx="45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1C637DE-B3E7-4D44-A600-5E3AE9C6179C}"/>
              </a:ext>
            </a:extLst>
          </p:cNvPr>
          <p:cNvSpPr/>
          <p:nvPr/>
        </p:nvSpPr>
        <p:spPr>
          <a:xfrm>
            <a:off x="2629703" y="4135095"/>
            <a:ext cx="45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BC29AD1-FA71-5E49-9ADA-24C8BFF09A90}"/>
              </a:ext>
            </a:extLst>
          </p:cNvPr>
          <p:cNvSpPr/>
          <p:nvPr/>
        </p:nvSpPr>
        <p:spPr>
          <a:xfrm>
            <a:off x="1421026" y="4474435"/>
            <a:ext cx="45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A77003D-4FA2-5E48-9649-F0AF2090E79F}"/>
              </a:ext>
            </a:extLst>
          </p:cNvPr>
          <p:cNvSpPr/>
          <p:nvPr/>
        </p:nvSpPr>
        <p:spPr>
          <a:xfrm>
            <a:off x="2625671" y="4486293"/>
            <a:ext cx="45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94FC7FE-4082-1B4C-99E7-825AA530218E}"/>
              </a:ext>
            </a:extLst>
          </p:cNvPr>
          <p:cNvSpPr/>
          <p:nvPr/>
        </p:nvSpPr>
        <p:spPr>
          <a:xfrm>
            <a:off x="1416994" y="4856924"/>
            <a:ext cx="45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1156FD8-F352-104D-850C-63C715E2DE5F}"/>
              </a:ext>
            </a:extLst>
          </p:cNvPr>
          <p:cNvSpPr/>
          <p:nvPr/>
        </p:nvSpPr>
        <p:spPr>
          <a:xfrm>
            <a:off x="2629703" y="4868781"/>
            <a:ext cx="45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63CE5BA-0612-4243-9E2B-95DBD9DFBB71}"/>
              </a:ext>
            </a:extLst>
          </p:cNvPr>
          <p:cNvSpPr/>
          <p:nvPr/>
        </p:nvSpPr>
        <p:spPr>
          <a:xfrm>
            <a:off x="2252303" y="5254288"/>
            <a:ext cx="1358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Bradley Hand" pitchFamily="2" charset="77"/>
              </a:rPr>
              <a:t>Summa: </a:t>
            </a:r>
            <a:r>
              <a:rPr lang="sv-SE" dirty="0">
                <a:latin typeface="Bradley Hand" pitchFamily="2" charset="77"/>
              </a:rPr>
              <a:t>22</a:t>
            </a:r>
            <a:endParaRPr lang="sv-SE" sz="1400" dirty="0">
              <a:latin typeface="Bradley Hand" pitchFamily="2" charset="77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4BE8463-35B1-5A44-9F62-72B7C3C87F2A}"/>
              </a:ext>
            </a:extLst>
          </p:cNvPr>
          <p:cNvSpPr/>
          <p:nvPr/>
        </p:nvSpPr>
        <p:spPr>
          <a:xfrm>
            <a:off x="3965642" y="3319796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EBEC4FE-6EBC-CC4E-A13F-9B52FF2B7A36}"/>
              </a:ext>
            </a:extLst>
          </p:cNvPr>
          <p:cNvSpPr/>
          <p:nvPr/>
        </p:nvSpPr>
        <p:spPr>
          <a:xfrm>
            <a:off x="531793" y="3319796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5DF5B61-6305-E14E-9C4D-4208741D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84" y="3290486"/>
            <a:ext cx="4395248" cy="32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2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42575</TotalTime>
  <Words>275</Words>
  <Application>Microsoft Macintosh PowerPoint</Application>
  <PresentationFormat>Bildspel på skärmen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310</cp:revision>
  <dcterms:created xsi:type="dcterms:W3CDTF">2017-04-10T07:17:33Z</dcterms:created>
  <dcterms:modified xsi:type="dcterms:W3CDTF">2020-08-04T13:54:16Z</dcterms:modified>
</cp:coreProperties>
</file>