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56" r:id="rId2"/>
    <p:sldId id="360" r:id="rId3"/>
    <p:sldId id="354" r:id="rId4"/>
    <p:sldId id="361" r:id="rId5"/>
    <p:sldId id="353" r:id="rId6"/>
    <p:sldId id="362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0" autoAdjust="0"/>
    <p:restoredTop sz="99052" autoAdjust="0"/>
  </p:normalViewPr>
  <p:slideViewPr>
    <p:cSldViewPr snapToGrid="0" snapToObjects="1">
      <p:cViewPr varScale="1">
        <p:scale>
          <a:sx n="147" d="100"/>
          <a:sy n="147" d="100"/>
        </p:scale>
        <p:origin x="24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008586F-9FEE-7442-9710-BF7A8915D9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CFC3DB7-EF70-6740-90DE-C49F67C2F9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CA172-4D8D-3743-B9C1-A1730179C62D}" type="datetimeFigureOut">
              <a:rPr lang="sv-SE" smtClean="0"/>
              <a:t>2020-08-04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224B90B-7E5F-D84D-A071-171ECFE61C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CEF024-4015-C74B-8320-DB2FABC5F0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FD11F-B4FE-7244-B826-BBD4011C93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55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0C207394-5BB3-9040-BEFF-BEB580A8AABB}"/>
              </a:ext>
            </a:extLst>
          </p:cNvPr>
          <p:cNvGrpSpPr/>
          <p:nvPr/>
        </p:nvGrpSpPr>
        <p:grpSpPr>
          <a:xfrm>
            <a:off x="243418" y="221430"/>
            <a:ext cx="8900582" cy="461665"/>
            <a:chOff x="243418" y="55175"/>
            <a:chExt cx="8900582" cy="461665"/>
          </a:xfrm>
        </p:grpSpPr>
        <p:sp>
          <p:nvSpPr>
            <p:cNvPr id="3" name="Rektangel 1">
              <a:extLst>
                <a:ext uri="{FF2B5EF4-FFF2-40B4-BE49-F238E27FC236}">
                  <a16:creationId xmlns:a16="http://schemas.microsoft.com/office/drawing/2014/main" id="{3756E6BF-C3CD-A64C-9DE1-FA54A7E78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18" y="55175"/>
              <a:ext cx="89005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2400" b="1" dirty="0">
                  <a:latin typeface="+mn-lt"/>
                </a:rPr>
                <a:t>3.4		                       </a:t>
              </a:r>
              <a:r>
                <a:rPr lang="sv-SE" sz="2400" b="1" dirty="0"/>
                <a:t>Linjediagram och cirkeldiagram </a:t>
              </a: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2758B57A-7A9B-C044-8D09-69EFC6DAD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6809" y="90875"/>
              <a:ext cx="1161498" cy="384895"/>
            </a:xfrm>
            <a:prstGeom prst="rect">
              <a:avLst/>
            </a:prstGeom>
          </p:spPr>
        </p:pic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7440D446-4132-264D-9E65-EB08CDF93C7E}"/>
              </a:ext>
            </a:extLst>
          </p:cNvPr>
          <p:cNvSpPr/>
          <p:nvPr/>
        </p:nvSpPr>
        <p:spPr>
          <a:xfrm>
            <a:off x="3704326" y="974416"/>
            <a:ext cx="1559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L</a:t>
            </a:r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injediagram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21CDE253-482D-5A4F-BAF2-B41F7FA67800}"/>
              </a:ext>
            </a:extLst>
          </p:cNvPr>
          <p:cNvSpPr/>
          <p:nvPr/>
        </p:nvSpPr>
        <p:spPr>
          <a:xfrm>
            <a:off x="2935302" y="1665847"/>
            <a:ext cx="3516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C00000"/>
                </a:solidFill>
              </a:rPr>
              <a:t>Linjediagram</a:t>
            </a:r>
            <a:r>
              <a:rPr lang="sv-SE" b="1" dirty="0"/>
              <a:t> </a:t>
            </a:r>
            <a:r>
              <a:rPr lang="sv-SE" dirty="0"/>
              <a:t>används när man vill visa en förändring under en viss tid.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1B17A914-C806-3F4F-8FC9-787906011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42" y="2859004"/>
            <a:ext cx="5539732" cy="233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BBC29F4-42E2-BF4D-94C5-4D9B1F52AA84}"/>
              </a:ext>
            </a:extLst>
          </p:cNvPr>
          <p:cNvSpPr/>
          <p:nvPr/>
        </p:nvSpPr>
        <p:spPr>
          <a:xfrm>
            <a:off x="3704326" y="974416"/>
            <a:ext cx="1653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Cirkel</a:t>
            </a:r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diagram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1AD7A87-0619-4A42-BC8E-15C85FB92260}"/>
              </a:ext>
            </a:extLst>
          </p:cNvPr>
          <p:cNvSpPr/>
          <p:nvPr/>
        </p:nvSpPr>
        <p:spPr>
          <a:xfrm>
            <a:off x="2904307" y="1650348"/>
            <a:ext cx="3806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C00000"/>
                </a:solidFill>
              </a:rPr>
              <a:t>Cirkeldiagram</a:t>
            </a:r>
            <a:r>
              <a:rPr lang="sv-SE" b="1" dirty="0"/>
              <a:t> </a:t>
            </a:r>
            <a:r>
              <a:rPr lang="sv-SE" dirty="0"/>
              <a:t>används när man vill visa hur det hela fördelas på sina delar.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054B340-3A31-8448-B6E8-0A89EB62A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257130"/>
            <a:ext cx="1161498" cy="38489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C0A9408-8EDC-3B42-A70B-936D154A6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535" y="2573678"/>
            <a:ext cx="3333212" cy="30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9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3830677" y="52717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752217" y="1295471"/>
            <a:ext cx="3529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Diagrammet visar hur temperaturen ändrades under en dag i maj.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52F3857-8B53-0D46-B689-7EB2DE1A196E}"/>
              </a:ext>
            </a:extLst>
          </p:cNvPr>
          <p:cNvSpPr/>
          <p:nvPr/>
        </p:nvSpPr>
        <p:spPr>
          <a:xfrm>
            <a:off x="1864503" y="4216206"/>
            <a:ext cx="62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59EE987-5909-924B-9E80-777D550ADCCD}"/>
              </a:ext>
            </a:extLst>
          </p:cNvPr>
          <p:cNvSpPr/>
          <p:nvPr/>
        </p:nvSpPr>
        <p:spPr>
          <a:xfrm>
            <a:off x="2316136" y="4191590"/>
            <a:ext cx="1152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10 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400" dirty="0">
                <a:latin typeface="Bradley Hand" pitchFamily="2" charset="77"/>
              </a:rPr>
              <a:t>C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EA76F275-A9C3-C44F-87E3-287770983382}"/>
              </a:ext>
            </a:extLst>
          </p:cNvPr>
          <p:cNvSpPr/>
          <p:nvPr/>
        </p:nvSpPr>
        <p:spPr>
          <a:xfrm>
            <a:off x="1864502" y="4770517"/>
            <a:ext cx="62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635703C-FF2A-0842-BB00-EDDE37075EDF}"/>
              </a:ext>
            </a:extLst>
          </p:cNvPr>
          <p:cNvSpPr/>
          <p:nvPr/>
        </p:nvSpPr>
        <p:spPr>
          <a:xfrm>
            <a:off x="996793" y="5968615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D7E6B01-0B5B-D349-AD31-4855F40D12DE}"/>
              </a:ext>
            </a:extLst>
          </p:cNvPr>
          <p:cNvSpPr/>
          <p:nvPr/>
        </p:nvSpPr>
        <p:spPr>
          <a:xfrm>
            <a:off x="1803645" y="5993231"/>
            <a:ext cx="6551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Temperaturen var 10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400" dirty="0">
                <a:latin typeface="Bradley Hand" pitchFamily="2" charset="77"/>
              </a:rPr>
              <a:t>C.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16C371DD-2D51-CE42-845F-C7EA4E3C88BA}"/>
              </a:ext>
            </a:extLst>
          </p:cNvPr>
          <p:cNvSpPr/>
          <p:nvPr/>
        </p:nvSpPr>
        <p:spPr>
          <a:xfrm>
            <a:off x="352070" y="3233535"/>
            <a:ext cx="8144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Vilken var temperaturen klockan 09.00?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1B0A36B-E51D-7A41-BDFF-18976D648632}"/>
              </a:ext>
            </a:extLst>
          </p:cNvPr>
          <p:cNvSpPr/>
          <p:nvPr/>
        </p:nvSpPr>
        <p:spPr>
          <a:xfrm>
            <a:off x="296191" y="3668429"/>
            <a:ext cx="8894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Med hur många grader sjönk temperaturen från 12.00 till 18.00?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CD651B0F-40AF-6D4B-AB76-BF2F98A15190}"/>
              </a:ext>
            </a:extLst>
          </p:cNvPr>
          <p:cNvSpPr/>
          <p:nvPr/>
        </p:nvSpPr>
        <p:spPr>
          <a:xfrm>
            <a:off x="2130061" y="5401752"/>
            <a:ext cx="214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(15 </a:t>
            </a:r>
            <a:r>
              <a:rPr lang="sv-SE" sz="2400" dirty="0"/>
              <a:t>– </a:t>
            </a:r>
            <a:r>
              <a:rPr lang="sv-SE" sz="2400" dirty="0">
                <a:latin typeface="Bradley Hand" pitchFamily="2" charset="77"/>
              </a:rPr>
              <a:t>11)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400" dirty="0">
                <a:latin typeface="Bradley Hand" pitchFamily="2" charset="77"/>
              </a:rPr>
              <a:t>C </a:t>
            </a:r>
            <a:r>
              <a:rPr lang="sv-SE" sz="2400" dirty="0">
                <a:latin typeface="+mn-lt"/>
              </a:rPr>
              <a:t>=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3122891-71E2-CB4B-8E7E-7EA9D1086D64}"/>
              </a:ext>
            </a:extLst>
          </p:cNvPr>
          <p:cNvSpPr/>
          <p:nvPr/>
        </p:nvSpPr>
        <p:spPr>
          <a:xfrm>
            <a:off x="4055628" y="5409318"/>
            <a:ext cx="817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 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400" dirty="0">
                <a:latin typeface="Bradley Hand" pitchFamily="2" charset="77"/>
              </a:rPr>
              <a:t>C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DA42498-BB75-B74C-A31E-7AF723C7B52F}"/>
              </a:ext>
            </a:extLst>
          </p:cNvPr>
          <p:cNvSpPr/>
          <p:nvPr/>
        </p:nvSpPr>
        <p:spPr>
          <a:xfrm>
            <a:off x="1803645" y="6389784"/>
            <a:ext cx="5977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Temperaturen sjönk med 4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400" dirty="0">
                <a:latin typeface="Bradley Hand" pitchFamily="2" charset="77"/>
              </a:rPr>
              <a:t>C.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3F49596-3312-0A42-9B2D-631F4EE6B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887" y="445218"/>
            <a:ext cx="4690753" cy="2788329"/>
          </a:xfrm>
          <a:prstGeom prst="rect">
            <a:avLst/>
          </a:prstGeom>
        </p:spPr>
      </p:pic>
      <p:cxnSp>
        <p:nvCxnSpPr>
          <p:cNvPr id="15" name="Rak 14">
            <a:extLst>
              <a:ext uri="{FF2B5EF4-FFF2-40B4-BE49-F238E27FC236}">
                <a16:creationId xmlns:a16="http://schemas.microsoft.com/office/drawing/2014/main" id="{163D944D-54FC-0C44-B1C3-3B30530219DD}"/>
              </a:ext>
            </a:extLst>
          </p:cNvPr>
          <p:cNvCxnSpPr>
            <a:cxnSpLocks/>
          </p:cNvCxnSpPr>
          <p:nvPr/>
        </p:nvCxnSpPr>
        <p:spPr>
          <a:xfrm flipV="1">
            <a:off x="5650557" y="1760400"/>
            <a:ext cx="0" cy="11478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k 15">
            <a:extLst>
              <a:ext uri="{FF2B5EF4-FFF2-40B4-BE49-F238E27FC236}">
                <a16:creationId xmlns:a16="http://schemas.microsoft.com/office/drawing/2014/main" id="{8EAD71B3-3E28-F74A-AC65-756D07DD2716}"/>
              </a:ext>
            </a:extLst>
          </p:cNvPr>
          <p:cNvCxnSpPr>
            <a:cxnSpLocks/>
          </p:cNvCxnSpPr>
          <p:nvPr/>
        </p:nvCxnSpPr>
        <p:spPr>
          <a:xfrm>
            <a:off x="4743500" y="1732023"/>
            <a:ext cx="907057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upp 16">
            <a:extLst>
              <a:ext uri="{FF2B5EF4-FFF2-40B4-BE49-F238E27FC236}">
                <a16:creationId xmlns:a16="http://schemas.microsoft.com/office/drawing/2014/main" id="{55CFD5F4-68DC-9544-B7C5-4C1C588DC701}"/>
              </a:ext>
            </a:extLst>
          </p:cNvPr>
          <p:cNvGrpSpPr/>
          <p:nvPr/>
        </p:nvGrpSpPr>
        <p:grpSpPr>
          <a:xfrm>
            <a:off x="4173077" y="2908276"/>
            <a:ext cx="2954960" cy="1630474"/>
            <a:chOff x="-143292" y="3031168"/>
            <a:chExt cx="2954960" cy="1630474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109A0401-DDA6-144E-99D9-9B8ACC07B784}"/>
                </a:ext>
              </a:extLst>
            </p:cNvPr>
            <p:cNvSpPr/>
            <p:nvPr/>
          </p:nvSpPr>
          <p:spPr>
            <a:xfrm>
              <a:off x="-143292" y="4261532"/>
              <a:ext cx="2954960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i="1" dirty="0"/>
                <a:t>Följ den streckade linjen</a:t>
              </a:r>
            </a:p>
          </p:txBody>
        </p:sp>
        <p:cxnSp>
          <p:nvCxnSpPr>
            <p:cNvPr id="19" name="Rak pil 18">
              <a:extLst>
                <a:ext uri="{FF2B5EF4-FFF2-40B4-BE49-F238E27FC236}">
                  <a16:creationId xmlns:a16="http://schemas.microsoft.com/office/drawing/2014/main" id="{7D0B31B6-5167-494D-93D8-693610E21560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1334188" y="3031168"/>
              <a:ext cx="0" cy="1230364"/>
            </a:xfrm>
            <a:prstGeom prst="straightConnector1">
              <a:avLst/>
            </a:prstGeom>
            <a:ln w="19050">
              <a:solidFill>
                <a:srgbClr val="8E25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Rak 29">
            <a:extLst>
              <a:ext uri="{FF2B5EF4-FFF2-40B4-BE49-F238E27FC236}">
                <a16:creationId xmlns:a16="http://schemas.microsoft.com/office/drawing/2014/main" id="{4591CF0E-2273-044F-AB43-F7036B12BDBE}"/>
              </a:ext>
            </a:extLst>
          </p:cNvPr>
          <p:cNvCxnSpPr>
            <a:cxnSpLocks/>
          </p:cNvCxnSpPr>
          <p:nvPr/>
        </p:nvCxnSpPr>
        <p:spPr>
          <a:xfrm flipV="1">
            <a:off x="6328737" y="1183385"/>
            <a:ext cx="0" cy="172489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ak 30">
            <a:extLst>
              <a:ext uri="{FF2B5EF4-FFF2-40B4-BE49-F238E27FC236}">
                <a16:creationId xmlns:a16="http://schemas.microsoft.com/office/drawing/2014/main" id="{D7F02E12-F6B4-994B-98F3-EECEAF0D223A}"/>
              </a:ext>
            </a:extLst>
          </p:cNvPr>
          <p:cNvCxnSpPr>
            <a:cxnSpLocks/>
          </p:cNvCxnSpPr>
          <p:nvPr/>
        </p:nvCxnSpPr>
        <p:spPr>
          <a:xfrm>
            <a:off x="4743500" y="1183385"/>
            <a:ext cx="1585237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ak 34">
            <a:extLst>
              <a:ext uri="{FF2B5EF4-FFF2-40B4-BE49-F238E27FC236}">
                <a16:creationId xmlns:a16="http://schemas.microsoft.com/office/drawing/2014/main" id="{AE7CD49D-66C9-5049-B3CC-199CD3D01B85}"/>
              </a:ext>
            </a:extLst>
          </p:cNvPr>
          <p:cNvCxnSpPr>
            <a:cxnSpLocks/>
          </p:cNvCxnSpPr>
          <p:nvPr/>
        </p:nvCxnSpPr>
        <p:spPr>
          <a:xfrm flipV="1">
            <a:off x="7669857" y="1596966"/>
            <a:ext cx="0" cy="131130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Rak 38">
            <a:extLst>
              <a:ext uri="{FF2B5EF4-FFF2-40B4-BE49-F238E27FC236}">
                <a16:creationId xmlns:a16="http://schemas.microsoft.com/office/drawing/2014/main" id="{E26A2F4A-6EB8-E54E-98FB-0887CC64FF0A}"/>
              </a:ext>
            </a:extLst>
          </p:cNvPr>
          <p:cNvCxnSpPr>
            <a:cxnSpLocks/>
          </p:cNvCxnSpPr>
          <p:nvPr/>
        </p:nvCxnSpPr>
        <p:spPr>
          <a:xfrm>
            <a:off x="4743500" y="1625541"/>
            <a:ext cx="2926357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ktangel 41">
            <a:extLst>
              <a:ext uri="{FF2B5EF4-FFF2-40B4-BE49-F238E27FC236}">
                <a16:creationId xmlns:a16="http://schemas.microsoft.com/office/drawing/2014/main" id="{0162E316-EE9E-1943-B337-D92C1D3D325B}"/>
              </a:ext>
            </a:extLst>
          </p:cNvPr>
          <p:cNvSpPr/>
          <p:nvPr/>
        </p:nvSpPr>
        <p:spPr>
          <a:xfrm>
            <a:off x="2212853" y="4747855"/>
            <a:ext cx="1251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12.00: 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E7E3DC5F-40A6-6849-B928-B00F61B406ED}"/>
              </a:ext>
            </a:extLst>
          </p:cNvPr>
          <p:cNvSpPr/>
          <p:nvPr/>
        </p:nvSpPr>
        <p:spPr>
          <a:xfrm>
            <a:off x="3245588" y="4747074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15 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400" dirty="0">
                <a:latin typeface="Bradley Hand" pitchFamily="2" charset="77"/>
              </a:rPr>
              <a:t>C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8270D6C3-4CB5-2E41-A509-959435BABC70}"/>
              </a:ext>
            </a:extLst>
          </p:cNvPr>
          <p:cNvSpPr/>
          <p:nvPr/>
        </p:nvSpPr>
        <p:spPr>
          <a:xfrm>
            <a:off x="2212853" y="5082675"/>
            <a:ext cx="1257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18.00: 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FD45E8E9-8CAF-EC47-8BCD-3E1E421D8FB4}"/>
              </a:ext>
            </a:extLst>
          </p:cNvPr>
          <p:cNvSpPr/>
          <p:nvPr/>
        </p:nvSpPr>
        <p:spPr>
          <a:xfrm>
            <a:off x="3204227" y="5095863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11 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400" dirty="0">
                <a:latin typeface="Bradley Hand" pitchFamily="2" charset="77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749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2" grpId="0"/>
      <p:bldP spid="33" grpId="0"/>
      <p:bldP spid="34" grpId="0"/>
      <p:bldP spid="36" grpId="0"/>
      <p:bldP spid="37" grpId="0"/>
      <p:bldP spid="25" grpId="0"/>
      <p:bldP spid="29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3830677" y="52717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913577" y="681889"/>
            <a:ext cx="5224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Diagrammet visar antalet elever på </a:t>
            </a:r>
            <a:r>
              <a:rPr lang="sv-SE" sz="2400" dirty="0" err="1"/>
              <a:t>Persboskolan</a:t>
            </a:r>
            <a:r>
              <a:rPr lang="sv-SE" sz="2400" dirty="0"/>
              <a:t> från 2015 till 2020. 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52F3857-8B53-0D46-B689-7EB2DE1A196E}"/>
              </a:ext>
            </a:extLst>
          </p:cNvPr>
          <p:cNvSpPr/>
          <p:nvPr/>
        </p:nvSpPr>
        <p:spPr>
          <a:xfrm>
            <a:off x="704033" y="3646028"/>
            <a:ext cx="62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59EE987-5909-924B-9E80-777D550ADCCD}"/>
              </a:ext>
            </a:extLst>
          </p:cNvPr>
          <p:cNvSpPr/>
          <p:nvPr/>
        </p:nvSpPr>
        <p:spPr>
          <a:xfrm>
            <a:off x="1155666" y="3621412"/>
            <a:ext cx="1152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2017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EA76F275-A9C3-C44F-87E3-287770983382}"/>
              </a:ext>
            </a:extLst>
          </p:cNvPr>
          <p:cNvSpPr/>
          <p:nvPr/>
        </p:nvSpPr>
        <p:spPr>
          <a:xfrm>
            <a:off x="742015" y="4167704"/>
            <a:ext cx="62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635703C-FF2A-0842-BB00-EDDE37075EDF}"/>
              </a:ext>
            </a:extLst>
          </p:cNvPr>
          <p:cNvSpPr/>
          <p:nvPr/>
        </p:nvSpPr>
        <p:spPr>
          <a:xfrm>
            <a:off x="1585549" y="5715125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D7E6B01-0B5B-D349-AD31-4855F40D12DE}"/>
              </a:ext>
            </a:extLst>
          </p:cNvPr>
          <p:cNvSpPr/>
          <p:nvPr/>
        </p:nvSpPr>
        <p:spPr>
          <a:xfrm>
            <a:off x="2392401" y="5739741"/>
            <a:ext cx="6551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År 2017 fanns det 300 elever.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16C371DD-2D51-CE42-845F-C7EA4E3C88BA}"/>
              </a:ext>
            </a:extLst>
          </p:cNvPr>
          <p:cNvSpPr/>
          <p:nvPr/>
        </p:nvSpPr>
        <p:spPr>
          <a:xfrm>
            <a:off x="1297212" y="1484296"/>
            <a:ext cx="4002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</a:t>
            </a:r>
            <a:r>
              <a:rPr lang="sv-SE" sz="2400" dirty="0"/>
              <a:t>Vilket år fanns det 300 elever på skolan?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1B0A36B-E51D-7A41-BDFF-18976D648632}"/>
              </a:ext>
            </a:extLst>
          </p:cNvPr>
          <p:cNvSpPr/>
          <p:nvPr/>
        </p:nvSpPr>
        <p:spPr>
          <a:xfrm>
            <a:off x="1297212" y="2404800"/>
            <a:ext cx="4371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</a:t>
            </a:r>
            <a:r>
              <a:rPr lang="sv-SE" sz="2400" dirty="0"/>
              <a:t> Hur mycket ökade antalet elever från 2016 till 2018?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CD651B0F-40AF-6D4B-AB76-BF2F98A15190}"/>
              </a:ext>
            </a:extLst>
          </p:cNvPr>
          <p:cNvSpPr/>
          <p:nvPr/>
        </p:nvSpPr>
        <p:spPr>
          <a:xfrm>
            <a:off x="1055701" y="4159158"/>
            <a:ext cx="1152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2016: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3122891-71E2-CB4B-8E7E-7EA9D1086D64}"/>
              </a:ext>
            </a:extLst>
          </p:cNvPr>
          <p:cNvSpPr/>
          <p:nvPr/>
        </p:nvSpPr>
        <p:spPr>
          <a:xfrm>
            <a:off x="2039375" y="4167704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260 elever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DA42498-BB75-B74C-A31E-7AF723C7B52F}"/>
              </a:ext>
            </a:extLst>
          </p:cNvPr>
          <p:cNvSpPr/>
          <p:nvPr/>
        </p:nvSpPr>
        <p:spPr>
          <a:xfrm>
            <a:off x="2392401" y="6136294"/>
            <a:ext cx="5977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Antalet ökade med 70 elever.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5C7F049B-E438-6444-8681-B5CE0ED88527}"/>
              </a:ext>
            </a:extLst>
          </p:cNvPr>
          <p:cNvGrpSpPr/>
          <p:nvPr/>
        </p:nvGrpSpPr>
        <p:grpSpPr>
          <a:xfrm>
            <a:off x="5615133" y="396356"/>
            <a:ext cx="3477662" cy="4718231"/>
            <a:chOff x="1094338" y="397433"/>
            <a:chExt cx="3477662" cy="4718231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3941E126-D7E8-7348-BB5B-584823F446C7}"/>
                </a:ext>
              </a:extLst>
            </p:cNvPr>
            <p:cNvGrpSpPr/>
            <p:nvPr/>
          </p:nvGrpSpPr>
          <p:grpSpPr>
            <a:xfrm>
              <a:off x="1094338" y="397433"/>
              <a:ext cx="3477662" cy="4718231"/>
              <a:chOff x="1094338" y="397433"/>
              <a:chExt cx="3477662" cy="4718231"/>
            </a:xfrm>
          </p:grpSpPr>
          <p:pic>
            <p:nvPicPr>
              <p:cNvPr id="26" name="Bildobjekt 25">
                <a:extLst>
                  <a:ext uri="{FF2B5EF4-FFF2-40B4-BE49-F238E27FC236}">
                    <a16:creationId xmlns:a16="http://schemas.microsoft.com/office/drawing/2014/main" id="{2F1AF053-CE46-5F4A-90DC-137EFA4432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94338" y="397433"/>
                <a:ext cx="3477662" cy="4718231"/>
              </a:xfrm>
              <a:prstGeom prst="rect">
                <a:avLst/>
              </a:prstGeom>
            </p:spPr>
          </p:pic>
          <p:pic>
            <p:nvPicPr>
              <p:cNvPr id="27" name="Bildobjekt 26">
                <a:extLst>
                  <a:ext uri="{FF2B5EF4-FFF2-40B4-BE49-F238E27FC236}">
                    <a16:creationId xmlns:a16="http://schemas.microsoft.com/office/drawing/2014/main" id="{15C6905B-8972-AB46-8707-82810A48EF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22975" t="12436" r="16143" b="23634"/>
              <a:stretch/>
            </p:blipFill>
            <p:spPr>
              <a:xfrm>
                <a:off x="2097051" y="2424181"/>
                <a:ext cx="1830545" cy="1812837"/>
              </a:xfrm>
              <a:prstGeom prst="rect">
                <a:avLst/>
              </a:prstGeom>
            </p:spPr>
          </p:pic>
          <p:pic>
            <p:nvPicPr>
              <p:cNvPr id="28" name="Bildobjekt 27">
                <a:extLst>
                  <a:ext uri="{FF2B5EF4-FFF2-40B4-BE49-F238E27FC236}">
                    <a16:creationId xmlns:a16="http://schemas.microsoft.com/office/drawing/2014/main" id="{164EC057-1F4C-E941-AC03-CE1C7CB080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22975" t="23727" r="16143" b="24719"/>
              <a:stretch/>
            </p:blipFill>
            <p:spPr>
              <a:xfrm>
                <a:off x="2097050" y="925723"/>
                <a:ext cx="1830545" cy="1498459"/>
              </a:xfrm>
              <a:prstGeom prst="rect">
                <a:avLst/>
              </a:prstGeom>
            </p:spPr>
          </p:pic>
        </p:grp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AD4BD80C-26E5-6340-B262-B8186973758A}"/>
                </a:ext>
              </a:extLst>
            </p:cNvPr>
            <p:cNvGrpSpPr/>
            <p:nvPr/>
          </p:nvGrpSpPr>
          <p:grpSpPr>
            <a:xfrm>
              <a:off x="2382368" y="924118"/>
              <a:ext cx="1528729" cy="2716755"/>
              <a:chOff x="6562493" y="924118"/>
              <a:chExt cx="1528729" cy="2716755"/>
            </a:xfrm>
          </p:grpSpPr>
          <p:cxnSp>
            <p:nvCxnSpPr>
              <p:cNvPr id="20" name="Rak 19">
                <a:extLst>
                  <a:ext uri="{FF2B5EF4-FFF2-40B4-BE49-F238E27FC236}">
                    <a16:creationId xmlns:a16="http://schemas.microsoft.com/office/drawing/2014/main" id="{B2BA81C3-C251-854B-8117-31F053E875EB}"/>
                  </a:ext>
                </a:extLst>
              </p:cNvPr>
              <p:cNvCxnSpPr/>
              <p:nvPr/>
            </p:nvCxnSpPr>
            <p:spPr>
              <a:xfrm flipV="1">
                <a:off x="6562493" y="2709746"/>
                <a:ext cx="317809" cy="93112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Rak 20">
                <a:extLst>
                  <a:ext uri="{FF2B5EF4-FFF2-40B4-BE49-F238E27FC236}">
                    <a16:creationId xmlns:a16="http://schemas.microsoft.com/office/drawing/2014/main" id="{1B344D4E-37D7-0943-A12A-B5C29E957D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80302" y="2118733"/>
                <a:ext cx="301083" cy="59101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95B8CCBD-1C91-BA4B-AA55-5C65748FCC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5809" y="1667770"/>
                <a:ext cx="306659" cy="46556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Rak 22">
                <a:extLst>
                  <a:ext uri="{FF2B5EF4-FFF2-40B4-BE49-F238E27FC236}">
                    <a16:creationId xmlns:a16="http://schemas.microsoft.com/office/drawing/2014/main" id="{8A46F749-8307-444C-9DB2-10D0AD414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2468" y="1674952"/>
                <a:ext cx="293388" cy="12610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Rak 23">
                <a:extLst>
                  <a:ext uri="{FF2B5EF4-FFF2-40B4-BE49-F238E27FC236}">
                    <a16:creationId xmlns:a16="http://schemas.microsoft.com/office/drawing/2014/main" id="{6FC4787E-4826-6542-81D5-A67D8A03A6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5856" y="924118"/>
                <a:ext cx="315366" cy="89353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0" name="Rak 29">
            <a:extLst>
              <a:ext uri="{FF2B5EF4-FFF2-40B4-BE49-F238E27FC236}">
                <a16:creationId xmlns:a16="http://schemas.microsoft.com/office/drawing/2014/main" id="{2290EBDD-76D2-7D47-897C-02440F044983}"/>
              </a:ext>
            </a:extLst>
          </p:cNvPr>
          <p:cNvCxnSpPr>
            <a:cxnSpLocks/>
          </p:cNvCxnSpPr>
          <p:nvPr/>
        </p:nvCxnSpPr>
        <p:spPr>
          <a:xfrm flipV="1">
            <a:off x="7519620" y="2117656"/>
            <a:ext cx="14047" cy="21182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ak 30">
            <a:extLst>
              <a:ext uri="{FF2B5EF4-FFF2-40B4-BE49-F238E27FC236}">
                <a16:creationId xmlns:a16="http://schemas.microsoft.com/office/drawing/2014/main" id="{88F194B7-14DB-A749-BD13-6FEB4359C660}"/>
              </a:ext>
            </a:extLst>
          </p:cNvPr>
          <p:cNvCxnSpPr>
            <a:cxnSpLocks/>
          </p:cNvCxnSpPr>
          <p:nvPr/>
        </p:nvCxnSpPr>
        <p:spPr>
          <a:xfrm>
            <a:off x="6626610" y="2129169"/>
            <a:ext cx="907057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ktangel 43">
            <a:extLst>
              <a:ext uri="{FF2B5EF4-FFF2-40B4-BE49-F238E27FC236}">
                <a16:creationId xmlns:a16="http://schemas.microsoft.com/office/drawing/2014/main" id="{F22390F2-A3E4-6B4C-B640-80C968729864}"/>
              </a:ext>
            </a:extLst>
          </p:cNvPr>
          <p:cNvSpPr/>
          <p:nvPr/>
        </p:nvSpPr>
        <p:spPr>
          <a:xfrm>
            <a:off x="1061433" y="4484762"/>
            <a:ext cx="1152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2018: 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A3580AB2-0F50-8843-8D9B-729C1F5D0838}"/>
              </a:ext>
            </a:extLst>
          </p:cNvPr>
          <p:cNvSpPr/>
          <p:nvPr/>
        </p:nvSpPr>
        <p:spPr>
          <a:xfrm>
            <a:off x="2045107" y="4493308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330 elever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0427AF4C-441F-9F41-8137-3903450DF30B}"/>
              </a:ext>
            </a:extLst>
          </p:cNvPr>
          <p:cNvSpPr/>
          <p:nvPr/>
        </p:nvSpPr>
        <p:spPr>
          <a:xfrm>
            <a:off x="730667" y="4920573"/>
            <a:ext cx="144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Ökning: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91F9ECC6-9F83-1E4C-9385-332AA0B05498}"/>
              </a:ext>
            </a:extLst>
          </p:cNvPr>
          <p:cNvSpPr/>
          <p:nvPr/>
        </p:nvSpPr>
        <p:spPr>
          <a:xfrm>
            <a:off x="1803645" y="4925033"/>
            <a:ext cx="214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 330 </a:t>
            </a:r>
            <a:r>
              <a:rPr lang="sv-SE" sz="2400" dirty="0"/>
              <a:t>– </a:t>
            </a:r>
            <a:r>
              <a:rPr lang="sv-SE" sz="2400" dirty="0">
                <a:latin typeface="Bradley Hand" pitchFamily="2" charset="77"/>
              </a:rPr>
              <a:t>260 </a:t>
            </a:r>
            <a:r>
              <a:rPr lang="sv-SE" sz="2400" dirty="0">
                <a:latin typeface="+mn-lt"/>
              </a:rPr>
              <a:t>=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BFD04234-08D7-6340-8FCD-F99654302278}"/>
              </a:ext>
            </a:extLst>
          </p:cNvPr>
          <p:cNvSpPr/>
          <p:nvPr/>
        </p:nvSpPr>
        <p:spPr>
          <a:xfrm>
            <a:off x="3678429" y="4920572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70</a:t>
            </a:r>
          </a:p>
        </p:txBody>
      </p:sp>
      <p:cxnSp>
        <p:nvCxnSpPr>
          <p:cNvPr id="55" name="Rak 54">
            <a:extLst>
              <a:ext uri="{FF2B5EF4-FFF2-40B4-BE49-F238E27FC236}">
                <a16:creationId xmlns:a16="http://schemas.microsoft.com/office/drawing/2014/main" id="{3CEFC0EB-284C-844C-B188-6289D91F7D2A}"/>
              </a:ext>
            </a:extLst>
          </p:cNvPr>
          <p:cNvCxnSpPr>
            <a:cxnSpLocks/>
          </p:cNvCxnSpPr>
          <p:nvPr/>
        </p:nvCxnSpPr>
        <p:spPr>
          <a:xfrm flipV="1">
            <a:off x="7225211" y="2733285"/>
            <a:ext cx="0" cy="149867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ak 55">
            <a:extLst>
              <a:ext uri="{FF2B5EF4-FFF2-40B4-BE49-F238E27FC236}">
                <a16:creationId xmlns:a16="http://schemas.microsoft.com/office/drawing/2014/main" id="{79B0BC5B-CE42-FB4C-B513-74F6CDA74DB0}"/>
              </a:ext>
            </a:extLst>
          </p:cNvPr>
          <p:cNvCxnSpPr>
            <a:cxnSpLocks/>
          </p:cNvCxnSpPr>
          <p:nvPr/>
        </p:nvCxnSpPr>
        <p:spPr>
          <a:xfrm>
            <a:off x="6598906" y="2733285"/>
            <a:ext cx="60851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Rak 60">
            <a:extLst>
              <a:ext uri="{FF2B5EF4-FFF2-40B4-BE49-F238E27FC236}">
                <a16:creationId xmlns:a16="http://schemas.microsoft.com/office/drawing/2014/main" id="{31E3D114-6C51-8447-8331-35B138CB5B6D}"/>
              </a:ext>
            </a:extLst>
          </p:cNvPr>
          <p:cNvCxnSpPr>
            <a:cxnSpLocks/>
          </p:cNvCxnSpPr>
          <p:nvPr/>
        </p:nvCxnSpPr>
        <p:spPr>
          <a:xfrm flipV="1">
            <a:off x="7823138" y="1676622"/>
            <a:ext cx="10587" cy="25553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ak 61">
            <a:extLst>
              <a:ext uri="{FF2B5EF4-FFF2-40B4-BE49-F238E27FC236}">
                <a16:creationId xmlns:a16="http://schemas.microsoft.com/office/drawing/2014/main" id="{AA83202A-CC11-8146-A378-3F6BD319CC1B}"/>
              </a:ext>
            </a:extLst>
          </p:cNvPr>
          <p:cNvCxnSpPr>
            <a:cxnSpLocks/>
          </p:cNvCxnSpPr>
          <p:nvPr/>
        </p:nvCxnSpPr>
        <p:spPr>
          <a:xfrm>
            <a:off x="6606233" y="1673872"/>
            <a:ext cx="1209701" cy="274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94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2" grpId="0"/>
      <p:bldP spid="33" grpId="0"/>
      <p:bldP spid="34" grpId="0"/>
      <p:bldP spid="36" grpId="0"/>
      <p:bldP spid="37" grpId="0"/>
      <p:bldP spid="25" grpId="0"/>
      <p:bldP spid="29" grpId="0"/>
      <p:bldP spid="38" grpId="0"/>
      <p:bldP spid="40" grpId="0"/>
      <p:bldP spid="41" grpId="0"/>
      <p:bldP spid="44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3830677" y="52717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1190594" y="719322"/>
            <a:ext cx="39159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Lovisa och Ludvig har gjort en fruktsallad som de ska bjuda sina klasskamrater på. </a:t>
            </a:r>
          </a:p>
          <a:p>
            <a:r>
              <a:rPr lang="sv-SE" sz="2400" dirty="0">
                <a:latin typeface="+mn-lt"/>
              </a:rPr>
              <a:t>Diagrammet visar vilka frukter som finns i fruktsalladen.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635703C-FF2A-0842-BB00-EDDE37075EDF}"/>
              </a:ext>
            </a:extLst>
          </p:cNvPr>
          <p:cNvSpPr/>
          <p:nvPr/>
        </p:nvSpPr>
        <p:spPr>
          <a:xfrm>
            <a:off x="1190594" y="4903412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D7E6B01-0B5B-D349-AD31-4855F40D12DE}"/>
              </a:ext>
            </a:extLst>
          </p:cNvPr>
          <p:cNvSpPr/>
          <p:nvPr/>
        </p:nvSpPr>
        <p:spPr>
          <a:xfrm>
            <a:off x="1997446" y="4928028"/>
            <a:ext cx="6551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Hälften av fruktsalladen är apelsiner.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16C371DD-2D51-CE42-845F-C7EA4E3C88BA}"/>
              </a:ext>
            </a:extLst>
          </p:cNvPr>
          <p:cNvSpPr/>
          <p:nvPr/>
        </p:nvSpPr>
        <p:spPr>
          <a:xfrm>
            <a:off x="893130" y="3560910"/>
            <a:ext cx="7744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Hur stor andel av fruktsalladen är apelsiner?  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1B0A36B-E51D-7A41-BDFF-18976D648632}"/>
              </a:ext>
            </a:extLst>
          </p:cNvPr>
          <p:cNvSpPr/>
          <p:nvPr/>
        </p:nvSpPr>
        <p:spPr>
          <a:xfrm>
            <a:off x="874067" y="3995804"/>
            <a:ext cx="8269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Vilken frukt är det minst av?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DA42498-BB75-B74C-A31E-7AF723C7B52F}"/>
              </a:ext>
            </a:extLst>
          </p:cNvPr>
          <p:cNvSpPr/>
          <p:nvPr/>
        </p:nvSpPr>
        <p:spPr>
          <a:xfrm>
            <a:off x="1990584" y="5347579"/>
            <a:ext cx="4198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Det är minst av päron.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90D2538-8D86-A745-B7B4-ED92AE4ED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26" y="220520"/>
            <a:ext cx="2748310" cy="298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1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6" grpId="0"/>
      <p:bldP spid="37" grpId="0"/>
      <p:bldP spid="25" grpId="0"/>
      <p:bldP spid="29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3830677" y="52717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516385" y="708093"/>
            <a:ext cx="4756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Diagrammet visar fördelningen av smaker på glassarna som valdes i en kiosk under en dag. 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635703C-FF2A-0842-BB00-EDDE37075EDF}"/>
              </a:ext>
            </a:extLst>
          </p:cNvPr>
          <p:cNvSpPr/>
          <p:nvPr/>
        </p:nvSpPr>
        <p:spPr>
          <a:xfrm>
            <a:off x="1325065" y="4373880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D7E6B01-0B5B-D349-AD31-4855F40D12DE}"/>
              </a:ext>
            </a:extLst>
          </p:cNvPr>
          <p:cNvSpPr/>
          <p:nvPr/>
        </p:nvSpPr>
        <p:spPr>
          <a:xfrm>
            <a:off x="2131917" y="4398496"/>
            <a:ext cx="6551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Tre fjärdedelar valde choklad eller </a:t>
            </a:r>
            <a:r>
              <a:rPr lang="sv-SE" sz="2400" dirty="0" err="1">
                <a:latin typeface="Bradley Hand" pitchFamily="2" charset="77"/>
              </a:rPr>
              <a:t>jordgubb</a:t>
            </a:r>
            <a:r>
              <a:rPr lang="sv-SE" sz="2400" dirty="0">
                <a:latin typeface="Bradley Hand" pitchFamily="2" charset="77"/>
              </a:rPr>
              <a:t>.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16C371DD-2D51-CE42-845F-C7EA4E3C88BA}"/>
              </a:ext>
            </a:extLst>
          </p:cNvPr>
          <p:cNvSpPr/>
          <p:nvPr/>
        </p:nvSpPr>
        <p:spPr>
          <a:xfrm>
            <a:off x="516385" y="1908422"/>
            <a:ext cx="3773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Hur stor andel valde choklad eller </a:t>
            </a:r>
            <a:r>
              <a:rPr lang="sv-SE" sz="2400" dirty="0" err="1"/>
              <a:t>jordgubb</a:t>
            </a:r>
            <a:r>
              <a:rPr lang="sv-SE" sz="2400" dirty="0"/>
              <a:t>? </a:t>
            </a:r>
            <a:endParaRPr lang="sv-SE" sz="2400" dirty="0">
              <a:latin typeface="+mn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6F0BBF5-47AB-7A41-AECA-4D39E5CA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226" y="161365"/>
            <a:ext cx="3211297" cy="3267635"/>
          </a:xfrm>
          <a:prstGeom prst="rect">
            <a:avLst/>
          </a:prstGeom>
        </p:spPr>
      </p:pic>
      <p:sp>
        <p:nvSpPr>
          <p:cNvPr id="5" name="Cirkel 4">
            <a:extLst>
              <a:ext uri="{FF2B5EF4-FFF2-40B4-BE49-F238E27FC236}">
                <a16:creationId xmlns:a16="http://schemas.microsoft.com/office/drawing/2014/main" id="{B5BF8568-C578-A949-9807-4939DF153734}"/>
              </a:ext>
            </a:extLst>
          </p:cNvPr>
          <p:cNvSpPr/>
          <p:nvPr/>
        </p:nvSpPr>
        <p:spPr>
          <a:xfrm>
            <a:off x="5827776" y="361696"/>
            <a:ext cx="2958592" cy="2917951"/>
          </a:xfrm>
          <a:prstGeom prst="pie">
            <a:avLst>
              <a:gd name="adj1" fmla="val 0"/>
              <a:gd name="adj2" fmla="val 16185958"/>
            </a:avLst>
          </a:prstGeom>
          <a:solidFill>
            <a:schemeClr val="accent4">
              <a:lumMod val="40000"/>
              <a:lumOff val="60000"/>
              <a:alpha val="66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0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6" grpId="0"/>
      <p:bldP spid="37" grpId="0"/>
      <p:bldP spid="25" grpId="0"/>
      <p:bldP spid="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42706</TotalTime>
  <Words>296</Words>
  <Application>Microsoft Macintosh PowerPoint</Application>
  <PresentationFormat>Bildspel på skärmen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318</cp:revision>
  <dcterms:created xsi:type="dcterms:W3CDTF">2017-04-10T07:17:33Z</dcterms:created>
  <dcterms:modified xsi:type="dcterms:W3CDTF">2020-08-04T13:56:24Z</dcterms:modified>
</cp:coreProperties>
</file>