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46" r:id="rId2"/>
    <p:sldId id="341" r:id="rId3"/>
    <p:sldId id="339" r:id="rId4"/>
    <p:sldId id="347" r:id="rId5"/>
    <p:sldId id="324" r:id="rId6"/>
    <p:sldId id="353" r:id="rId7"/>
    <p:sldId id="354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86" autoAdjust="0"/>
    <p:restoredTop sz="99052" autoAdjust="0"/>
  </p:normalViewPr>
  <p:slideViewPr>
    <p:cSldViewPr snapToGrid="0" snapToObjects="1">
      <p:cViewPr varScale="1">
        <p:scale>
          <a:sx n="165" d="100"/>
          <a:sy n="165" d="100"/>
        </p:scale>
        <p:origin x="142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605842" y="876844"/>
            <a:ext cx="7748491" cy="5861657"/>
            <a:chOff x="1854849" y="171444"/>
            <a:chExt cx="5381273" cy="6302472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1854849" y="385720"/>
              <a:ext cx="5381273" cy="6088196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320935" y="171444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3269787" y="1639810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2693604" y="1858540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4093587" y="1867218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3-5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4093587" y="1639810"/>
            <a:ext cx="1384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Två tärningar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324325" y="2279091"/>
            <a:ext cx="403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A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1600141" y="2290387"/>
            <a:ext cx="3127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Rita av bilden.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98983FF-51FD-C34D-8E5F-A9230517633A}"/>
              </a:ext>
            </a:extLst>
          </p:cNvPr>
          <p:cNvSpPr/>
          <p:nvPr/>
        </p:nvSpPr>
        <p:spPr>
          <a:xfrm>
            <a:off x="1456505" y="4036060"/>
            <a:ext cx="6743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Kasta de båda tärningarna. Den </a:t>
            </a:r>
            <a:r>
              <a:rPr lang="sv-SE" sz="1600" dirty="0">
                <a:solidFill>
                  <a:srgbClr val="C00000"/>
                </a:solidFill>
              </a:rPr>
              <a:t>ena </a:t>
            </a:r>
            <a:r>
              <a:rPr lang="sv-SE" sz="1600" dirty="0"/>
              <a:t>tärningen </a:t>
            </a:r>
            <a:r>
              <a:rPr lang="sv-SE" sz="1600" dirty="0">
                <a:solidFill>
                  <a:srgbClr val="C00000"/>
                </a:solidFill>
              </a:rPr>
              <a:t>visar entalssiffra </a:t>
            </a:r>
            <a:r>
              <a:rPr lang="sv-SE" sz="1600" dirty="0"/>
              <a:t>och den </a:t>
            </a:r>
            <a:r>
              <a:rPr lang="sv-SE" sz="1600" dirty="0">
                <a:solidFill>
                  <a:srgbClr val="C00000"/>
                </a:solidFill>
              </a:rPr>
              <a:t>andra tiondelssiffra</a:t>
            </a:r>
            <a:r>
              <a:rPr lang="sv-SE" sz="1600" dirty="0"/>
              <a:t>. Bestäm efter varje kast vilken tärning som visar vad.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201420" y="4012778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B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C9633A9-1FDF-154B-B5E4-77E1021A453B}"/>
              </a:ext>
            </a:extLst>
          </p:cNvPr>
          <p:cNvSpPr/>
          <p:nvPr/>
        </p:nvSpPr>
        <p:spPr>
          <a:xfrm>
            <a:off x="1228243" y="476206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C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6ADF6A-CAAA-1F40-AA6F-5396C335754D}"/>
              </a:ext>
            </a:extLst>
          </p:cNvPr>
          <p:cNvSpPr/>
          <p:nvPr/>
        </p:nvSpPr>
        <p:spPr>
          <a:xfrm>
            <a:off x="1515930" y="4777451"/>
            <a:ext cx="6838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Skriv in de båda siffrorna på den plats som du har bestämt.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D63F317-17DD-F846-808F-3D857D8FF3C9}"/>
              </a:ext>
            </a:extLst>
          </p:cNvPr>
          <p:cNvSpPr/>
          <p:nvPr/>
        </p:nvSpPr>
        <p:spPr>
          <a:xfrm>
            <a:off x="1231555" y="5302167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D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E058920-3794-9C42-B89B-E3EAEED4B557}"/>
              </a:ext>
            </a:extLst>
          </p:cNvPr>
          <p:cNvSpPr/>
          <p:nvPr/>
        </p:nvSpPr>
        <p:spPr>
          <a:xfrm>
            <a:off x="1534737" y="5318827"/>
            <a:ext cx="5244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Turas om att kasta. Efter tre kast var adderar ni de tre talen. Vinner gör den som kommer närmast 10. </a:t>
            </a:r>
          </a:p>
        </p:txBody>
      </p:sp>
      <p:sp>
        <p:nvSpPr>
          <p:cNvPr id="21" name="Rektangel 1">
            <a:extLst>
              <a:ext uri="{FF2B5EF4-FFF2-40B4-BE49-F238E27FC236}">
                <a16:creationId xmlns:a16="http://schemas.microsoft.com/office/drawing/2014/main" id="{D19443FA-9343-104D-8223-17FF0418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7270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4.1		 </a:t>
            </a:r>
            <a:r>
              <a:rPr lang="sv-SE" sz="2400" b="1" dirty="0">
                <a:latin typeface="Helvetica" pitchFamily="2" charset="0"/>
              </a:rPr>
              <a:t>Addition och subtraktion med uppställning </a:t>
            </a:r>
            <a:r>
              <a:rPr lang="sv-SE" sz="2400" b="1" dirty="0">
                <a:latin typeface="+mn-lt"/>
              </a:rPr>
              <a:t>     	   	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67D91E9-9A4F-BA4D-91DF-2236C207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208406"/>
            <a:ext cx="1161498" cy="384895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B366D77A-846B-2648-90FF-6B3DD6B47573}"/>
              </a:ext>
            </a:extLst>
          </p:cNvPr>
          <p:cNvSpPr/>
          <p:nvPr/>
        </p:nvSpPr>
        <p:spPr>
          <a:xfrm>
            <a:off x="1228243" y="6023388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E</a:t>
            </a:r>
            <a:endParaRPr lang="sv-SE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FD7CC3C-8BEA-124C-8C75-C8748B921FB5}"/>
              </a:ext>
            </a:extLst>
          </p:cNvPr>
          <p:cNvSpPr/>
          <p:nvPr/>
        </p:nvSpPr>
        <p:spPr>
          <a:xfrm>
            <a:off x="1552037" y="6026976"/>
            <a:ext cx="5485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Tävla fler gånger eller hitta på en egen tävling.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2915663" y="1199146"/>
            <a:ext cx="3358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Vem kommer närmast 10?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A964DC4-8FE6-6143-B476-E8BD57FF9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8" b="98715" l="4900" r="98664">
                        <a14:foregroundMark x1="12027" y1="65296" x2="9354" y2="63753"/>
                        <a14:foregroundMark x1="5791" y1="63239" x2="4900" y2="65039"/>
                        <a14:foregroundMark x1="4900" y1="69666" x2="6904" y2="90746"/>
                        <a14:foregroundMark x1="5791" y1="67352" x2="6904" y2="89717"/>
                        <a14:foregroundMark x1="25167" y1="67866" x2="24276" y2="74293"/>
                        <a14:foregroundMark x1="24276" y1="74293" x2="25167" y2="93059"/>
                        <a14:foregroundMark x1="26949" y1="70951" x2="44989" y2="98715"/>
                        <a14:foregroundMark x1="44989" y1="98715" x2="71492" y2="79177"/>
                        <a14:foregroundMark x1="71492" y1="79177" x2="66370" y2="73779"/>
                        <a14:foregroundMark x1="24499" y1="48072" x2="17595" y2="54242"/>
                        <a14:foregroundMark x1="17817" y1="54242" x2="25612" y2="50129"/>
                        <a14:foregroundMark x1="25612" y1="49614" x2="23608" y2="42159"/>
                        <a14:foregroundMark x1="23608" y1="41902" x2="59911" y2="22365"/>
                        <a14:foregroundMark x1="21826" y1="46530" x2="17149" y2="44473"/>
                        <a14:foregroundMark x1="17149" y1="44473" x2="16481" y2="55270"/>
                        <a14:foregroundMark x1="34298" y1="57326" x2="48775" y2="49100"/>
                        <a14:foregroundMark x1="51002" y1="56041" x2="63474" y2="56041"/>
                        <a14:foregroundMark x1="63474" y1="55784" x2="46993" y2="66067"/>
                        <a14:foregroundMark x1="42984" y1="79692" x2="44766" y2="80206"/>
                        <a14:foregroundMark x1="55679" y1="96658" x2="82628" y2="80206"/>
                        <a14:foregroundMark x1="82628" y1="80206" x2="99109" y2="83033"/>
                        <a14:foregroundMark x1="85746" y1="69923" x2="84187" y2="43445"/>
                        <a14:foregroundMark x1="84187" y1="42931" x2="89310" y2="80206"/>
                        <a14:foregroundMark x1="95323" y1="63239" x2="93096" y2="21594"/>
                        <a14:foregroundMark x1="93096" y1="15424" x2="96214" y2="26478"/>
                        <a14:foregroundMark x1="95546" y1="25707" x2="79510" y2="10797"/>
                        <a14:foregroundMark x1="79510" y1="8740" x2="91091" y2="6427"/>
                        <a14:foregroundMark x1="91091" y1="6170" x2="96882" y2="12596"/>
                        <a14:foregroundMark x1="96659" y1="12082" x2="75278" y2="4627"/>
                        <a14:foregroundMark x1="74610" y1="4370" x2="96659" y2="3085"/>
                        <a14:foregroundMark x1="88196" y1="2828" x2="66147" y2="4627"/>
                        <a14:foregroundMark x1="66147" y1="4370" x2="85523" y2="3342"/>
                      </a14:backgroundRemoval>
                    </a14:imgEffect>
                  </a14:imgLayer>
                </a14:imgProps>
              </a:ext>
            </a:extLst>
          </a:blip>
          <a:srcRect l="2843"/>
          <a:stretch/>
        </p:blipFill>
        <p:spPr>
          <a:xfrm>
            <a:off x="6613650" y="1213317"/>
            <a:ext cx="1550261" cy="138240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CEC73DE8-3B69-D141-90D7-B7EB3FD5FD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8"/>
          <a:stretch/>
        </p:blipFill>
        <p:spPr>
          <a:xfrm>
            <a:off x="3442044" y="2306759"/>
            <a:ext cx="1260997" cy="16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2" grpId="0"/>
      <p:bldP spid="3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9D68BC-29FB-804C-B37B-4CD8B5F6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8B451A9-B2C9-B449-BFA4-77915E7AB904}"/>
              </a:ext>
            </a:extLst>
          </p:cNvPr>
          <p:cNvSpPr/>
          <p:nvPr/>
        </p:nvSpPr>
        <p:spPr>
          <a:xfrm>
            <a:off x="3841617" y="42150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02F8BBF-FE5F-E648-AE63-DAD6CA19FC56}"/>
              </a:ext>
            </a:extLst>
          </p:cNvPr>
          <p:cNvSpPr/>
          <p:nvPr/>
        </p:nvSpPr>
        <p:spPr>
          <a:xfrm>
            <a:off x="2241976" y="859309"/>
            <a:ext cx="4965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tar ett tal plus ett annat tal kallas det för </a:t>
            </a:r>
            <a:r>
              <a:rPr lang="sv-SE" i="1" dirty="0">
                <a:solidFill>
                  <a:srgbClr val="C00000"/>
                </a:solidFill>
              </a:rPr>
              <a:t>addition</a:t>
            </a:r>
            <a:r>
              <a:rPr lang="sv-SE" dirty="0"/>
              <a:t>. Talen som man adderar kallas </a:t>
            </a:r>
            <a:r>
              <a:rPr lang="sv-SE" i="1" dirty="0">
                <a:solidFill>
                  <a:srgbClr val="C00000"/>
                </a:solidFill>
              </a:rPr>
              <a:t>termer</a:t>
            </a:r>
            <a:r>
              <a:rPr lang="sv-SE" dirty="0"/>
              <a:t>. Det svar som man får kallas </a:t>
            </a:r>
            <a:r>
              <a:rPr lang="sv-SE" i="1" dirty="0">
                <a:solidFill>
                  <a:srgbClr val="C00000"/>
                </a:solidFill>
              </a:rPr>
              <a:t>summa</a:t>
            </a:r>
            <a:r>
              <a:rPr lang="sv-SE" dirty="0"/>
              <a:t>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BB9F92F-7CA8-0549-A031-24FAFE40E08F}"/>
              </a:ext>
            </a:extLst>
          </p:cNvPr>
          <p:cNvSpPr/>
          <p:nvPr/>
        </p:nvSpPr>
        <p:spPr>
          <a:xfrm>
            <a:off x="3904474" y="282929"/>
            <a:ext cx="1776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Addition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AD5B8379-27F3-B445-8B9E-57CD258DC1D7}"/>
              </a:ext>
            </a:extLst>
          </p:cNvPr>
          <p:cNvGrpSpPr/>
          <p:nvPr/>
        </p:nvGrpSpPr>
        <p:grpSpPr>
          <a:xfrm>
            <a:off x="3198113" y="1709241"/>
            <a:ext cx="2747773" cy="1155494"/>
            <a:chOff x="3198113" y="1709241"/>
            <a:chExt cx="2747773" cy="1155494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06E17D6-D149-5A4E-9A47-EB104E20A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8113" y="1709241"/>
              <a:ext cx="2747773" cy="1155494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BFE7FB61-8159-7645-A9C4-1031E4C4D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1764" y="2441864"/>
              <a:ext cx="2279708" cy="203200"/>
            </a:xfrm>
            <a:prstGeom prst="rect">
              <a:avLst/>
            </a:prstGeom>
          </p:spPr>
        </p:pic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03BDA0C2-ABE5-9A47-AC34-E257900F7026}"/>
              </a:ext>
            </a:extLst>
          </p:cNvPr>
          <p:cNvSpPr/>
          <p:nvPr/>
        </p:nvSpPr>
        <p:spPr>
          <a:xfrm>
            <a:off x="3401764" y="2408110"/>
            <a:ext cx="59847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term</a:t>
            </a:r>
            <a:endParaRPr lang="sv-SE" sz="1600" i="1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D47C1AC-E4C9-D749-86B4-8D3F26A5F049}"/>
              </a:ext>
            </a:extLst>
          </p:cNvPr>
          <p:cNvSpPr/>
          <p:nvPr/>
        </p:nvSpPr>
        <p:spPr>
          <a:xfrm>
            <a:off x="4185986" y="2408110"/>
            <a:ext cx="59847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term</a:t>
            </a:r>
            <a:endParaRPr lang="sv-SE" sz="1600" i="1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BE8B4FD-F3C7-494C-A16E-C0F38DAD4403}"/>
              </a:ext>
            </a:extLst>
          </p:cNvPr>
          <p:cNvSpPr/>
          <p:nvPr/>
        </p:nvSpPr>
        <p:spPr>
          <a:xfrm>
            <a:off x="4935261" y="2408496"/>
            <a:ext cx="80533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summa</a:t>
            </a:r>
            <a:endParaRPr lang="sv-SE" sz="1600" i="1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36E34BE-EEFC-5149-A823-4F7D967BEB07}"/>
              </a:ext>
            </a:extLst>
          </p:cNvPr>
          <p:cNvSpPr/>
          <p:nvPr/>
        </p:nvSpPr>
        <p:spPr>
          <a:xfrm>
            <a:off x="2452467" y="4122705"/>
            <a:ext cx="4965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tar ett tal minus ett annat tal kallas det för </a:t>
            </a:r>
            <a:r>
              <a:rPr lang="sv-SE" i="1" dirty="0">
                <a:solidFill>
                  <a:srgbClr val="C00000"/>
                </a:solidFill>
              </a:rPr>
              <a:t>subtraktion</a:t>
            </a:r>
            <a:r>
              <a:rPr lang="sv-SE" i="1" dirty="0"/>
              <a:t>. </a:t>
            </a:r>
            <a:r>
              <a:rPr lang="sv-SE" dirty="0"/>
              <a:t>Talen som man subtraherar kallas </a:t>
            </a:r>
            <a:r>
              <a:rPr lang="sv-SE" i="1" dirty="0">
                <a:solidFill>
                  <a:srgbClr val="C00000"/>
                </a:solidFill>
              </a:rPr>
              <a:t>termer</a:t>
            </a:r>
            <a:r>
              <a:rPr lang="sv-SE" dirty="0"/>
              <a:t>. Det svar som man får kallas </a:t>
            </a:r>
            <a:r>
              <a:rPr lang="sv-SE" i="1" dirty="0">
                <a:solidFill>
                  <a:srgbClr val="C00000"/>
                </a:solidFill>
              </a:rPr>
              <a:t>differens</a:t>
            </a:r>
            <a:r>
              <a:rPr lang="sv-SE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E02D6DE-EED1-434D-9C14-DDEC3CF0716D}"/>
              </a:ext>
            </a:extLst>
          </p:cNvPr>
          <p:cNvSpPr/>
          <p:nvPr/>
        </p:nvSpPr>
        <p:spPr>
          <a:xfrm>
            <a:off x="3916869" y="3610941"/>
            <a:ext cx="2487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Subtraktion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6EF27BD0-FB69-EF42-9437-CC261A29F7E6}"/>
              </a:ext>
            </a:extLst>
          </p:cNvPr>
          <p:cNvGrpSpPr/>
          <p:nvPr/>
        </p:nvGrpSpPr>
        <p:grpSpPr>
          <a:xfrm>
            <a:off x="3363905" y="5199559"/>
            <a:ext cx="2717529" cy="1011481"/>
            <a:chOff x="3363905" y="5199559"/>
            <a:chExt cx="2717529" cy="1011481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FE21354-BC75-8C49-91A7-4F9328635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3905" y="5199559"/>
              <a:ext cx="2717529" cy="1011481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9CFBDF2B-FAAE-4B4D-94B1-7F46A6230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1922" y="5858991"/>
              <a:ext cx="2463964" cy="279400"/>
            </a:xfrm>
            <a:prstGeom prst="rect">
              <a:avLst/>
            </a:prstGeom>
          </p:spPr>
        </p:pic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5052243A-DEC5-594A-ADB1-2C1884049A2E}"/>
              </a:ext>
            </a:extLst>
          </p:cNvPr>
          <p:cNvSpPr/>
          <p:nvPr/>
        </p:nvSpPr>
        <p:spPr>
          <a:xfrm>
            <a:off x="3482118" y="5798273"/>
            <a:ext cx="59847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term</a:t>
            </a:r>
            <a:endParaRPr lang="sv-SE" sz="1600" i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66F34EE-4652-EC49-8341-E6392EF827A6}"/>
              </a:ext>
            </a:extLst>
          </p:cNvPr>
          <p:cNvSpPr/>
          <p:nvPr/>
        </p:nvSpPr>
        <p:spPr>
          <a:xfrm>
            <a:off x="4336787" y="5798273"/>
            <a:ext cx="59847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term</a:t>
            </a:r>
            <a:endParaRPr lang="sv-SE" sz="1600" i="1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19A43F5-727E-C448-AEF2-00A506004736}"/>
              </a:ext>
            </a:extLst>
          </p:cNvPr>
          <p:cNvSpPr/>
          <p:nvPr/>
        </p:nvSpPr>
        <p:spPr>
          <a:xfrm>
            <a:off x="5091016" y="5798273"/>
            <a:ext cx="930271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600" dirty="0"/>
              <a:t>differens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16079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24" grpId="0" animBg="1"/>
      <p:bldP spid="17" grpId="0" animBg="1"/>
      <p:bldP spid="25" grpId="0" animBg="1"/>
      <p:bldP spid="19" grpId="0"/>
      <p:bldP spid="20" grpId="0"/>
      <p:bldP spid="23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715" y="278562"/>
            <a:ext cx="1161498" cy="384895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2879389" y="350610"/>
            <a:ext cx="2329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</a:rPr>
              <a:t>Växla över noll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8551A9F-A925-9744-A31F-B2351697681E}"/>
              </a:ext>
            </a:extLst>
          </p:cNvPr>
          <p:cNvSpPr/>
          <p:nvPr/>
        </p:nvSpPr>
        <p:spPr>
          <a:xfrm>
            <a:off x="1441585" y="2538920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4  0  3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01910E-44E9-9C42-8923-913031C50E1E}"/>
              </a:ext>
            </a:extLst>
          </p:cNvPr>
          <p:cNvSpPr/>
          <p:nvPr/>
        </p:nvSpPr>
        <p:spPr>
          <a:xfrm>
            <a:off x="1131550" y="3029195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–</a:t>
            </a:r>
            <a:r>
              <a:rPr lang="sv-SE" sz="4000" dirty="0"/>
              <a:t>     4  7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4C18AF81-4A90-F94B-A9E5-82E419410368}"/>
              </a:ext>
            </a:extLst>
          </p:cNvPr>
          <p:cNvCxnSpPr>
            <a:cxnSpLocks/>
          </p:cNvCxnSpPr>
          <p:nvPr/>
        </p:nvCxnSpPr>
        <p:spPr>
          <a:xfrm>
            <a:off x="1310295" y="3664325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7E48AE1-A084-8844-BB88-33E17C01D39A}"/>
              </a:ext>
            </a:extLst>
          </p:cNvPr>
          <p:cNvSpPr/>
          <p:nvPr/>
        </p:nvSpPr>
        <p:spPr>
          <a:xfrm>
            <a:off x="3402198" y="2008199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Subtrahera först entalen.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08F1CA-51FC-FA4B-916E-8E444FA103F3}"/>
              </a:ext>
            </a:extLst>
          </p:cNvPr>
          <p:cNvSpPr/>
          <p:nvPr/>
        </p:nvSpPr>
        <p:spPr>
          <a:xfrm>
            <a:off x="3428065" y="2766257"/>
            <a:ext cx="444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inget tiotal att växla.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0A5B5EA-8F88-DE48-B5BF-7C31987050B5}"/>
              </a:ext>
            </a:extLst>
          </p:cNvPr>
          <p:cNvSpPr/>
          <p:nvPr/>
        </p:nvSpPr>
        <p:spPr>
          <a:xfrm>
            <a:off x="3423106" y="3166910"/>
            <a:ext cx="480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får du först </a:t>
            </a:r>
            <a:r>
              <a:rPr lang="sv-SE" dirty="0">
                <a:solidFill>
                  <a:srgbClr val="C00000"/>
                </a:solidFill>
              </a:rPr>
              <a:t>växla ner 1 hundratal till 10 tiotal</a:t>
            </a:r>
            <a:r>
              <a:rPr lang="sv-SE" dirty="0"/>
              <a:t>.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75248AC-13E3-444C-A4C3-BD3A3EABF64A}"/>
              </a:ext>
            </a:extLst>
          </p:cNvPr>
          <p:cNvSpPr/>
          <p:nvPr/>
        </p:nvSpPr>
        <p:spPr>
          <a:xfrm>
            <a:off x="2404479" y="2602478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C246AC7-2281-2B45-B529-E2D276655C2C}"/>
              </a:ext>
            </a:extLst>
          </p:cNvPr>
          <p:cNvSpPr/>
          <p:nvPr/>
        </p:nvSpPr>
        <p:spPr>
          <a:xfrm>
            <a:off x="3641351" y="3665309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185AD9-190F-9648-9B8B-E2C37B724BB0}"/>
              </a:ext>
            </a:extLst>
          </p:cNvPr>
          <p:cNvGrpSpPr/>
          <p:nvPr/>
        </p:nvGrpSpPr>
        <p:grpSpPr>
          <a:xfrm>
            <a:off x="1904089" y="2067506"/>
            <a:ext cx="502586" cy="461665"/>
            <a:chOff x="3541329" y="2386347"/>
            <a:chExt cx="502586" cy="461665"/>
          </a:xfrm>
        </p:grpSpPr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17564FC-ED00-994C-9473-0AABF90D7BBC}"/>
                </a:ext>
              </a:extLst>
            </p:cNvPr>
            <p:cNvCxnSpPr>
              <a:cxnSpLocks/>
            </p:cNvCxnSpPr>
            <p:nvPr/>
          </p:nvCxnSpPr>
          <p:spPr>
            <a:xfrm>
              <a:off x="3635640" y="2777987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FC6220E-DA69-224F-9066-B66BF6A239F0}"/>
                </a:ext>
              </a:extLst>
            </p:cNvPr>
            <p:cNvSpPr/>
            <p:nvPr/>
          </p:nvSpPr>
          <p:spPr>
            <a:xfrm>
              <a:off x="3541329" y="2386347"/>
              <a:ext cx="502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3493823" y="4826319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Nu har du 13 ental i den övre termen:   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0C2CAF3-0600-8043-B5D4-2AA730E8763F}"/>
              </a:ext>
            </a:extLst>
          </p:cNvPr>
          <p:cNvSpPr/>
          <p:nvPr/>
        </p:nvSpPr>
        <p:spPr>
          <a:xfrm>
            <a:off x="1919117" y="2052888"/>
            <a:ext cx="466806" cy="1091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7065865" y="4821798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13 – 7 = 6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7F924B3-AF6F-1C47-8D7E-15C9F97FAD57}"/>
              </a:ext>
            </a:extLst>
          </p:cNvPr>
          <p:cNvSpPr/>
          <p:nvPr/>
        </p:nvSpPr>
        <p:spPr>
          <a:xfrm>
            <a:off x="1931036" y="3564308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5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85F010-3E36-BE42-A015-29B6B849F61C}"/>
              </a:ext>
            </a:extLst>
          </p:cNvPr>
          <p:cNvSpPr/>
          <p:nvPr/>
        </p:nvSpPr>
        <p:spPr>
          <a:xfrm>
            <a:off x="3493823" y="5464903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tiotalen.    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8BAD4A9A-6C81-AE48-B540-CDD31F1CB921}"/>
              </a:ext>
            </a:extLst>
          </p:cNvPr>
          <p:cNvSpPr/>
          <p:nvPr/>
        </p:nvSpPr>
        <p:spPr>
          <a:xfrm>
            <a:off x="1467074" y="2588711"/>
            <a:ext cx="418283" cy="60599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64415F8-7D8A-C34E-A68F-191E8BB1D220}"/>
              </a:ext>
            </a:extLst>
          </p:cNvPr>
          <p:cNvSpPr/>
          <p:nvPr/>
        </p:nvSpPr>
        <p:spPr>
          <a:xfrm>
            <a:off x="1470446" y="3568594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1131550" y="970860"/>
            <a:ext cx="684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den första termen har en eller flera nollor kan man behöva </a:t>
            </a:r>
            <a:r>
              <a:rPr lang="sv-SE" i="1" dirty="0"/>
              <a:t>växla ner</a:t>
            </a:r>
            <a:r>
              <a:rPr lang="sv-SE" dirty="0"/>
              <a:t> två eller flera gånger innan man kan subtrahera med uppställning. </a:t>
            </a:r>
          </a:p>
        </p:txBody>
      </p:sp>
      <p:cxnSp>
        <p:nvCxnSpPr>
          <p:cNvPr id="27" name="Rak 26">
            <a:extLst>
              <a:ext uri="{FF2B5EF4-FFF2-40B4-BE49-F238E27FC236}">
                <a16:creationId xmlns:a16="http://schemas.microsoft.com/office/drawing/2014/main" id="{83A38C58-684C-6847-BD0C-9029688201F3}"/>
              </a:ext>
            </a:extLst>
          </p:cNvPr>
          <p:cNvCxnSpPr>
            <a:cxnSpLocks/>
          </p:cNvCxnSpPr>
          <p:nvPr/>
        </p:nvCxnSpPr>
        <p:spPr>
          <a:xfrm>
            <a:off x="2020177" y="2188599"/>
            <a:ext cx="264687" cy="210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ktangel 28">
            <a:extLst>
              <a:ext uri="{FF2B5EF4-FFF2-40B4-BE49-F238E27FC236}">
                <a16:creationId xmlns:a16="http://schemas.microsoft.com/office/drawing/2014/main" id="{64AE4B47-0D5B-474D-AEFE-0C38EF7E8795}"/>
              </a:ext>
            </a:extLst>
          </p:cNvPr>
          <p:cNvSpPr/>
          <p:nvPr/>
        </p:nvSpPr>
        <p:spPr>
          <a:xfrm>
            <a:off x="3427627" y="2367967"/>
            <a:ext cx="578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ental minus 7 ental går inte utan att du </a:t>
            </a:r>
            <a:r>
              <a:rPr lang="sv-SE" dirty="0">
                <a:solidFill>
                  <a:srgbClr val="C00000"/>
                </a:solidFill>
              </a:rPr>
              <a:t>växlar ner 1 tiotal</a:t>
            </a:r>
            <a:r>
              <a:rPr lang="sv-SE" dirty="0"/>
              <a:t>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2FC48D66-973F-224A-A7EE-7CC11C0038ED}"/>
              </a:ext>
            </a:extLst>
          </p:cNvPr>
          <p:cNvSpPr/>
          <p:nvPr/>
        </p:nvSpPr>
        <p:spPr>
          <a:xfrm>
            <a:off x="2419959" y="3564806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6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9A431B5-802A-634B-8A3B-31E8E851420D}"/>
              </a:ext>
            </a:extLst>
          </p:cNvPr>
          <p:cNvSpPr/>
          <p:nvPr/>
        </p:nvSpPr>
        <p:spPr>
          <a:xfrm>
            <a:off x="3493823" y="5794299"/>
            <a:ext cx="388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9 tiotal kvar i den övre termen: 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65B32E3-6BAF-794A-B4E4-12ECD2E94819}"/>
              </a:ext>
            </a:extLst>
          </p:cNvPr>
          <p:cNvSpPr/>
          <p:nvPr/>
        </p:nvSpPr>
        <p:spPr>
          <a:xfrm>
            <a:off x="3523562" y="6394772"/>
            <a:ext cx="5230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hundratalen. Du har 3 hundratal kvar.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744907A-E9EB-E641-87F8-CF1CE10EC6AB}"/>
              </a:ext>
            </a:extLst>
          </p:cNvPr>
          <p:cNvSpPr/>
          <p:nvPr/>
        </p:nvSpPr>
        <p:spPr>
          <a:xfrm>
            <a:off x="7155996" y="5794299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 – 4 = 5   </a:t>
            </a:r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7A058D8F-3702-6849-8F1E-01C002652B8B}"/>
              </a:ext>
            </a:extLst>
          </p:cNvPr>
          <p:cNvGrpSpPr/>
          <p:nvPr/>
        </p:nvGrpSpPr>
        <p:grpSpPr>
          <a:xfrm>
            <a:off x="2376803" y="2064398"/>
            <a:ext cx="502586" cy="461665"/>
            <a:chOff x="3541329" y="2386347"/>
            <a:chExt cx="502586" cy="461665"/>
          </a:xfrm>
        </p:grpSpPr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5FA08181-9B20-D942-A94D-E3547BE754CD}"/>
                </a:ext>
              </a:extLst>
            </p:cNvPr>
            <p:cNvCxnSpPr>
              <a:cxnSpLocks/>
            </p:cNvCxnSpPr>
            <p:nvPr/>
          </p:nvCxnSpPr>
          <p:spPr>
            <a:xfrm>
              <a:off x="3635640" y="2777987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AFEFCE21-51FD-F647-B873-7C49C7BDF66E}"/>
                </a:ext>
              </a:extLst>
            </p:cNvPr>
            <p:cNvSpPr/>
            <p:nvPr/>
          </p:nvSpPr>
          <p:spPr>
            <a:xfrm>
              <a:off x="3541329" y="2386347"/>
              <a:ext cx="502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</p:grpSp>
      <p:sp>
        <p:nvSpPr>
          <p:cNvPr id="50" name="Rektangel 49">
            <a:extLst>
              <a:ext uri="{FF2B5EF4-FFF2-40B4-BE49-F238E27FC236}">
                <a16:creationId xmlns:a16="http://schemas.microsoft.com/office/drawing/2014/main" id="{B0422023-5328-714F-B849-E347EF4278D9}"/>
              </a:ext>
            </a:extLst>
          </p:cNvPr>
          <p:cNvSpPr/>
          <p:nvPr/>
        </p:nvSpPr>
        <p:spPr>
          <a:xfrm>
            <a:off x="3423106" y="3543094"/>
            <a:ext cx="55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4:an och skriv de 10 tiotalen ovanför nollan. </a:t>
            </a:r>
          </a:p>
        </p:txBody>
      </p:sp>
      <p:cxnSp>
        <p:nvCxnSpPr>
          <p:cNvPr id="52" name="Rak 51">
            <a:extLst>
              <a:ext uri="{FF2B5EF4-FFF2-40B4-BE49-F238E27FC236}">
                <a16:creationId xmlns:a16="http://schemas.microsoft.com/office/drawing/2014/main" id="{8C48223E-EBB3-984F-B8D4-7B30D12FD758}"/>
              </a:ext>
            </a:extLst>
          </p:cNvPr>
          <p:cNvCxnSpPr>
            <a:cxnSpLocks/>
          </p:cNvCxnSpPr>
          <p:nvPr/>
        </p:nvCxnSpPr>
        <p:spPr>
          <a:xfrm>
            <a:off x="1534489" y="2769070"/>
            <a:ext cx="264687" cy="210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ktangel 52">
            <a:extLst>
              <a:ext uri="{FF2B5EF4-FFF2-40B4-BE49-F238E27FC236}">
                <a16:creationId xmlns:a16="http://schemas.microsoft.com/office/drawing/2014/main" id="{68A7139B-6F09-2741-B768-2D215AB65A2D}"/>
              </a:ext>
            </a:extLst>
          </p:cNvPr>
          <p:cNvSpPr/>
          <p:nvPr/>
        </p:nvSpPr>
        <p:spPr>
          <a:xfrm>
            <a:off x="3438586" y="3905123"/>
            <a:ext cx="55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Växla ner 1 av dessa tiotal till 10 ental.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EF61BA0-97EA-BF4F-9B55-D5A7B650B090}"/>
              </a:ext>
            </a:extLst>
          </p:cNvPr>
          <p:cNvSpPr/>
          <p:nvPr/>
        </p:nvSpPr>
        <p:spPr>
          <a:xfrm>
            <a:off x="3438586" y="4265782"/>
            <a:ext cx="55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10:an och skriv de 10 entalen ovanför 3:an. </a:t>
            </a:r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6EED3882-21F8-E649-82E9-710E2596230D}"/>
              </a:ext>
            </a:extLst>
          </p:cNvPr>
          <p:cNvSpPr/>
          <p:nvPr/>
        </p:nvSpPr>
        <p:spPr>
          <a:xfrm>
            <a:off x="2406675" y="2052888"/>
            <a:ext cx="466806" cy="1091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0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3" grpId="0"/>
      <p:bldP spid="24" grpId="0"/>
      <p:bldP spid="25" grpId="0"/>
      <p:bldP spid="26" grpId="0"/>
      <p:bldP spid="14" grpId="0" animBg="1"/>
      <p:bldP spid="14" grpId="1" animBg="1"/>
      <p:bldP spid="37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29" grpId="0"/>
      <p:bldP spid="32" grpId="0"/>
      <p:bldP spid="33" grpId="0"/>
      <p:bldP spid="35" grpId="0"/>
      <p:bldP spid="38" grpId="0"/>
      <p:bldP spid="50" grpId="0"/>
      <p:bldP spid="53" grpId="0"/>
      <p:bldP spid="54" grpId="0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BCAB1A8-1488-E845-9B17-B424FFEF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EA568D-51CD-1F4B-85BD-2757FCC43800}"/>
              </a:ext>
            </a:extLst>
          </p:cNvPr>
          <p:cNvSpPr/>
          <p:nvPr/>
        </p:nvSpPr>
        <p:spPr>
          <a:xfrm>
            <a:off x="1198997" y="251395"/>
            <a:ext cx="6961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Addition och subtraktion med tal i decimalform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8BF4AA-1EB6-D34A-9C2F-D0914FA0BE69}"/>
              </a:ext>
            </a:extLst>
          </p:cNvPr>
          <p:cNvSpPr/>
          <p:nvPr/>
        </p:nvSpPr>
        <p:spPr>
          <a:xfrm>
            <a:off x="1461749" y="1201723"/>
            <a:ext cx="6559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till exempel ska räkna ut </a:t>
            </a:r>
            <a:r>
              <a:rPr lang="sv-SE" dirty="0">
                <a:solidFill>
                  <a:srgbClr val="C00000"/>
                </a:solidFill>
              </a:rPr>
              <a:t>523 + 76 </a:t>
            </a:r>
            <a:r>
              <a:rPr lang="sv-SE" dirty="0"/>
              <a:t>eller </a:t>
            </a:r>
            <a:r>
              <a:rPr lang="sv-SE" dirty="0">
                <a:solidFill>
                  <a:srgbClr val="C00000"/>
                </a:solidFill>
              </a:rPr>
              <a:t>931 – 84 </a:t>
            </a:r>
            <a:r>
              <a:rPr lang="sv-SE" dirty="0"/>
              <a:t>med uppställning är det viktigt att man skriver </a:t>
            </a:r>
            <a:r>
              <a:rPr lang="sv-SE" dirty="0">
                <a:solidFill>
                  <a:srgbClr val="C00000"/>
                </a:solidFill>
              </a:rPr>
              <a:t>entalssiffror, tiotalssiffror, hundratalssiffror </a:t>
            </a:r>
            <a:r>
              <a:rPr lang="sv-SE" dirty="0"/>
              <a:t>och så vidare </a:t>
            </a:r>
            <a:r>
              <a:rPr lang="sv-SE" dirty="0">
                <a:solidFill>
                  <a:srgbClr val="C00000"/>
                </a:solidFill>
              </a:rPr>
              <a:t>under varandra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9A98611-2635-A049-851D-193633BB51FA}"/>
              </a:ext>
            </a:extLst>
          </p:cNvPr>
          <p:cNvSpPr/>
          <p:nvPr/>
        </p:nvSpPr>
        <p:spPr>
          <a:xfrm>
            <a:off x="1461749" y="2505670"/>
            <a:ext cx="655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 sak gäller om talen innehåller decimaler. Då skriver man </a:t>
            </a:r>
            <a:r>
              <a:rPr lang="sv-SE" dirty="0">
                <a:solidFill>
                  <a:srgbClr val="C00000"/>
                </a:solidFill>
              </a:rPr>
              <a:t>tiondelssiffror, hundradelssiffor </a:t>
            </a:r>
            <a:r>
              <a:rPr lang="sv-SE" dirty="0"/>
              <a:t>och så vidare under varandra.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ECF252D-8FC3-5C43-B434-D86AD358DF96}"/>
              </a:ext>
            </a:extLst>
          </p:cNvPr>
          <p:cNvSpPr/>
          <p:nvPr/>
        </p:nvSpPr>
        <p:spPr>
          <a:xfrm>
            <a:off x="1500249" y="4845941"/>
            <a:ext cx="655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talen har olika antal decimaler är det klokt att skriva talen med lika många decimaler när man gör uppställningen.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755AD-BE23-2841-AC95-5B9946CC5D80}"/>
              </a:ext>
            </a:extLst>
          </p:cNvPr>
          <p:cNvSpPr/>
          <p:nvPr/>
        </p:nvSpPr>
        <p:spPr>
          <a:xfrm>
            <a:off x="1500249" y="5739661"/>
            <a:ext cx="655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fyller då på med nollor i de tal som har minst antal decimaler.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9121FED-126C-1249-AD65-AF2CD6215065}"/>
              </a:ext>
            </a:extLst>
          </p:cNvPr>
          <p:cNvSpPr/>
          <p:nvPr/>
        </p:nvSpPr>
        <p:spPr>
          <a:xfrm>
            <a:off x="3820574" y="3247845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4,9 3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9CD63FA-F9F0-704B-880C-918D096EC161}"/>
              </a:ext>
            </a:extLst>
          </p:cNvPr>
          <p:cNvSpPr/>
          <p:nvPr/>
        </p:nvSpPr>
        <p:spPr>
          <a:xfrm>
            <a:off x="3510539" y="3706000"/>
            <a:ext cx="116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–</a:t>
            </a:r>
            <a:r>
              <a:rPr lang="sv-SE" sz="4000" dirty="0"/>
              <a:t> 2,7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7332157-6F86-4B44-8D1D-295FC391792B}"/>
              </a:ext>
            </a:extLst>
          </p:cNvPr>
          <p:cNvSpPr/>
          <p:nvPr/>
        </p:nvSpPr>
        <p:spPr>
          <a:xfrm>
            <a:off x="4572000" y="3706000"/>
            <a:ext cx="416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0</a:t>
            </a:r>
            <a:endParaRPr lang="sv-SE" sz="4800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2099048-84B2-0D40-9C99-598474D2315F}"/>
              </a:ext>
            </a:extLst>
          </p:cNvPr>
          <p:cNvCxnSpPr>
            <a:cxnSpLocks/>
          </p:cNvCxnSpPr>
          <p:nvPr/>
        </p:nvCxnSpPr>
        <p:spPr>
          <a:xfrm>
            <a:off x="3622018" y="4397636"/>
            <a:ext cx="13267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  <p:bldP spid="16" grpId="0"/>
      <p:bldP spid="17" grpId="0"/>
      <p:bldP spid="18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259588" y="198001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10" y="145579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09586"/>
              </p:ext>
            </p:extLst>
          </p:nvPr>
        </p:nvGraphicFramePr>
        <p:xfrm>
          <a:off x="2032897" y="898774"/>
          <a:ext cx="1658846" cy="304800"/>
        </p:xfrm>
        <a:graphic>
          <a:graphicData uri="http://schemas.openxmlformats.org/drawingml/2006/table">
            <a:tbl>
              <a:tblPr/>
              <a:tblGrid>
                <a:gridCol w="16588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a)  29,7 + 13,5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572333" y="1638398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2 9,7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82386"/>
              </p:ext>
            </p:extLst>
          </p:nvPr>
        </p:nvGraphicFramePr>
        <p:xfrm>
          <a:off x="5101349" y="882508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b)  34,5 – 18,2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184735" y="187756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1 3,5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249973" y="2288713"/>
            <a:ext cx="116886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523982" y="222983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694305" y="145873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690933" y="402769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319745" y="4197852"/>
            <a:ext cx="1196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3 4,5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4426192" y="3765185"/>
            <a:ext cx="8654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5 – 2 = 3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137627" y="445467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1 8,2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282274" y="483108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2571828" y="4023785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2544842" y="477125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4433129" y="4472776"/>
            <a:ext cx="23924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Växla ner </a:t>
            </a:r>
            <a:r>
              <a:rPr lang="sv-SE" sz="1400" dirty="0"/>
              <a:t>1 tiotal till 10 ental.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4439354" y="4836433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14 – 8 = 6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2398398" y="4368918"/>
            <a:ext cx="146437" cy="1180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836819" y="4749427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346576" y="476355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A041469-B19C-CB48-9D2F-C6E90552D8F7}"/>
              </a:ext>
            </a:extLst>
          </p:cNvPr>
          <p:cNvSpPr/>
          <p:nvPr/>
        </p:nvSpPr>
        <p:spPr>
          <a:xfrm>
            <a:off x="4426195" y="1432439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7 + 5 = 132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entalen. 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A872145-622C-4941-9307-AAFBBD09FBBD}"/>
              </a:ext>
            </a:extLst>
          </p:cNvPr>
          <p:cNvGrpSpPr/>
          <p:nvPr/>
        </p:nvGrpSpPr>
        <p:grpSpPr>
          <a:xfrm>
            <a:off x="2890312" y="1467924"/>
            <a:ext cx="441061" cy="1211611"/>
            <a:chOff x="3062422" y="1867229"/>
            <a:chExt cx="441061" cy="121161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650042C-EEAC-9A49-B7C6-41CDC2E8A33B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CF95580-6643-FF47-BA9D-0939E102326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E99AB9A2-CFBF-5649-9B8B-57EFEA764082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4814215-E8F2-454A-ACB5-1E400D2EC1E5}"/>
              </a:ext>
            </a:extLst>
          </p:cNvPr>
          <p:cNvGrpSpPr/>
          <p:nvPr/>
        </p:nvGrpSpPr>
        <p:grpSpPr>
          <a:xfrm>
            <a:off x="2622383" y="1467644"/>
            <a:ext cx="441061" cy="1211611"/>
            <a:chOff x="3062422" y="1867229"/>
            <a:chExt cx="441061" cy="1211611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5225E703-C280-0E4A-8B8F-572EB4958FB2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1EF645F8-FB70-1744-85D5-355722D67B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0A64926-DDEF-3C4C-9A8D-5F9A0B4EA6DD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47223B6C-AD53-2844-8EA4-6084624CAE39}"/>
              </a:ext>
            </a:extLst>
          </p:cNvPr>
          <p:cNvSpPr/>
          <p:nvPr/>
        </p:nvSpPr>
        <p:spPr>
          <a:xfrm>
            <a:off x="4426194" y="2027103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1+ 9 + 3 = 132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tiotalen. 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C2248B3-70CF-9C46-B736-3DC53AB94DC4}"/>
              </a:ext>
            </a:extLst>
          </p:cNvPr>
          <p:cNvSpPr/>
          <p:nvPr/>
        </p:nvSpPr>
        <p:spPr>
          <a:xfrm>
            <a:off x="4426194" y="2618895"/>
            <a:ext cx="196108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+ 2 + 1 = 4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C44CEBB-F84E-DA42-97E1-248449BB6F94}"/>
              </a:ext>
            </a:extLst>
          </p:cNvPr>
          <p:cNvSpPr/>
          <p:nvPr/>
        </p:nvSpPr>
        <p:spPr>
          <a:xfrm>
            <a:off x="4426192" y="2997570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1B8DDA-1E18-2F42-A2AC-0A5125F57D5E}"/>
              </a:ext>
            </a:extLst>
          </p:cNvPr>
          <p:cNvSpPr/>
          <p:nvPr/>
        </p:nvSpPr>
        <p:spPr>
          <a:xfrm>
            <a:off x="2956812" y="22047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E7477B4F-D3CF-B145-8D2A-8BF98BB2D13A}"/>
              </a:ext>
            </a:extLst>
          </p:cNvPr>
          <p:cNvSpPr/>
          <p:nvPr/>
        </p:nvSpPr>
        <p:spPr>
          <a:xfrm>
            <a:off x="4426192" y="4120168"/>
            <a:ext cx="12455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– 8 går inte.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7205E567-87B9-384D-BED7-49640AF4E798}"/>
              </a:ext>
            </a:extLst>
          </p:cNvPr>
          <p:cNvSpPr/>
          <p:nvPr/>
        </p:nvSpPr>
        <p:spPr>
          <a:xfrm>
            <a:off x="4433129" y="5221155"/>
            <a:ext cx="16511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Då återstår 2 tiotal: </a:t>
            </a:r>
          </a:p>
          <a:p>
            <a:r>
              <a:rPr lang="sv-SE" sz="1400" dirty="0"/>
              <a:t>2 – 1 = 1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4426192" y="5820160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331352C-9C63-6A4C-A196-792E9CA1C4D0}"/>
              </a:ext>
            </a:extLst>
          </p:cNvPr>
          <p:cNvSpPr/>
          <p:nvPr/>
        </p:nvSpPr>
        <p:spPr>
          <a:xfrm>
            <a:off x="2747905" y="4745271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375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6" grpId="0"/>
      <p:bldP spid="24" grpId="0"/>
      <p:bldP spid="27" grpId="0"/>
      <p:bldP spid="42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70" grpId="0"/>
      <p:bldP spid="36" grpId="0" animBg="1"/>
      <p:bldP spid="60" grpId="0" animBg="1"/>
      <p:bldP spid="61" grpId="0" animBg="1"/>
      <p:bldP spid="62" grpId="0" animBg="1"/>
      <p:bldP spid="63" grpId="0"/>
      <p:bldP spid="64" grpId="0" animBg="1"/>
      <p:bldP spid="66" grpId="0" animBg="1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151683" y="338026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10" y="145579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80112"/>
              </p:ext>
            </p:extLst>
          </p:nvPr>
        </p:nvGraphicFramePr>
        <p:xfrm>
          <a:off x="1798479" y="435264"/>
          <a:ext cx="1658846" cy="304800"/>
        </p:xfrm>
        <a:graphic>
          <a:graphicData uri="http://schemas.openxmlformats.org/drawingml/2006/table">
            <a:tbl>
              <a:tblPr/>
              <a:tblGrid>
                <a:gridCol w="16588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a)  6,75 + 17,6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572333" y="1638398"/>
            <a:ext cx="1499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1 7,6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1473"/>
              </p:ext>
            </p:extLst>
          </p:nvPr>
        </p:nvGraphicFramePr>
        <p:xfrm>
          <a:off x="4866931" y="418998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b)  25 – 11,9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184735" y="187756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+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   6,75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448732" y="2288713"/>
            <a:ext cx="11330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523982" y="222983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1694305" y="1458730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1697870" y="4551902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330961" y="4755562"/>
            <a:ext cx="706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2 5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4403686" y="4385294"/>
            <a:ext cx="243324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nolla: 25 = 25,0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184735" y="496616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1 1,9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289211" y="5355299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2849488" y="4566916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2591953" y="528776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5756485" y="4775562"/>
            <a:ext cx="28376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i="1" dirty="0"/>
              <a:t>Växla ner </a:t>
            </a:r>
            <a:r>
              <a:rPr lang="sv-SE" sz="1400" dirty="0"/>
              <a:t>1 ental till 10 tiondelar.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4397610" y="5185908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10 – 9 = 1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2683453" y="4941999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843756" y="527363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353513" y="528776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A041469-B19C-CB48-9D2F-C6E90552D8F7}"/>
              </a:ext>
            </a:extLst>
          </p:cNvPr>
          <p:cNvSpPr/>
          <p:nvPr/>
        </p:nvSpPr>
        <p:spPr>
          <a:xfrm>
            <a:off x="4418815" y="1109321"/>
            <a:ext cx="43532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Fyll på med en nolla så att talen får lika många decimaler. 17,6 = 17,60 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A872145-622C-4941-9307-AAFBBD09FBBD}"/>
              </a:ext>
            </a:extLst>
          </p:cNvPr>
          <p:cNvGrpSpPr/>
          <p:nvPr/>
        </p:nvGrpSpPr>
        <p:grpSpPr>
          <a:xfrm>
            <a:off x="2890312" y="1467924"/>
            <a:ext cx="441061" cy="1211611"/>
            <a:chOff x="3062422" y="1867229"/>
            <a:chExt cx="441061" cy="1211611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F650042C-EEAC-9A49-B7C6-41CDC2E8A33B}"/>
                </a:ext>
              </a:extLst>
            </p:cNvPr>
            <p:cNvSpPr/>
            <p:nvPr/>
          </p:nvSpPr>
          <p:spPr>
            <a:xfrm>
              <a:off x="3235554" y="261717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CF95580-6643-FF47-BA9D-0939E102326F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E99AB9A2-CFBF-5649-9B8B-57EFEA764082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54814215-E8F2-454A-ACB5-1E400D2EC1E5}"/>
              </a:ext>
            </a:extLst>
          </p:cNvPr>
          <p:cNvGrpSpPr/>
          <p:nvPr/>
        </p:nvGrpSpPr>
        <p:grpSpPr>
          <a:xfrm>
            <a:off x="2622383" y="1467644"/>
            <a:ext cx="415533" cy="1217922"/>
            <a:chOff x="3062422" y="1867229"/>
            <a:chExt cx="415533" cy="1217922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5225E703-C280-0E4A-8B8F-572EB4958FB2}"/>
                </a:ext>
              </a:extLst>
            </p:cNvPr>
            <p:cNvSpPr/>
            <p:nvPr/>
          </p:nvSpPr>
          <p:spPr>
            <a:xfrm>
              <a:off x="3210026" y="262348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58" name="Rak 57">
              <a:extLst>
                <a:ext uri="{FF2B5EF4-FFF2-40B4-BE49-F238E27FC236}">
                  <a16:creationId xmlns:a16="http://schemas.microsoft.com/office/drawing/2014/main" id="{1EF645F8-FB70-1744-85D5-355722D67B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0A64926-DDEF-3C4C-9A8D-5F9A0B4EA6DD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47223B6C-AD53-2844-8EA4-6084624CAE39}"/>
              </a:ext>
            </a:extLst>
          </p:cNvPr>
          <p:cNvSpPr/>
          <p:nvPr/>
        </p:nvSpPr>
        <p:spPr>
          <a:xfrm>
            <a:off x="4426194" y="2027103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+ 7 = 13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entalen. 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3C2248B3-70CF-9C46-B736-3DC53AB94DC4}"/>
              </a:ext>
            </a:extLst>
          </p:cNvPr>
          <p:cNvSpPr/>
          <p:nvPr/>
        </p:nvSpPr>
        <p:spPr>
          <a:xfrm>
            <a:off x="4418815" y="3216277"/>
            <a:ext cx="11239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+1 = 2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C44CEBB-F84E-DA42-97E1-248449BB6F94}"/>
              </a:ext>
            </a:extLst>
          </p:cNvPr>
          <p:cNvSpPr/>
          <p:nvPr/>
        </p:nvSpPr>
        <p:spPr>
          <a:xfrm>
            <a:off x="4418814" y="3593952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1B8DDA-1E18-2F42-A2AC-0A5125F57D5E}"/>
              </a:ext>
            </a:extLst>
          </p:cNvPr>
          <p:cNvSpPr/>
          <p:nvPr/>
        </p:nvSpPr>
        <p:spPr>
          <a:xfrm>
            <a:off x="2956812" y="220479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E7477B4F-D3CF-B145-8D2A-8BF98BB2D13A}"/>
              </a:ext>
            </a:extLst>
          </p:cNvPr>
          <p:cNvSpPr/>
          <p:nvPr/>
        </p:nvSpPr>
        <p:spPr>
          <a:xfrm>
            <a:off x="4397610" y="4785601"/>
            <a:ext cx="12455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 – 9 går inte. 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7205E567-87B9-384D-BED7-49640AF4E798}"/>
              </a:ext>
            </a:extLst>
          </p:cNvPr>
          <p:cNvSpPr/>
          <p:nvPr/>
        </p:nvSpPr>
        <p:spPr>
          <a:xfrm>
            <a:off x="4410005" y="5622023"/>
            <a:ext cx="24206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Då återstår 4 ental:   4 – 1 = 3 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4426194" y="6422637"/>
            <a:ext cx="196108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Sätt ut decimaltecknet.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A331352C-9C63-6A4C-A196-792E9CA1C4D0}"/>
              </a:ext>
            </a:extLst>
          </p:cNvPr>
          <p:cNvSpPr/>
          <p:nvPr/>
        </p:nvSpPr>
        <p:spPr>
          <a:xfrm>
            <a:off x="2791911" y="4755562"/>
            <a:ext cx="511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,0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66AFB-B5BC-834D-B75D-1E271BF511EC}"/>
              </a:ext>
            </a:extLst>
          </p:cNvPr>
          <p:cNvSpPr/>
          <p:nvPr/>
        </p:nvSpPr>
        <p:spPr>
          <a:xfrm>
            <a:off x="3282341" y="221786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BB33775-CF4C-E748-9697-103368820A2B}"/>
              </a:ext>
            </a:extLst>
          </p:cNvPr>
          <p:cNvSpPr/>
          <p:nvPr/>
        </p:nvSpPr>
        <p:spPr>
          <a:xfrm>
            <a:off x="3303144" y="16366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DC566F82-3FB6-AA41-8CE3-058D60E87DDD}"/>
              </a:ext>
            </a:extLst>
          </p:cNvPr>
          <p:cNvSpPr/>
          <p:nvPr/>
        </p:nvSpPr>
        <p:spPr>
          <a:xfrm>
            <a:off x="4433129" y="2634534"/>
            <a:ext cx="39889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 + 7 + 6 = 14</a:t>
            </a:r>
          </a:p>
          <a:p>
            <a:r>
              <a:rPr lang="sv-SE" sz="1400" dirty="0"/>
              <a:t>1:an </a:t>
            </a:r>
            <a:r>
              <a:rPr lang="sv-SE" sz="1400" i="1" dirty="0"/>
              <a:t>växlas upp s</a:t>
            </a:r>
            <a:r>
              <a:rPr lang="sv-SE" sz="1400" dirty="0"/>
              <a:t>om minnessiffra ovanför tiotalen. 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3D76B61D-3221-E24F-8453-17EEE958C520}"/>
              </a:ext>
            </a:extLst>
          </p:cNvPr>
          <p:cNvSpPr/>
          <p:nvPr/>
        </p:nvSpPr>
        <p:spPr>
          <a:xfrm>
            <a:off x="4419648" y="1679381"/>
            <a:ext cx="11239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 + 5 = 5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E2D6000B-1EEC-3B4B-A7CC-5D33E1D0483C}"/>
              </a:ext>
            </a:extLst>
          </p:cNvPr>
          <p:cNvSpPr/>
          <p:nvPr/>
        </p:nvSpPr>
        <p:spPr>
          <a:xfrm>
            <a:off x="4426194" y="6022330"/>
            <a:ext cx="10972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– 1 = 1 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54089BF-A8DF-8646-BE11-59FAB8D4E00D}"/>
              </a:ext>
            </a:extLst>
          </p:cNvPr>
          <p:cNvSpPr/>
          <p:nvPr/>
        </p:nvSpPr>
        <p:spPr>
          <a:xfrm>
            <a:off x="2759458" y="526753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931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6" grpId="0"/>
      <p:bldP spid="24" grpId="0"/>
      <p:bldP spid="27" grpId="0"/>
      <p:bldP spid="42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70" grpId="0"/>
      <p:bldP spid="36" grpId="0" animBg="1"/>
      <p:bldP spid="60" grpId="0" animBg="1"/>
      <p:bldP spid="61" grpId="0" animBg="1"/>
      <p:bldP spid="62" grpId="0" animBg="1"/>
      <p:bldP spid="63" grpId="0"/>
      <p:bldP spid="64" grpId="0" animBg="1"/>
      <p:bldP spid="66" grpId="0" animBg="1"/>
      <p:bldP spid="67" grpId="0" animBg="1"/>
      <p:bldP spid="68" grpId="0"/>
      <p:bldP spid="43" grpId="0"/>
      <p:bldP spid="44" grpId="0"/>
      <p:bldP spid="65" grpId="0" animBg="1"/>
      <p:bldP spid="69" grpId="0" animBg="1"/>
      <p:bldP spid="71" grpId="0" animBg="1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245996" y="285725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506" y="285725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2542"/>
              </p:ext>
            </p:extLst>
          </p:nvPr>
        </p:nvGraphicFramePr>
        <p:xfrm>
          <a:off x="1892792" y="382963"/>
          <a:ext cx="1658846" cy="304800"/>
        </p:xfrm>
        <a:graphic>
          <a:graphicData uri="http://schemas.openxmlformats.org/drawingml/2006/table">
            <a:tbl>
              <a:tblPr/>
              <a:tblGrid>
                <a:gridCol w="1658846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a)  205 – 38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52356"/>
              </p:ext>
            </p:extLst>
          </p:nvPr>
        </p:nvGraphicFramePr>
        <p:xfrm>
          <a:off x="4961244" y="366697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b)  53,02 – 17,66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859685" y="1016872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863250" y="411004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1496340" y="4313704"/>
            <a:ext cx="145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5 3,0 2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3476441" y="3579331"/>
            <a:ext cx="496069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hundradelar minus 6 hundradelar går inte utan att du växlar ner.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1293159" y="4527313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</a:t>
            </a:r>
            <a:r>
              <a:rPr lang="sv-SE" sz="2400" dirty="0">
                <a:latin typeface="Bradley Hand" pitchFamily="2" charset="77"/>
              </a:rPr>
              <a:t> 1 7,6 6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1454591" y="4913441"/>
            <a:ext cx="105056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1746938" y="4147864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1716797" y="484031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>
            <a:off x="1583647" y="4490090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2015953" y="483578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1452182" y="4846196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FDC885D7-4C91-2D42-A30A-5085FBF35D7E}"/>
              </a:ext>
            </a:extLst>
          </p:cNvPr>
          <p:cNvSpPr/>
          <p:nvPr/>
        </p:nvSpPr>
        <p:spPr>
          <a:xfrm>
            <a:off x="3476441" y="5691882"/>
            <a:ext cx="315249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Avsluta med att sätta ut decimaltecknet.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654089BF-A8DF-8646-BE11-59FAB8D4E00D}"/>
              </a:ext>
            </a:extLst>
          </p:cNvPr>
          <p:cNvSpPr/>
          <p:nvPr/>
        </p:nvSpPr>
        <p:spPr>
          <a:xfrm>
            <a:off x="1924838" y="482567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,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F1BECA77-4428-8944-9F1C-6766775A6826}"/>
              </a:ext>
            </a:extLst>
          </p:cNvPr>
          <p:cNvSpPr/>
          <p:nvPr/>
        </p:nvSpPr>
        <p:spPr>
          <a:xfrm>
            <a:off x="1461714" y="1247705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2 0 5</a:t>
            </a:r>
            <a:endParaRPr lang="sv-SE" sz="2400" dirty="0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67693672-10D1-8A46-84E7-27EEC8156C07}"/>
              </a:ext>
            </a:extLst>
          </p:cNvPr>
          <p:cNvSpPr/>
          <p:nvPr/>
        </p:nvSpPr>
        <p:spPr>
          <a:xfrm>
            <a:off x="3476441" y="1466598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måste du växla ner två gånger. 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BD3CEDEB-A7E3-0848-9022-BA586419C2E8}"/>
              </a:ext>
            </a:extLst>
          </p:cNvPr>
          <p:cNvSpPr/>
          <p:nvPr/>
        </p:nvSpPr>
        <p:spPr>
          <a:xfrm>
            <a:off x="1084638" y="1496349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–</a:t>
            </a:r>
            <a:r>
              <a:rPr lang="sv-SE" sz="2400" dirty="0"/>
              <a:t>     </a:t>
            </a:r>
            <a:r>
              <a:rPr lang="sv-SE" sz="2400" dirty="0">
                <a:latin typeface="Bradley Hand" pitchFamily="2" charset="77"/>
              </a:rPr>
              <a:t>3 8</a:t>
            </a:r>
            <a:endParaRPr lang="sv-SE" sz="2400" dirty="0"/>
          </a:p>
        </p:txBody>
      </p:sp>
      <p:cxnSp>
        <p:nvCxnSpPr>
          <p:cNvPr id="97" name="Rak 96">
            <a:extLst>
              <a:ext uri="{FF2B5EF4-FFF2-40B4-BE49-F238E27FC236}">
                <a16:creationId xmlns:a16="http://schemas.microsoft.com/office/drawing/2014/main" id="{0B752D42-5381-7F43-A165-B7D60E0389F4}"/>
              </a:ext>
            </a:extLst>
          </p:cNvPr>
          <p:cNvCxnSpPr>
            <a:cxnSpLocks/>
          </p:cNvCxnSpPr>
          <p:nvPr/>
        </p:nvCxnSpPr>
        <p:spPr>
          <a:xfrm>
            <a:off x="1441495" y="1880144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Grupp 97">
            <a:extLst>
              <a:ext uri="{FF2B5EF4-FFF2-40B4-BE49-F238E27FC236}">
                <a16:creationId xmlns:a16="http://schemas.microsoft.com/office/drawing/2014/main" id="{BF2AE172-1657-0049-AE6E-285FAB585C2D}"/>
              </a:ext>
            </a:extLst>
          </p:cNvPr>
          <p:cNvGrpSpPr/>
          <p:nvPr/>
        </p:nvGrpSpPr>
        <p:grpSpPr>
          <a:xfrm>
            <a:off x="2042222" y="1055588"/>
            <a:ext cx="538029" cy="369332"/>
            <a:chOff x="3033361" y="1861271"/>
            <a:chExt cx="538029" cy="369332"/>
          </a:xfrm>
        </p:grpSpPr>
        <p:cxnSp>
          <p:nvCxnSpPr>
            <p:cNvPr id="99" name="Rak 98">
              <a:extLst>
                <a:ext uri="{FF2B5EF4-FFF2-40B4-BE49-F238E27FC236}">
                  <a16:creationId xmlns:a16="http://schemas.microsoft.com/office/drawing/2014/main" id="{BCBB78F9-A795-1F42-A99D-0A16F8751C90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76E46A8F-26CB-A542-B69E-658F287789AD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101" name="Rektangel 100">
            <a:extLst>
              <a:ext uri="{FF2B5EF4-FFF2-40B4-BE49-F238E27FC236}">
                <a16:creationId xmlns:a16="http://schemas.microsoft.com/office/drawing/2014/main" id="{46BF91FD-ED68-6242-80AC-973F19072077}"/>
              </a:ext>
            </a:extLst>
          </p:cNvPr>
          <p:cNvSpPr/>
          <p:nvPr/>
        </p:nvSpPr>
        <p:spPr>
          <a:xfrm>
            <a:off x="1687857" y="180046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75B6CEFE-6AD9-AC46-BC19-1F48451ECDF3}"/>
              </a:ext>
            </a:extLst>
          </p:cNvPr>
          <p:cNvSpPr/>
          <p:nvPr/>
        </p:nvSpPr>
        <p:spPr>
          <a:xfrm>
            <a:off x="1950422" y="179014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0763C947-22B3-484B-830D-684F9C87A000}"/>
              </a:ext>
            </a:extLst>
          </p:cNvPr>
          <p:cNvGrpSpPr/>
          <p:nvPr/>
        </p:nvGrpSpPr>
        <p:grpSpPr>
          <a:xfrm>
            <a:off x="1735658" y="1055512"/>
            <a:ext cx="538029" cy="369332"/>
            <a:chOff x="3033361" y="1861271"/>
            <a:chExt cx="538029" cy="369332"/>
          </a:xfrm>
        </p:grpSpPr>
        <p:cxnSp>
          <p:nvCxnSpPr>
            <p:cNvPr id="105" name="Rak 104">
              <a:extLst>
                <a:ext uri="{FF2B5EF4-FFF2-40B4-BE49-F238E27FC236}">
                  <a16:creationId xmlns:a16="http://schemas.microsoft.com/office/drawing/2014/main" id="{43B86D3A-D2C8-F142-ACFE-41A60AA3B5B6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2FB82EAF-B199-4F4E-A8A2-1908A08759A9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107" name="Rak 106">
            <a:extLst>
              <a:ext uri="{FF2B5EF4-FFF2-40B4-BE49-F238E27FC236}">
                <a16:creationId xmlns:a16="http://schemas.microsoft.com/office/drawing/2014/main" id="{7874B37B-9C47-894B-9B8F-BF7B881BFF85}"/>
              </a:ext>
            </a:extLst>
          </p:cNvPr>
          <p:cNvCxnSpPr>
            <a:cxnSpLocks/>
          </p:cNvCxnSpPr>
          <p:nvPr/>
        </p:nvCxnSpPr>
        <p:spPr>
          <a:xfrm flipH="1" flipV="1">
            <a:off x="1570200" y="1356330"/>
            <a:ext cx="123021" cy="19498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8" name="Rektangel 107">
            <a:extLst>
              <a:ext uri="{FF2B5EF4-FFF2-40B4-BE49-F238E27FC236}">
                <a16:creationId xmlns:a16="http://schemas.microsoft.com/office/drawing/2014/main" id="{5423DEA5-5577-2E46-AF3D-609DFD5B493D}"/>
              </a:ext>
            </a:extLst>
          </p:cNvPr>
          <p:cNvSpPr/>
          <p:nvPr/>
        </p:nvSpPr>
        <p:spPr>
          <a:xfrm>
            <a:off x="1455298" y="179014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cxnSp>
        <p:nvCxnSpPr>
          <p:cNvPr id="109" name="Rak 108">
            <a:extLst>
              <a:ext uri="{FF2B5EF4-FFF2-40B4-BE49-F238E27FC236}">
                <a16:creationId xmlns:a16="http://schemas.microsoft.com/office/drawing/2014/main" id="{EBB0B9BE-54A1-1848-A77C-E687867DEBF3}"/>
              </a:ext>
            </a:extLst>
          </p:cNvPr>
          <p:cNvCxnSpPr>
            <a:cxnSpLocks/>
          </p:cNvCxnSpPr>
          <p:nvPr/>
        </p:nvCxnSpPr>
        <p:spPr>
          <a:xfrm flipH="1" flipV="1">
            <a:off x="1879816" y="1162411"/>
            <a:ext cx="90044" cy="1202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9366CDA4-5138-6046-B230-1048BF7FD644}"/>
              </a:ext>
            </a:extLst>
          </p:cNvPr>
          <p:cNvGrpSpPr/>
          <p:nvPr/>
        </p:nvGrpSpPr>
        <p:grpSpPr>
          <a:xfrm>
            <a:off x="2027232" y="4145959"/>
            <a:ext cx="538029" cy="369332"/>
            <a:chOff x="3033361" y="1861271"/>
            <a:chExt cx="538029" cy="369332"/>
          </a:xfrm>
        </p:grpSpPr>
        <p:cxnSp>
          <p:nvCxnSpPr>
            <p:cNvPr id="112" name="Rak 111">
              <a:extLst>
                <a:ext uri="{FF2B5EF4-FFF2-40B4-BE49-F238E27FC236}">
                  <a16:creationId xmlns:a16="http://schemas.microsoft.com/office/drawing/2014/main" id="{211FCA8B-CB79-F147-B897-5393C1EE6F22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Rektangel 112">
              <a:extLst>
                <a:ext uri="{FF2B5EF4-FFF2-40B4-BE49-F238E27FC236}">
                  <a16:creationId xmlns:a16="http://schemas.microsoft.com/office/drawing/2014/main" id="{5F81BA47-E777-E841-ABE5-7AA4B981F803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114" name="Rak 113">
            <a:extLst>
              <a:ext uri="{FF2B5EF4-FFF2-40B4-BE49-F238E27FC236}">
                <a16:creationId xmlns:a16="http://schemas.microsoft.com/office/drawing/2014/main" id="{A7AA9763-59A5-D448-856A-80DDA0DECFCE}"/>
              </a:ext>
            </a:extLst>
          </p:cNvPr>
          <p:cNvCxnSpPr>
            <a:cxnSpLocks/>
          </p:cNvCxnSpPr>
          <p:nvPr/>
        </p:nvCxnSpPr>
        <p:spPr>
          <a:xfrm>
            <a:off x="2147322" y="4278669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C0F38AD1-8532-8345-A820-EC19ED2C9768}"/>
              </a:ext>
            </a:extLst>
          </p:cNvPr>
          <p:cNvGrpSpPr/>
          <p:nvPr/>
        </p:nvGrpSpPr>
        <p:grpSpPr>
          <a:xfrm>
            <a:off x="2296404" y="4145959"/>
            <a:ext cx="538029" cy="369332"/>
            <a:chOff x="3033361" y="1861271"/>
            <a:chExt cx="538029" cy="369332"/>
          </a:xfrm>
        </p:grpSpPr>
        <p:cxnSp>
          <p:nvCxnSpPr>
            <p:cNvPr id="116" name="Rak 115">
              <a:extLst>
                <a:ext uri="{FF2B5EF4-FFF2-40B4-BE49-F238E27FC236}">
                  <a16:creationId xmlns:a16="http://schemas.microsoft.com/office/drawing/2014/main" id="{A54CAA2C-455E-914F-A5C0-22ABBAA9E0F7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DF93A9EC-37C2-1E4E-9F42-AEA257E6F217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118" name="Rektangel 117">
            <a:extLst>
              <a:ext uri="{FF2B5EF4-FFF2-40B4-BE49-F238E27FC236}">
                <a16:creationId xmlns:a16="http://schemas.microsoft.com/office/drawing/2014/main" id="{6EDF7891-F52F-9140-A35F-51DA9DB65223}"/>
              </a:ext>
            </a:extLst>
          </p:cNvPr>
          <p:cNvSpPr/>
          <p:nvPr/>
        </p:nvSpPr>
        <p:spPr>
          <a:xfrm>
            <a:off x="3476443" y="4028894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ental till 10 tiondelar. </a:t>
            </a: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60C63A20-0EF1-CC45-AFF0-5E9E0A88B376}"/>
              </a:ext>
            </a:extLst>
          </p:cNvPr>
          <p:cNvSpPr/>
          <p:nvPr/>
        </p:nvSpPr>
        <p:spPr>
          <a:xfrm>
            <a:off x="3476441" y="4386107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tiondel till 10 hundradelar.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6EA019FC-229D-444F-998A-393A87434B66}"/>
              </a:ext>
            </a:extLst>
          </p:cNvPr>
          <p:cNvSpPr/>
          <p:nvPr/>
        </p:nvSpPr>
        <p:spPr>
          <a:xfrm>
            <a:off x="2246897" y="483578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67C1D909-DD4B-8A4F-981C-34A6E58736EB}"/>
              </a:ext>
            </a:extLst>
          </p:cNvPr>
          <p:cNvSpPr/>
          <p:nvPr/>
        </p:nvSpPr>
        <p:spPr>
          <a:xfrm>
            <a:off x="3476442" y="5216755"/>
            <a:ext cx="29535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Växla ner 1 tiotal till 10 ental. </a:t>
            </a:r>
          </a:p>
        </p:txBody>
      </p:sp>
      <p:cxnSp>
        <p:nvCxnSpPr>
          <p:cNvPr id="124" name="Rak 123">
            <a:extLst>
              <a:ext uri="{FF2B5EF4-FFF2-40B4-BE49-F238E27FC236}">
                <a16:creationId xmlns:a16="http://schemas.microsoft.com/office/drawing/2014/main" id="{C81904E5-5AC0-B04B-BCEF-E26236AD4431}"/>
              </a:ext>
            </a:extLst>
          </p:cNvPr>
          <p:cNvCxnSpPr>
            <a:cxnSpLocks/>
          </p:cNvCxnSpPr>
          <p:nvPr/>
        </p:nvCxnSpPr>
        <p:spPr>
          <a:xfrm>
            <a:off x="1849636" y="4495222"/>
            <a:ext cx="152011" cy="981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5" name="Rektangel 124">
            <a:extLst>
              <a:ext uri="{FF2B5EF4-FFF2-40B4-BE49-F238E27FC236}">
                <a16:creationId xmlns:a16="http://schemas.microsoft.com/office/drawing/2014/main" id="{C5013DFC-674A-E046-9E3C-F1A556595E2F}"/>
              </a:ext>
            </a:extLst>
          </p:cNvPr>
          <p:cNvSpPr/>
          <p:nvPr/>
        </p:nvSpPr>
        <p:spPr>
          <a:xfrm>
            <a:off x="3476442" y="4860388"/>
            <a:ext cx="398578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ental minus 7 ental går inte utan att du växlar ner. </a:t>
            </a:r>
          </a:p>
        </p:txBody>
      </p:sp>
    </p:spTree>
    <p:extLst>
      <p:ext uri="{BB962C8B-B14F-4D97-AF65-F5344CB8AC3E}">
        <p14:creationId xmlns:p14="http://schemas.microsoft.com/office/powerpoint/2010/main" val="29190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42" grpId="0"/>
      <p:bldP spid="45" grpId="0"/>
      <p:bldP spid="46" grpId="0" animBg="1"/>
      <p:bldP spid="47" grpId="0"/>
      <p:bldP spid="52" grpId="0"/>
      <p:bldP spid="56" grpId="0"/>
      <p:bldP spid="70" grpId="0"/>
      <p:bldP spid="67" grpId="0" animBg="1"/>
      <p:bldP spid="72" grpId="0"/>
      <p:bldP spid="94" grpId="0"/>
      <p:bldP spid="95" grpId="0" animBg="1"/>
      <p:bldP spid="96" grpId="0"/>
      <p:bldP spid="101" grpId="0"/>
      <p:bldP spid="103" grpId="0"/>
      <p:bldP spid="108" grpId="0"/>
      <p:bldP spid="118" grpId="0" animBg="1"/>
      <p:bldP spid="119" grpId="0" animBg="1"/>
      <p:bldP spid="122" grpId="0"/>
      <p:bldP spid="123" grpId="0" animBg="1"/>
      <p:bldP spid="12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40681</TotalTime>
  <Words>808</Words>
  <Application>Microsoft Macintosh PowerPoint</Application>
  <PresentationFormat>Bildspel på skärmen (4:3)</PresentationFormat>
  <Paragraphs>159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Bradley Hand</vt:lpstr>
      <vt:lpstr>Calibri</vt:lpstr>
      <vt:lpstr>Helvetica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304</cp:revision>
  <dcterms:created xsi:type="dcterms:W3CDTF">2017-04-10T07:17:33Z</dcterms:created>
  <dcterms:modified xsi:type="dcterms:W3CDTF">2021-01-07T06:54:09Z</dcterms:modified>
</cp:coreProperties>
</file>