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61" r:id="rId2"/>
    <p:sldId id="364" r:id="rId3"/>
    <p:sldId id="356" r:id="rId4"/>
    <p:sldId id="365" r:id="rId5"/>
    <p:sldId id="363" r:id="rId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36" autoAdjust="0"/>
    <p:restoredTop sz="99052" autoAdjust="0"/>
  </p:normalViewPr>
  <p:slideViewPr>
    <p:cSldViewPr snapToGrid="0" snapToObjects="1">
      <p:cViewPr varScale="1">
        <p:scale>
          <a:sx n="136" d="100"/>
          <a:sy n="136" d="100"/>
        </p:scale>
        <p:origin x="208" y="1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13E15A8-EA15-5D4A-8688-78A035CE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42058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5.2		                            Meter, kilometer och mil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A64A28-786C-2140-A13D-D07512094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77758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0469A6E-FB67-1541-8D75-328E4CDE55AB}"/>
              </a:ext>
            </a:extLst>
          </p:cNvPr>
          <p:cNvSpPr/>
          <p:nvPr/>
        </p:nvSpPr>
        <p:spPr>
          <a:xfrm>
            <a:off x="243418" y="1528737"/>
            <a:ext cx="5823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Istället använder vi enheterna </a:t>
            </a:r>
            <a:r>
              <a:rPr lang="sv-SE" sz="2000" i="1" dirty="0">
                <a:solidFill>
                  <a:srgbClr val="C00000"/>
                </a:solidFill>
              </a:rPr>
              <a:t>kilometer </a:t>
            </a:r>
            <a:r>
              <a:rPr lang="sv-SE" sz="2000" dirty="0">
                <a:solidFill>
                  <a:srgbClr val="C00000"/>
                </a:solidFill>
              </a:rPr>
              <a:t>(km)</a:t>
            </a:r>
            <a:r>
              <a:rPr lang="sv-SE" sz="2000" dirty="0"/>
              <a:t> och</a:t>
            </a:r>
            <a:r>
              <a:rPr lang="sv-SE" sz="2000" dirty="0">
                <a:solidFill>
                  <a:srgbClr val="C00000"/>
                </a:solidFill>
              </a:rPr>
              <a:t> </a:t>
            </a:r>
            <a:r>
              <a:rPr lang="sv-SE" sz="2000" i="1" dirty="0">
                <a:solidFill>
                  <a:srgbClr val="C00000"/>
                </a:solidFill>
              </a:rPr>
              <a:t>mil</a:t>
            </a:r>
            <a:r>
              <a:rPr lang="sv-SE" sz="2000" dirty="0"/>
              <a:t>.</a:t>
            </a:r>
            <a:endParaRPr lang="sv-SE" sz="2000" dirty="0">
              <a:solidFill>
                <a:srgbClr val="C00000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AF21127-7395-894C-82F9-FEE6DC03E204}"/>
              </a:ext>
            </a:extLst>
          </p:cNvPr>
          <p:cNvSpPr/>
          <p:nvPr/>
        </p:nvSpPr>
        <p:spPr>
          <a:xfrm>
            <a:off x="2550671" y="3555111"/>
            <a:ext cx="213662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2400" dirty="0"/>
              <a:t> 1 mil = 10 km</a:t>
            </a:r>
            <a:endParaRPr lang="sv-SE" sz="2400" i="1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CC5212E-7C8B-594A-AEF1-608541869567}"/>
              </a:ext>
            </a:extLst>
          </p:cNvPr>
          <p:cNvSpPr/>
          <p:nvPr/>
        </p:nvSpPr>
        <p:spPr>
          <a:xfrm>
            <a:off x="2550671" y="2919049"/>
            <a:ext cx="225291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2400" dirty="0"/>
              <a:t> 1 km = 1 000 m</a:t>
            </a:r>
            <a:endParaRPr lang="sv-SE" sz="2400" i="1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5A82560-5143-9B45-B5CE-8AA71D5FA285}"/>
              </a:ext>
            </a:extLst>
          </p:cNvPr>
          <p:cNvSpPr/>
          <p:nvPr/>
        </p:nvSpPr>
        <p:spPr>
          <a:xfrm>
            <a:off x="2550671" y="4194846"/>
            <a:ext cx="234791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2400" dirty="0"/>
              <a:t> 1 mil = 10 000 m</a:t>
            </a:r>
            <a:endParaRPr lang="sv-SE" sz="2400" i="1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7D8B362-D97E-E34E-8DF7-A3561745BA2C}"/>
              </a:ext>
            </a:extLst>
          </p:cNvPr>
          <p:cNvSpPr/>
          <p:nvPr/>
        </p:nvSpPr>
        <p:spPr>
          <a:xfrm>
            <a:off x="1339297" y="2292836"/>
            <a:ext cx="45046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2400" b="1" dirty="0"/>
              <a:t>Prefixet</a:t>
            </a:r>
            <a:r>
              <a:rPr lang="sv-SE" sz="2400" dirty="0"/>
              <a:t> </a:t>
            </a:r>
            <a:r>
              <a:rPr lang="sv-SE" sz="2400" i="1" dirty="0">
                <a:solidFill>
                  <a:srgbClr val="C00000"/>
                </a:solidFill>
              </a:rPr>
              <a:t>kilo</a:t>
            </a:r>
            <a:r>
              <a:rPr lang="sv-SE" sz="2400" dirty="0"/>
              <a:t> betyder </a:t>
            </a:r>
            <a:r>
              <a:rPr lang="sv-SE" sz="2400" i="1" dirty="0">
                <a:solidFill>
                  <a:srgbClr val="C00000"/>
                </a:solidFill>
              </a:rPr>
              <a:t>tusen</a:t>
            </a:r>
            <a:r>
              <a:rPr lang="sv-SE" sz="2400" i="1" dirty="0"/>
              <a:t>, </a:t>
            </a:r>
            <a:r>
              <a:rPr lang="sv-SE" sz="2400" dirty="0"/>
              <a:t>1 000.</a:t>
            </a:r>
            <a:endParaRPr lang="sv-SE" sz="2400" i="1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561CFCD-DCF5-0B43-8118-4727E7EC787A}"/>
              </a:ext>
            </a:extLst>
          </p:cNvPr>
          <p:cNvSpPr/>
          <p:nvPr/>
        </p:nvSpPr>
        <p:spPr>
          <a:xfrm>
            <a:off x="342365" y="5150330"/>
            <a:ext cx="1688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På vägskyltar står avståndet i </a:t>
            </a:r>
            <a:r>
              <a:rPr lang="sv-SE" sz="2000" dirty="0">
                <a:solidFill>
                  <a:srgbClr val="C00000"/>
                </a:solidFill>
              </a:rPr>
              <a:t>kilometer</a:t>
            </a:r>
            <a:r>
              <a:rPr lang="sv-SE" sz="2000" dirty="0"/>
              <a:t>.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67107F26-B80F-A741-BC6D-A8967C616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56" y="5304219"/>
            <a:ext cx="3973987" cy="684990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4D87DB61-2E48-5A48-A03A-66AA5112E811}"/>
              </a:ext>
            </a:extLst>
          </p:cNvPr>
          <p:cNvSpPr/>
          <p:nvPr/>
        </p:nvSpPr>
        <p:spPr>
          <a:xfrm>
            <a:off x="6532619" y="5304219"/>
            <a:ext cx="231568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Till Göteborg är det 470 km eller 47 mil.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BA2F4EA-432E-DA40-AD4F-4C38AAA7978D}"/>
              </a:ext>
            </a:extLst>
          </p:cNvPr>
          <p:cNvSpPr/>
          <p:nvPr/>
        </p:nvSpPr>
        <p:spPr>
          <a:xfrm>
            <a:off x="175703" y="603723"/>
            <a:ext cx="7375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Vasaloppet är Sveriges mest kända skidtävling. Det är </a:t>
            </a:r>
            <a:r>
              <a:rPr lang="sv-SE" sz="2000" dirty="0">
                <a:solidFill>
                  <a:srgbClr val="C00000"/>
                </a:solidFill>
              </a:rPr>
              <a:t>90 000 m </a:t>
            </a:r>
            <a:r>
              <a:rPr lang="sv-SE" sz="2000" dirty="0"/>
              <a:t>långt.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0ACBEA8-9E3E-954D-9520-6E1E0E52CC74}"/>
              </a:ext>
            </a:extLst>
          </p:cNvPr>
          <p:cNvSpPr/>
          <p:nvPr/>
        </p:nvSpPr>
        <p:spPr>
          <a:xfrm>
            <a:off x="243418" y="1043462"/>
            <a:ext cx="5600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Så långa sträckor är opraktiskt att uttrycka i meter.</a:t>
            </a:r>
          </a:p>
        </p:txBody>
      </p:sp>
      <p:pic>
        <p:nvPicPr>
          <p:cNvPr id="1032" name="Picture 8" descr="Bildresultat för vasaloppet">
            <a:extLst>
              <a:ext uri="{FF2B5EF4-FFF2-40B4-BE49-F238E27FC236}">
                <a16:creationId xmlns:a16="http://schemas.microsoft.com/office/drawing/2014/main" id="{F05B1986-638D-354D-A441-481E2BE09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13182" r="6613" b="1485"/>
          <a:stretch/>
        </p:blipFill>
        <p:spPr bwMode="auto">
          <a:xfrm>
            <a:off x="6381094" y="939288"/>
            <a:ext cx="2370520" cy="14731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  <p:bldP spid="14" grpId="0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1CB8239-8AF3-B945-B8A1-FAB2571E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904" y="107739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044628C-0AB5-3340-B1DA-BCFB288EB697}"/>
              </a:ext>
            </a:extLst>
          </p:cNvPr>
          <p:cNvSpPr/>
          <p:nvPr/>
        </p:nvSpPr>
        <p:spPr>
          <a:xfrm>
            <a:off x="3380416" y="92524"/>
            <a:ext cx="1960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Viktiga samband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7A50D49-0315-914E-BC36-56566AEDFA2A}"/>
              </a:ext>
            </a:extLst>
          </p:cNvPr>
          <p:cNvSpPr/>
          <p:nvPr/>
        </p:nvSpPr>
        <p:spPr>
          <a:xfrm>
            <a:off x="1082004" y="736125"/>
            <a:ext cx="6979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Mellan enheterna 1 m, 1 km och 1 mil finns följande samband: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91F3258-F5C7-EF40-87ED-E7336650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87" y="1136235"/>
            <a:ext cx="3718393" cy="180987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BC42008-2A13-6843-8D67-E2342F87A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111" y="3042473"/>
            <a:ext cx="3016335" cy="181340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6F70166-2122-434A-A59B-D57D0322F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259" y="4952244"/>
            <a:ext cx="4026041" cy="181155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89AACAA-AB09-8043-853A-102EE38A7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8048" y="1167072"/>
            <a:ext cx="923925" cy="43596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EB5BE7D-4189-4E47-8985-8D8F050A8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316" y="2340344"/>
            <a:ext cx="776122" cy="43596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F5C66E0-A7DA-7342-958A-B2938D586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316" y="1703336"/>
            <a:ext cx="787851" cy="43596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6284666-9050-3D41-9F34-BA4975362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589" y="1197909"/>
            <a:ext cx="1265411" cy="43596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03325748-5E17-FA47-861C-D71B107FE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438" y="1695548"/>
            <a:ext cx="2686471" cy="43596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AEEF918-F4FB-C04B-9959-3033380AE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398" y="2224024"/>
            <a:ext cx="2686471" cy="63089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92A301F0-8AB6-F946-8A9B-7E57DD119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261" y="3066090"/>
            <a:ext cx="894775" cy="43596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3EEC8E11-D429-FF4C-90FC-1F1ED5516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261" y="4231755"/>
            <a:ext cx="894775" cy="43596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E337D6A5-6392-B949-BE6D-1604C2156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261" y="3589490"/>
            <a:ext cx="894775" cy="435965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20C98958-43DE-C040-B5E0-CC631666B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384" y="3084063"/>
            <a:ext cx="1265411" cy="435965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08C7497E-9B74-2C4B-B47F-150F24456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9383" y="3602414"/>
            <a:ext cx="1937889" cy="4359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FA55CB9-AFDD-694A-96AD-71090C9A8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4768" y="4110178"/>
            <a:ext cx="1922504" cy="630899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B465488D-60EE-314D-B0D7-5B3DAF58A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733" y="5046965"/>
            <a:ext cx="923705" cy="435965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04F9EF35-8CAE-884E-AE9E-D237E2161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125" y="6214658"/>
            <a:ext cx="719150" cy="435965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8176C5C0-2D01-9F4A-B840-8EA489B6D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126" y="5577650"/>
            <a:ext cx="719150" cy="435965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9A4716B1-C940-3346-A182-CC8369E4F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132" y="5072223"/>
            <a:ext cx="1301677" cy="435965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DC3419A5-E413-E34B-BBCD-913C99B76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247" y="5569862"/>
            <a:ext cx="2686471" cy="435965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1114E6F3-0B37-8D41-A63A-6BD7D078F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976" y="6073257"/>
            <a:ext cx="3032005" cy="6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2" y="913261"/>
            <a:ext cx="483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längderna i kilometer.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7" y="1414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2" y="1369300"/>
            <a:ext cx="1410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0,3 mil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816618" y="1383677"/>
            <a:ext cx="197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5,2 mil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649457" y="2528228"/>
            <a:ext cx="2090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0,3 mil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436940" y="2533054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km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738635" y="4078970"/>
            <a:ext cx="1881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5,2 mil </a:t>
            </a:r>
            <a:r>
              <a:rPr lang="sv-SE" sz="2400" dirty="0">
                <a:latin typeface="+mn-lt"/>
              </a:rPr>
              <a:t>= 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461460" y="4074940"/>
            <a:ext cx="162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52 km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572000" y="2343469"/>
            <a:ext cx="434324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0,1 mil = 1 km </a:t>
            </a:r>
          </a:p>
          <a:p>
            <a:r>
              <a:rPr lang="sv-SE" dirty="0"/>
              <a:t>Då är 0,3 mil = 3 km.</a:t>
            </a:r>
          </a:p>
          <a:p>
            <a:r>
              <a:rPr lang="sv-SE" dirty="0"/>
              <a:t>Du kan också direkt multiplicera 0,3 med 10.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572000" y="3852041"/>
            <a:ext cx="438743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5 mil = 50 km och 0,2 mil = 2 km </a:t>
            </a:r>
          </a:p>
          <a:p>
            <a:r>
              <a:rPr lang="sv-SE" dirty="0"/>
              <a:t>Då är 5,2 mil = (50 + 2) km = 52 km.</a:t>
            </a:r>
          </a:p>
          <a:p>
            <a:r>
              <a:rPr lang="sv-SE" dirty="0"/>
              <a:t>Du kan också direkt multiplicera 5,2 med 10.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004C09C-BFE3-E149-984D-5EF173505F8A}"/>
              </a:ext>
            </a:extLst>
          </p:cNvPr>
          <p:cNvSpPr/>
          <p:nvPr/>
        </p:nvSpPr>
        <p:spPr>
          <a:xfrm>
            <a:off x="5327540" y="1369299"/>
            <a:ext cx="197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2 300 m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E2C5519-CE79-F64B-9A7D-9D6BDC4C6885}"/>
              </a:ext>
            </a:extLst>
          </p:cNvPr>
          <p:cNvSpPr/>
          <p:nvPr/>
        </p:nvSpPr>
        <p:spPr>
          <a:xfrm>
            <a:off x="734572" y="5629712"/>
            <a:ext cx="2424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2 300 m </a:t>
            </a:r>
            <a:r>
              <a:rPr lang="sv-SE" sz="2400" dirty="0">
                <a:latin typeface="+mn-lt"/>
              </a:rPr>
              <a:t>= 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DB05A38-0A86-7040-8F16-6C03C12BD1A2}"/>
              </a:ext>
            </a:extLst>
          </p:cNvPr>
          <p:cNvSpPr/>
          <p:nvPr/>
        </p:nvSpPr>
        <p:spPr>
          <a:xfrm>
            <a:off x="2545773" y="5633742"/>
            <a:ext cx="162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2,3 km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B483F0B-B16B-B443-85E9-FB3064E9677A}"/>
              </a:ext>
            </a:extLst>
          </p:cNvPr>
          <p:cNvSpPr/>
          <p:nvPr/>
        </p:nvSpPr>
        <p:spPr>
          <a:xfrm>
            <a:off x="4572000" y="5360614"/>
            <a:ext cx="451217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2 000 m = 2 km och 300 m = 0,3 km </a:t>
            </a:r>
          </a:p>
          <a:p>
            <a:r>
              <a:rPr lang="sv-SE" dirty="0"/>
              <a:t>Då är 2 300 m = (2 + 0,3) km = 2,3 km.</a:t>
            </a:r>
          </a:p>
          <a:p>
            <a:r>
              <a:rPr lang="sv-SE" dirty="0"/>
              <a:t>Du kan också direkt dividera  2 300 med 1 000.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D8A1FFF-E10B-6840-BCD5-3E31C06679B9}"/>
              </a:ext>
            </a:extLst>
          </p:cNvPr>
          <p:cNvSpPr/>
          <p:nvPr/>
        </p:nvSpPr>
        <p:spPr>
          <a:xfrm>
            <a:off x="4634276" y="2696756"/>
            <a:ext cx="2090557" cy="23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C7780E-F715-7546-8576-95AB8CDFCB6D}"/>
              </a:ext>
            </a:extLst>
          </p:cNvPr>
          <p:cNvSpPr/>
          <p:nvPr/>
        </p:nvSpPr>
        <p:spPr>
          <a:xfrm>
            <a:off x="4675844" y="2964976"/>
            <a:ext cx="4135553" cy="23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F4FF48D-B2F8-914E-AC72-D9A4C9DA68D0}"/>
              </a:ext>
            </a:extLst>
          </p:cNvPr>
          <p:cNvSpPr/>
          <p:nvPr/>
        </p:nvSpPr>
        <p:spPr>
          <a:xfrm>
            <a:off x="4634275" y="4192613"/>
            <a:ext cx="3429069" cy="23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A8D78C2-7E73-434D-A66F-E8B97819B32E}"/>
              </a:ext>
            </a:extLst>
          </p:cNvPr>
          <p:cNvSpPr/>
          <p:nvPr/>
        </p:nvSpPr>
        <p:spPr>
          <a:xfrm>
            <a:off x="4675843" y="4460833"/>
            <a:ext cx="4135553" cy="23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65FFD16-4065-794B-A245-BDD0411D0A11}"/>
              </a:ext>
            </a:extLst>
          </p:cNvPr>
          <p:cNvSpPr/>
          <p:nvPr/>
        </p:nvSpPr>
        <p:spPr>
          <a:xfrm>
            <a:off x="4572000" y="5710481"/>
            <a:ext cx="3651662" cy="23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B6A6033-1EFE-5544-9CB0-6317C5DB9189}"/>
              </a:ext>
            </a:extLst>
          </p:cNvPr>
          <p:cNvSpPr/>
          <p:nvPr/>
        </p:nvSpPr>
        <p:spPr>
          <a:xfrm>
            <a:off x="4613568" y="5978701"/>
            <a:ext cx="4470611" cy="23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15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2" y="913261"/>
            <a:ext cx="483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längderna i mil.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7" y="1414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2" y="1369300"/>
            <a:ext cx="1410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7 km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816618" y="1383677"/>
            <a:ext cx="197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12 km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649457" y="2528228"/>
            <a:ext cx="2090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7 km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054141" y="2528227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0,7 mil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649457" y="4084992"/>
            <a:ext cx="1881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12 km </a:t>
            </a:r>
            <a:r>
              <a:rPr lang="sv-SE" sz="2400" dirty="0">
                <a:latin typeface="+mn-lt"/>
              </a:rPr>
              <a:t>= 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173669" y="4078969"/>
            <a:ext cx="162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1,2 mil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572000" y="2343469"/>
            <a:ext cx="434324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km = 0,1 mil </a:t>
            </a:r>
          </a:p>
          <a:p>
            <a:r>
              <a:rPr lang="sv-SE" dirty="0"/>
              <a:t>Då är 7 km = 0,7 mil.</a:t>
            </a:r>
          </a:p>
          <a:p>
            <a:r>
              <a:rPr lang="sv-SE" dirty="0"/>
              <a:t>Du kan också direkt dividera 7 med 10.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572000" y="3852041"/>
            <a:ext cx="438743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km = 1 mil och 2 km = 0,2 mil. </a:t>
            </a:r>
          </a:p>
          <a:p>
            <a:r>
              <a:rPr lang="sv-SE" dirty="0"/>
              <a:t>Då är 12 km = (1 + 0,2) mil = 1,2 mil.</a:t>
            </a:r>
          </a:p>
          <a:p>
            <a:r>
              <a:rPr lang="sv-SE" dirty="0"/>
              <a:t>Du kan också direkt dividera 12 med 10.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004C09C-BFE3-E149-984D-5EF173505F8A}"/>
              </a:ext>
            </a:extLst>
          </p:cNvPr>
          <p:cNvSpPr/>
          <p:nvPr/>
        </p:nvSpPr>
        <p:spPr>
          <a:xfrm>
            <a:off x="5327540" y="1369299"/>
            <a:ext cx="197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420 km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E2C5519-CE79-F64B-9A7D-9D6BDC4C6885}"/>
              </a:ext>
            </a:extLst>
          </p:cNvPr>
          <p:cNvSpPr/>
          <p:nvPr/>
        </p:nvSpPr>
        <p:spPr>
          <a:xfrm>
            <a:off x="649457" y="5632077"/>
            <a:ext cx="2424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420 km </a:t>
            </a:r>
            <a:r>
              <a:rPr lang="sv-SE" sz="2400" dirty="0">
                <a:latin typeface="+mn-lt"/>
              </a:rPr>
              <a:t>= 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DB05A38-0A86-7040-8F16-6C03C12BD1A2}"/>
              </a:ext>
            </a:extLst>
          </p:cNvPr>
          <p:cNvSpPr/>
          <p:nvPr/>
        </p:nvSpPr>
        <p:spPr>
          <a:xfrm>
            <a:off x="2351520" y="5635734"/>
            <a:ext cx="162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42 mil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B483F0B-B16B-B443-85E9-FB3064E9677A}"/>
              </a:ext>
            </a:extLst>
          </p:cNvPr>
          <p:cNvSpPr/>
          <p:nvPr/>
        </p:nvSpPr>
        <p:spPr>
          <a:xfrm>
            <a:off x="4572000" y="5360614"/>
            <a:ext cx="438743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km = 1 mil </a:t>
            </a:r>
          </a:p>
          <a:p>
            <a:r>
              <a:rPr lang="sv-SE" dirty="0"/>
              <a:t>420 km = 420 / 10 = 42 mil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D8A1FFF-E10B-6840-BCD5-3E31C06679B9}"/>
              </a:ext>
            </a:extLst>
          </p:cNvPr>
          <p:cNvSpPr/>
          <p:nvPr/>
        </p:nvSpPr>
        <p:spPr>
          <a:xfrm>
            <a:off x="4624021" y="2717184"/>
            <a:ext cx="2090557" cy="23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C7780E-F715-7546-8576-95AB8CDFCB6D}"/>
              </a:ext>
            </a:extLst>
          </p:cNvPr>
          <p:cNvSpPr/>
          <p:nvPr/>
        </p:nvSpPr>
        <p:spPr>
          <a:xfrm>
            <a:off x="4606102" y="2974982"/>
            <a:ext cx="4135553" cy="23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F4FF48D-B2F8-914E-AC72-D9A4C9DA68D0}"/>
              </a:ext>
            </a:extLst>
          </p:cNvPr>
          <p:cNvSpPr/>
          <p:nvPr/>
        </p:nvSpPr>
        <p:spPr>
          <a:xfrm>
            <a:off x="4624021" y="4192673"/>
            <a:ext cx="3429069" cy="23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A8D78C2-7E73-434D-A66F-E8B97819B32E}"/>
              </a:ext>
            </a:extLst>
          </p:cNvPr>
          <p:cNvSpPr/>
          <p:nvPr/>
        </p:nvSpPr>
        <p:spPr>
          <a:xfrm>
            <a:off x="4646801" y="4460893"/>
            <a:ext cx="4135553" cy="23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65FFD16-4065-794B-A245-BDD0411D0A11}"/>
              </a:ext>
            </a:extLst>
          </p:cNvPr>
          <p:cNvSpPr/>
          <p:nvPr/>
        </p:nvSpPr>
        <p:spPr>
          <a:xfrm>
            <a:off x="4572000" y="5710481"/>
            <a:ext cx="3651662" cy="2342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78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6845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Ljudets hastighet är 340 meter per sekund.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734573" y="2381778"/>
            <a:ext cx="4290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Hur långt bort är blixtnedslaget?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1959237" y="3296853"/>
            <a:ext cx="1832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5 · 340 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3725454" y="3272811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1 700 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5634077" y="3209753"/>
            <a:ext cx="329311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Använd huvudräkning eller uppställning när du multiplicerar.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0F56583-D54C-CB47-A1E7-55C4D516E22D}"/>
              </a:ext>
            </a:extLst>
          </p:cNvPr>
          <p:cNvSpPr/>
          <p:nvPr/>
        </p:nvSpPr>
        <p:spPr>
          <a:xfrm>
            <a:off x="4853388" y="2381777"/>
            <a:ext cx="4290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Svara i kilometer. 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B1819879-5496-B144-88D3-B869927E838D}"/>
              </a:ext>
            </a:extLst>
          </p:cNvPr>
          <p:cNvGrpSpPr/>
          <p:nvPr/>
        </p:nvGrpSpPr>
        <p:grpSpPr>
          <a:xfrm>
            <a:off x="734573" y="995982"/>
            <a:ext cx="7791507" cy="1349121"/>
            <a:chOff x="734573" y="995982"/>
            <a:chExt cx="7791507" cy="1349121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3B04F0F2-14E2-9347-8E32-5048296DBDD2}"/>
                </a:ext>
              </a:extLst>
            </p:cNvPr>
            <p:cNvSpPr/>
            <p:nvPr/>
          </p:nvSpPr>
          <p:spPr>
            <a:xfrm>
              <a:off x="734573" y="1514106"/>
              <a:ext cx="51163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Vid ett blixtnedslag hör du åskan </a:t>
              </a:r>
            </a:p>
            <a:p>
              <a:r>
                <a:rPr lang="sv-SE" sz="2400" dirty="0">
                  <a:latin typeface="+mn-lt"/>
                </a:rPr>
                <a:t>5 sekunder efter att du har sett blixten. </a:t>
              </a:r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48B46DF4-EC32-9641-98BA-ADDCED4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34234" y="995982"/>
              <a:ext cx="1891846" cy="1279826"/>
            </a:xfrm>
            <a:prstGeom prst="ellipse">
              <a:avLst/>
            </a:prstGeom>
          </p:spPr>
        </p:pic>
      </p:grpSp>
      <p:sp>
        <p:nvSpPr>
          <p:cNvPr id="20" name="Rektangel 19">
            <a:extLst>
              <a:ext uri="{FF2B5EF4-FFF2-40B4-BE49-F238E27FC236}">
                <a16:creationId xmlns:a16="http://schemas.microsoft.com/office/drawing/2014/main" id="{69A0B013-6700-6241-AEA0-F82145811261}"/>
              </a:ext>
            </a:extLst>
          </p:cNvPr>
          <p:cNvSpPr/>
          <p:nvPr/>
        </p:nvSpPr>
        <p:spPr>
          <a:xfrm>
            <a:off x="1809453" y="4347703"/>
            <a:ext cx="1832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1 700 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B84D17A-D2CB-1749-91AB-517EEB4C5AF3}"/>
              </a:ext>
            </a:extLst>
          </p:cNvPr>
          <p:cNvSpPr/>
          <p:nvPr/>
        </p:nvSpPr>
        <p:spPr>
          <a:xfrm>
            <a:off x="5634077" y="4263621"/>
            <a:ext cx="183262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1 000 m = 1 km </a:t>
            </a:r>
          </a:p>
          <a:p>
            <a:r>
              <a:rPr lang="sv-SE" dirty="0"/>
              <a:t>   700 m = 0,7 km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849EDB1-7561-5848-861D-A040130850D0}"/>
              </a:ext>
            </a:extLst>
          </p:cNvPr>
          <p:cNvSpPr/>
          <p:nvPr/>
        </p:nvSpPr>
        <p:spPr>
          <a:xfrm>
            <a:off x="3259699" y="4347703"/>
            <a:ext cx="214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1,7 km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46D6C2C-F7D9-944F-A3E6-31E717E50A45}"/>
              </a:ext>
            </a:extLst>
          </p:cNvPr>
          <p:cNvSpPr/>
          <p:nvPr/>
        </p:nvSpPr>
        <p:spPr>
          <a:xfrm>
            <a:off x="910808" y="5562255"/>
            <a:ext cx="6316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>
                <a:latin typeface="Bradley Hand" pitchFamily="2" charset="77"/>
              </a:rPr>
              <a:t>Svar</a:t>
            </a:r>
            <a:r>
              <a:rPr lang="sv-SE" sz="2400" dirty="0">
                <a:latin typeface="Bradley Hand" pitchFamily="2" charset="77"/>
              </a:rPr>
              <a:t>: Blixtnedslaget är 1,7 km bort.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A41FFC2-4419-0F4F-81D6-CC3CDDB52C43}"/>
              </a:ext>
            </a:extLst>
          </p:cNvPr>
          <p:cNvSpPr/>
          <p:nvPr/>
        </p:nvSpPr>
        <p:spPr>
          <a:xfrm>
            <a:off x="581522" y="3296854"/>
            <a:ext cx="1766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Avstånd</a:t>
            </a:r>
            <a:r>
              <a:rPr lang="sv-SE" sz="2400" dirty="0">
                <a:latin typeface="+mn-lt"/>
              </a:rPr>
              <a:t>:</a:t>
            </a:r>
            <a:endParaRPr lang="sv-SE" sz="2400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04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  <p:bldP spid="13" grpId="0" animBg="1"/>
      <p:bldP spid="16" grpId="0"/>
      <p:bldP spid="20" grpId="0"/>
      <p:bldP spid="22" grpId="0" animBg="1"/>
      <p:bldP spid="23" grpId="0"/>
      <p:bldP spid="24" grpId="0"/>
      <p:bldP spid="1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39820</TotalTime>
  <Words>433</Words>
  <Application>Microsoft Macintosh PowerPoint</Application>
  <PresentationFormat>Bildspel på skärmen (4:3)</PresentationFormat>
  <Paragraphs>66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310</cp:revision>
  <dcterms:created xsi:type="dcterms:W3CDTF">2017-04-10T07:17:33Z</dcterms:created>
  <dcterms:modified xsi:type="dcterms:W3CDTF">2021-02-24T16:55:51Z</dcterms:modified>
</cp:coreProperties>
</file>