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6" r:id="rId2"/>
    <p:sldId id="369" r:id="rId3"/>
    <p:sldId id="370" r:id="rId4"/>
    <p:sldId id="258" r:id="rId5"/>
    <p:sldId id="371" r:id="rId6"/>
    <p:sldId id="372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9052" autoAdjust="0"/>
  </p:normalViewPr>
  <p:slideViewPr>
    <p:cSldViewPr snapToGrid="0" snapToObjects="1">
      <p:cViewPr>
        <p:scale>
          <a:sx n="192" d="100"/>
          <a:sy n="192" d="100"/>
        </p:scale>
        <p:origin x="12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697" y="195878"/>
            <a:ext cx="1161498" cy="384895"/>
          </a:xfrm>
          <a:prstGeom prst="rect">
            <a:avLst/>
          </a:prstGeom>
        </p:spPr>
      </p:pic>
      <p:grpSp>
        <p:nvGrpSpPr>
          <p:cNvPr id="156" name="Grupp 155">
            <a:extLst>
              <a:ext uri="{FF2B5EF4-FFF2-40B4-BE49-F238E27FC236}">
                <a16:creationId xmlns:a16="http://schemas.microsoft.com/office/drawing/2014/main" id="{E657C2D0-8E6C-6248-B674-A704A3F99522}"/>
              </a:ext>
            </a:extLst>
          </p:cNvPr>
          <p:cNvGrpSpPr/>
          <p:nvPr/>
        </p:nvGrpSpPr>
        <p:grpSpPr>
          <a:xfrm>
            <a:off x="1433327" y="749446"/>
            <a:ext cx="6357002" cy="5821262"/>
            <a:chOff x="1710092" y="10457"/>
            <a:chExt cx="6357002" cy="5821262"/>
          </a:xfrm>
        </p:grpSpPr>
        <p:sp>
          <p:nvSpPr>
            <p:cNvPr id="157" name="Rektangel 156">
              <a:extLst>
                <a:ext uri="{FF2B5EF4-FFF2-40B4-BE49-F238E27FC236}">
                  <a16:creationId xmlns:a16="http://schemas.microsoft.com/office/drawing/2014/main" id="{ED1E7BF1-BBCB-CB43-8A2A-3F6F7531A625}"/>
                </a:ext>
              </a:extLst>
            </p:cNvPr>
            <p:cNvSpPr/>
            <p:nvPr/>
          </p:nvSpPr>
          <p:spPr>
            <a:xfrm>
              <a:off x="1710092" y="181256"/>
              <a:ext cx="6357002" cy="5650463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ruta 157">
              <a:extLst>
                <a:ext uri="{FF2B5EF4-FFF2-40B4-BE49-F238E27FC236}">
                  <a16:creationId xmlns:a16="http://schemas.microsoft.com/office/drawing/2014/main" id="{74BB80A7-552F-1C48-9AC7-B65773298942}"/>
                </a:ext>
              </a:extLst>
            </p:cNvPr>
            <p:cNvSpPr txBox="1"/>
            <p:nvPr/>
          </p:nvSpPr>
          <p:spPr>
            <a:xfrm>
              <a:off x="4544997" y="10457"/>
              <a:ext cx="10336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3860384" y="1185261"/>
            <a:ext cx="1864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Uppskatta vinklar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3213640" y="1745725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2637457" y="1984949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4148711" y="2000337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4134016" y="1745725"/>
            <a:ext cx="2335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Gradskiva, papper, linjal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C205052E-5C2F-9E4A-94E1-779BD0B4D8D3}"/>
              </a:ext>
            </a:extLst>
          </p:cNvPr>
          <p:cNvSpPr/>
          <p:nvPr/>
        </p:nvSpPr>
        <p:spPr>
          <a:xfrm>
            <a:off x="1899198" y="2651314"/>
            <a:ext cx="376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9B9A3160-7919-F441-9591-62479CA06523}"/>
              </a:ext>
            </a:extLst>
          </p:cNvPr>
          <p:cNvSpPr/>
          <p:nvPr/>
        </p:nvSpPr>
        <p:spPr>
          <a:xfrm>
            <a:off x="2194860" y="2647926"/>
            <a:ext cx="3159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Rita 4–5 vinklar var på ett papper. Använd linjal. 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1899199" y="3588441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2194860" y="3585053"/>
            <a:ext cx="4641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Numrera vinklarna med 1, 2, 3 och så vidare. 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1899198" y="4296580"/>
            <a:ext cx="324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2194860" y="4293192"/>
            <a:ext cx="5126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Ta en vinkel i taget. Var och en av er skriver ner hur stor ni tror att vinkeln är. Sedan mäter ni vinkeln med gradskiva. </a:t>
            </a:r>
          </a:p>
          <a:p>
            <a:endParaRPr lang="sv-SE" sz="1600" dirty="0"/>
          </a:p>
          <a:p>
            <a:r>
              <a:rPr lang="sv-SE" sz="1600" dirty="0"/>
              <a:t>Den som </a:t>
            </a:r>
            <a:r>
              <a:rPr lang="sv-SE" sz="1600" b="1" dirty="0"/>
              <a:t>gissat närmast får 1 poäng</a:t>
            </a:r>
            <a:r>
              <a:rPr lang="sv-SE" sz="1600" dirty="0"/>
              <a:t>. </a:t>
            </a:r>
          </a:p>
        </p:txBody>
      </p:sp>
      <p:sp>
        <p:nvSpPr>
          <p:cNvPr id="198" name="Rektangel 197">
            <a:extLst>
              <a:ext uri="{FF2B5EF4-FFF2-40B4-BE49-F238E27FC236}">
                <a16:creationId xmlns:a16="http://schemas.microsoft.com/office/drawing/2014/main" id="{45F72968-0B1C-464A-AC32-EF0A23A0D7D2}"/>
              </a:ext>
            </a:extLst>
          </p:cNvPr>
          <p:cNvSpPr/>
          <p:nvPr/>
        </p:nvSpPr>
        <p:spPr>
          <a:xfrm>
            <a:off x="1880350" y="5862957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9" name="Rektangel 198">
            <a:extLst>
              <a:ext uri="{FF2B5EF4-FFF2-40B4-BE49-F238E27FC236}">
                <a16:creationId xmlns:a16="http://schemas.microsoft.com/office/drawing/2014/main" id="{5A1C5359-07EF-8A49-85BF-7A1F3EB2AE7C}"/>
              </a:ext>
            </a:extLst>
          </p:cNvPr>
          <p:cNvSpPr/>
          <p:nvPr/>
        </p:nvSpPr>
        <p:spPr>
          <a:xfrm>
            <a:off x="2176011" y="5859569"/>
            <a:ext cx="5550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Vinner gör den som har flest poäng när alla vinklar är avklarade.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7DB29AC-2022-4E49-A597-59E5412ED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42058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5.4		                            		    Vinklar</a:t>
            </a:r>
          </a:p>
        </p:txBody>
      </p:sp>
    </p:spTree>
    <p:extLst>
      <p:ext uri="{BB962C8B-B14F-4D97-AF65-F5344CB8AC3E}">
        <p14:creationId xmlns:p14="http://schemas.microsoft.com/office/powerpoint/2010/main" val="41822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95" grpId="0"/>
      <p:bldP spid="196" grpId="0"/>
      <p:bldP spid="198" grpId="0"/>
      <p:bldP spid="1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>
            <a:extLst>
              <a:ext uri="{FF2B5EF4-FFF2-40B4-BE49-F238E27FC236}">
                <a16:creationId xmlns:a16="http://schemas.microsoft.com/office/drawing/2014/main" id="{79D84F28-7643-C745-9DE7-67A95052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596" y="834032"/>
            <a:ext cx="2030506" cy="2149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20289C-B999-B44C-9681-5AA220BE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7DB0DF2-61B8-DE43-9733-D89C197E0C59}"/>
              </a:ext>
            </a:extLst>
          </p:cNvPr>
          <p:cNvSpPr/>
          <p:nvPr/>
        </p:nvSpPr>
        <p:spPr>
          <a:xfrm>
            <a:off x="1162467" y="1299177"/>
            <a:ext cx="2491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Minutvisaren på en klocka vrider sig </a:t>
            </a:r>
          </a:p>
          <a:p>
            <a:r>
              <a:rPr lang="sv-SE" sz="2000" dirty="0">
                <a:solidFill>
                  <a:srgbClr val="C00000"/>
                </a:solidFill>
              </a:rPr>
              <a:t>ett varv på en timme</a:t>
            </a:r>
            <a:r>
              <a:rPr lang="sv-SE" sz="2000" dirty="0"/>
              <a:t>. 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1BBDF895-A93D-9849-9B2E-A60B7F2F6E84}"/>
              </a:ext>
            </a:extLst>
          </p:cNvPr>
          <p:cNvGrpSpPr/>
          <p:nvPr/>
        </p:nvGrpSpPr>
        <p:grpSpPr>
          <a:xfrm>
            <a:off x="3250853" y="4349879"/>
            <a:ext cx="3429820" cy="1039516"/>
            <a:chOff x="2376429" y="1502110"/>
            <a:chExt cx="2542837" cy="71952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919DFE7-728D-D049-AA3B-C87304BC5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6429" y="1502110"/>
              <a:ext cx="2542837" cy="713602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C308CF1-66A6-AE48-B722-87FD9752DBCC}"/>
                </a:ext>
              </a:extLst>
            </p:cNvPr>
            <p:cNvSpPr txBox="1"/>
            <p:nvPr/>
          </p:nvSpPr>
          <p:spPr>
            <a:xfrm>
              <a:off x="3144788" y="1965990"/>
              <a:ext cx="1006119" cy="2556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Halvt varv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76C93A22-2992-934F-B830-0A19DD368B81}"/>
                </a:ext>
              </a:extLst>
            </p:cNvPr>
            <p:cNvSpPr txBox="1"/>
            <p:nvPr/>
          </p:nvSpPr>
          <p:spPr>
            <a:xfrm>
              <a:off x="3970182" y="1569171"/>
              <a:ext cx="580610" cy="2556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180°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6A9EB5E0-FC13-E74D-BF0E-85A95051D1BB}"/>
              </a:ext>
            </a:extLst>
          </p:cNvPr>
          <p:cNvGrpSpPr/>
          <p:nvPr/>
        </p:nvGrpSpPr>
        <p:grpSpPr>
          <a:xfrm>
            <a:off x="650338" y="4266707"/>
            <a:ext cx="2183331" cy="1197309"/>
            <a:chOff x="376430" y="1522163"/>
            <a:chExt cx="1609899" cy="797888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35DDF27-6BEB-E04D-928B-506836B2B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430" y="1655999"/>
              <a:ext cx="1609899" cy="604657"/>
            </a:xfrm>
            <a:prstGeom prst="rect">
              <a:avLst/>
            </a:prstGeom>
          </p:spPr>
        </p:pic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9BDFACDA-7C0B-4F40-9F9E-50271B7165E3}"/>
                </a:ext>
              </a:extLst>
            </p:cNvPr>
            <p:cNvSpPr txBox="1"/>
            <p:nvPr/>
          </p:nvSpPr>
          <p:spPr>
            <a:xfrm>
              <a:off x="896390" y="2073928"/>
              <a:ext cx="1006119" cy="2461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Helt varv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3D541615-41AA-804C-AE40-0CEC8B1E869E}"/>
                </a:ext>
              </a:extLst>
            </p:cNvPr>
            <p:cNvSpPr txBox="1"/>
            <p:nvPr/>
          </p:nvSpPr>
          <p:spPr>
            <a:xfrm>
              <a:off x="900434" y="1522163"/>
              <a:ext cx="580610" cy="4307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dirty="0"/>
                <a:t>360°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747163CF-3BF0-9B40-AD99-03D60B9EF337}"/>
              </a:ext>
            </a:extLst>
          </p:cNvPr>
          <p:cNvGrpSpPr/>
          <p:nvPr/>
        </p:nvGrpSpPr>
        <p:grpSpPr>
          <a:xfrm>
            <a:off x="6974432" y="3677008"/>
            <a:ext cx="1639081" cy="1732305"/>
            <a:chOff x="6020496" y="1447795"/>
            <a:chExt cx="1088051" cy="1218454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C0DCC0B9-A7B1-BD4E-A69E-D18FA8960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20496" y="1447795"/>
              <a:ext cx="970244" cy="1088566"/>
            </a:xfrm>
            <a:prstGeom prst="rect">
              <a:avLst/>
            </a:prstGeom>
          </p:spPr>
        </p:pic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4E7F405E-A907-274F-B338-8A47DBEF2E37}"/>
                </a:ext>
              </a:extLst>
            </p:cNvPr>
            <p:cNvSpPr txBox="1"/>
            <p:nvPr/>
          </p:nvSpPr>
          <p:spPr>
            <a:xfrm>
              <a:off x="6315183" y="1937570"/>
              <a:ext cx="580610" cy="2597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90°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4DCC440A-C9F7-7646-B709-05DB5DC054AF}"/>
                </a:ext>
              </a:extLst>
            </p:cNvPr>
            <p:cNvSpPr txBox="1"/>
            <p:nvPr/>
          </p:nvSpPr>
          <p:spPr>
            <a:xfrm>
              <a:off x="6102428" y="2406471"/>
              <a:ext cx="1006119" cy="2597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Kvarts varv</a:t>
              </a:r>
            </a:p>
          </p:txBody>
        </p: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C3DDBB26-E0AF-8147-B099-6171F7860AC5}"/>
              </a:ext>
            </a:extLst>
          </p:cNvPr>
          <p:cNvSpPr/>
          <p:nvPr/>
        </p:nvSpPr>
        <p:spPr>
          <a:xfrm>
            <a:off x="3250853" y="177758"/>
            <a:ext cx="3360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  <a:latin typeface="+mn-lt"/>
              </a:rPr>
              <a:t>Vridning mäts i grader</a:t>
            </a:r>
            <a:endParaRPr lang="sv-SE" sz="24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C692AE65-D068-9745-BAD5-87931A252CD6}"/>
              </a:ext>
            </a:extLst>
          </p:cNvPr>
          <p:cNvSpPr/>
          <p:nvPr/>
        </p:nvSpPr>
        <p:spPr>
          <a:xfrm>
            <a:off x="5435600" y="1295697"/>
            <a:ext cx="4198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har då vridit sig </a:t>
            </a:r>
            <a:r>
              <a:rPr lang="sv-SE" sz="2000" b="1" dirty="0">
                <a:solidFill>
                  <a:srgbClr val="C00000"/>
                </a:solidFill>
              </a:rPr>
              <a:t>360 grader</a:t>
            </a:r>
            <a:r>
              <a:rPr lang="sv-SE" sz="2000" dirty="0"/>
              <a:t>.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1518655-C6CB-E747-9FD4-30B3679FF592}"/>
              </a:ext>
            </a:extLst>
          </p:cNvPr>
          <p:cNvSpPr/>
          <p:nvPr/>
        </p:nvSpPr>
        <p:spPr>
          <a:xfrm>
            <a:off x="5892021" y="1853175"/>
            <a:ext cx="2261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Vi skriver </a:t>
            </a:r>
            <a:r>
              <a:rPr lang="sv-SE" sz="2400" b="1" dirty="0">
                <a:solidFill>
                  <a:srgbClr val="C00000"/>
                </a:solidFill>
              </a:rPr>
              <a:t>360</a:t>
            </a:r>
            <a:r>
              <a:rPr lang="sv-SE" sz="2400" b="1" baseline="30000" dirty="0">
                <a:solidFill>
                  <a:srgbClr val="C00000"/>
                </a:solidFill>
              </a:rPr>
              <a:t>∘</a:t>
            </a:r>
            <a:r>
              <a:rPr lang="sv-SE" sz="2400" baseline="30000" dirty="0">
                <a:solidFill>
                  <a:srgbClr val="C00000"/>
                </a:solidFill>
              </a:rPr>
              <a:t> </a:t>
            </a:r>
            <a:r>
              <a:rPr lang="sv-SE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39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219677D-BA8E-484E-9E7B-DD029D3E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937" y="361609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B12F9CA-01B1-B44C-B315-AE98860C8CE5}"/>
              </a:ext>
            </a:extLst>
          </p:cNvPr>
          <p:cNvSpPr/>
          <p:nvPr/>
        </p:nvSpPr>
        <p:spPr>
          <a:xfrm>
            <a:off x="3041424" y="298484"/>
            <a:ext cx="3360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  <a:latin typeface="+mn-lt"/>
              </a:rPr>
              <a:t>Olika sorters vinklar</a:t>
            </a:r>
            <a:endParaRPr lang="sv-SE" sz="24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5AAE1EC-9A16-9046-8476-400CB549FDD8}"/>
              </a:ext>
            </a:extLst>
          </p:cNvPr>
          <p:cNvSpPr/>
          <p:nvPr/>
        </p:nvSpPr>
        <p:spPr>
          <a:xfrm>
            <a:off x="1175671" y="789701"/>
            <a:ext cx="689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</a:t>
            </a:r>
            <a:r>
              <a:rPr lang="sv-SE" sz="2000" dirty="0">
                <a:solidFill>
                  <a:srgbClr val="C00000"/>
                </a:solidFill>
              </a:rPr>
              <a:t>vinkel </a:t>
            </a:r>
            <a:r>
              <a:rPr lang="sv-SE" sz="2000" dirty="0"/>
              <a:t>är uppbyggd av två </a:t>
            </a:r>
            <a:r>
              <a:rPr lang="sv-SE" sz="2000" b="1" i="1" dirty="0">
                <a:solidFill>
                  <a:srgbClr val="C00000"/>
                </a:solidFill>
              </a:rPr>
              <a:t>vinkelben </a:t>
            </a:r>
            <a:r>
              <a:rPr lang="sv-SE" sz="2000" dirty="0"/>
              <a:t>och en </a:t>
            </a:r>
            <a:r>
              <a:rPr lang="sv-SE" sz="2000" b="1" i="1" dirty="0">
                <a:solidFill>
                  <a:srgbClr val="C00000"/>
                </a:solidFill>
              </a:rPr>
              <a:t>vinkelspets</a:t>
            </a:r>
            <a:r>
              <a:rPr lang="sv-SE" sz="2000" dirty="0"/>
              <a:t>.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F6818FA-5C24-B347-9281-34F137F195AA}"/>
              </a:ext>
            </a:extLst>
          </p:cNvPr>
          <p:cNvSpPr/>
          <p:nvPr/>
        </p:nvSpPr>
        <p:spPr>
          <a:xfrm>
            <a:off x="1254345" y="3184153"/>
            <a:ext cx="7458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Vinkeln markeras med en </a:t>
            </a:r>
            <a:r>
              <a:rPr lang="sv-SE" sz="2000" i="1" dirty="0">
                <a:solidFill>
                  <a:srgbClr val="C00000"/>
                </a:solidFill>
              </a:rPr>
              <a:t>båge</a:t>
            </a:r>
            <a:r>
              <a:rPr lang="sv-SE" sz="2000" i="1" dirty="0"/>
              <a:t> </a:t>
            </a:r>
            <a:r>
              <a:rPr lang="sv-SE" sz="2000" dirty="0"/>
              <a:t>eller med en </a:t>
            </a:r>
            <a:r>
              <a:rPr lang="sv-SE" sz="2000" i="1" dirty="0">
                <a:solidFill>
                  <a:srgbClr val="C00000"/>
                </a:solidFill>
              </a:rPr>
              <a:t>hake</a:t>
            </a:r>
            <a:r>
              <a:rPr lang="sv-SE" sz="2000" i="1" dirty="0"/>
              <a:t> </a:t>
            </a:r>
            <a:r>
              <a:rPr lang="sv-SE" sz="2000" dirty="0"/>
              <a:t>om vinkeln är rät. 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91CC6FB-2940-7446-94D5-A5F2845D9759}"/>
              </a:ext>
            </a:extLst>
          </p:cNvPr>
          <p:cNvSpPr txBox="1"/>
          <p:nvPr/>
        </p:nvSpPr>
        <p:spPr>
          <a:xfrm>
            <a:off x="808686" y="5315294"/>
            <a:ext cx="224996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En </a:t>
            </a:r>
            <a:r>
              <a:rPr lang="sv-SE" sz="2000" b="1" i="1" dirty="0">
                <a:solidFill>
                  <a:srgbClr val="C00000"/>
                </a:solidFill>
              </a:rPr>
              <a:t>spetsig vinkel </a:t>
            </a:r>
          </a:p>
          <a:p>
            <a:r>
              <a:rPr lang="sv-SE" sz="2000" dirty="0"/>
              <a:t>är mindre än 90° 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BB0010AC-8923-8045-BF99-9A4B18845C77}"/>
              </a:ext>
            </a:extLst>
          </p:cNvPr>
          <p:cNvGrpSpPr/>
          <p:nvPr/>
        </p:nvGrpSpPr>
        <p:grpSpPr>
          <a:xfrm>
            <a:off x="565688" y="3746861"/>
            <a:ext cx="2735963" cy="1586858"/>
            <a:chOff x="1608429" y="2077783"/>
            <a:chExt cx="2735963" cy="1586858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9E198DC1-0756-C44B-BE7C-91EA94B8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8429" y="2077783"/>
              <a:ext cx="2735963" cy="1586858"/>
            </a:xfrm>
            <a:prstGeom prst="rect">
              <a:avLst/>
            </a:prstGeom>
          </p:spPr>
        </p:pic>
        <p:sp>
          <p:nvSpPr>
            <p:cNvPr id="23" name="Frihandsfigur 22">
              <a:extLst>
                <a:ext uri="{FF2B5EF4-FFF2-40B4-BE49-F238E27FC236}">
                  <a16:creationId xmlns:a16="http://schemas.microsoft.com/office/drawing/2014/main" id="{CFB355DD-3188-ED48-8893-86B171C18947}"/>
                </a:ext>
              </a:extLst>
            </p:cNvPr>
            <p:cNvSpPr/>
            <p:nvPr/>
          </p:nvSpPr>
          <p:spPr>
            <a:xfrm>
              <a:off x="2297086" y="2831108"/>
              <a:ext cx="1842436" cy="567846"/>
            </a:xfrm>
            <a:custGeom>
              <a:avLst/>
              <a:gdLst>
                <a:gd name="connsiteX0" fmla="*/ 734213 w 1842436"/>
                <a:gd name="connsiteY0" fmla="*/ 25052 h 567846"/>
                <a:gd name="connsiteX1" fmla="*/ 734213 w 1842436"/>
                <a:gd name="connsiteY1" fmla="*/ 25052 h 567846"/>
                <a:gd name="connsiteX2" fmla="*/ 629829 w 1842436"/>
                <a:gd name="connsiteY2" fmla="*/ 41753 h 567846"/>
                <a:gd name="connsiteX3" fmla="*/ 504569 w 1842436"/>
                <a:gd name="connsiteY3" fmla="*/ 104383 h 567846"/>
                <a:gd name="connsiteX4" fmla="*/ 471166 w 1842436"/>
                <a:gd name="connsiteY4" fmla="*/ 129435 h 567846"/>
                <a:gd name="connsiteX5" fmla="*/ 454465 w 1842436"/>
                <a:gd name="connsiteY5" fmla="*/ 162838 h 567846"/>
                <a:gd name="connsiteX6" fmla="*/ 441939 w 1842436"/>
                <a:gd name="connsiteY6" fmla="*/ 212942 h 567846"/>
                <a:gd name="connsiteX7" fmla="*/ 425237 w 1842436"/>
                <a:gd name="connsiteY7" fmla="*/ 229644 h 567846"/>
                <a:gd name="connsiteX8" fmla="*/ 404361 w 1842436"/>
                <a:gd name="connsiteY8" fmla="*/ 246345 h 567846"/>
                <a:gd name="connsiteX9" fmla="*/ 396010 w 1842436"/>
                <a:gd name="connsiteY9" fmla="*/ 229644 h 567846"/>
                <a:gd name="connsiteX10" fmla="*/ 224821 w 1842436"/>
                <a:gd name="connsiteY10" fmla="*/ 233819 h 567846"/>
                <a:gd name="connsiteX11" fmla="*/ 166366 w 1842436"/>
                <a:gd name="connsiteY11" fmla="*/ 242170 h 567846"/>
                <a:gd name="connsiteX12" fmla="*/ 153840 w 1842436"/>
                <a:gd name="connsiteY12" fmla="*/ 250520 h 567846"/>
                <a:gd name="connsiteX13" fmla="*/ 141314 w 1842436"/>
                <a:gd name="connsiteY13" fmla="*/ 275572 h 567846"/>
                <a:gd name="connsiteX14" fmla="*/ 137139 w 1842436"/>
                <a:gd name="connsiteY14" fmla="*/ 296449 h 567846"/>
                <a:gd name="connsiteX15" fmla="*/ 128788 w 1842436"/>
                <a:gd name="connsiteY15" fmla="*/ 325677 h 567846"/>
                <a:gd name="connsiteX16" fmla="*/ 120437 w 1842436"/>
                <a:gd name="connsiteY16" fmla="*/ 338203 h 567846"/>
                <a:gd name="connsiteX17" fmla="*/ 95385 w 1842436"/>
                <a:gd name="connsiteY17" fmla="*/ 384131 h 567846"/>
                <a:gd name="connsiteX18" fmla="*/ 70333 w 1842436"/>
                <a:gd name="connsiteY18" fmla="*/ 409183 h 567846"/>
                <a:gd name="connsiteX19" fmla="*/ 66158 w 1842436"/>
                <a:gd name="connsiteY19" fmla="*/ 421709 h 567846"/>
                <a:gd name="connsiteX20" fmla="*/ 36931 w 1842436"/>
                <a:gd name="connsiteY20" fmla="*/ 459287 h 567846"/>
                <a:gd name="connsiteX21" fmla="*/ 28580 w 1842436"/>
                <a:gd name="connsiteY21" fmla="*/ 551145 h 567846"/>
                <a:gd name="connsiteX22" fmla="*/ 24404 w 1842436"/>
                <a:gd name="connsiteY22" fmla="*/ 521918 h 567846"/>
                <a:gd name="connsiteX23" fmla="*/ 20229 w 1842436"/>
                <a:gd name="connsiteY23" fmla="*/ 471813 h 567846"/>
                <a:gd name="connsiteX24" fmla="*/ 16054 w 1842436"/>
                <a:gd name="connsiteY24" fmla="*/ 559496 h 567846"/>
                <a:gd name="connsiteX25" fmla="*/ 32755 w 1842436"/>
                <a:gd name="connsiteY25" fmla="*/ 567846 h 567846"/>
                <a:gd name="connsiteX26" fmla="*/ 1147572 w 1842436"/>
                <a:gd name="connsiteY26" fmla="*/ 546970 h 567846"/>
                <a:gd name="connsiteX27" fmla="*/ 1239429 w 1842436"/>
                <a:gd name="connsiteY27" fmla="*/ 534444 h 567846"/>
                <a:gd name="connsiteX28" fmla="*/ 1439846 w 1842436"/>
                <a:gd name="connsiteY28" fmla="*/ 505216 h 567846"/>
                <a:gd name="connsiteX29" fmla="*/ 1473248 w 1842436"/>
                <a:gd name="connsiteY29" fmla="*/ 496866 h 567846"/>
                <a:gd name="connsiteX30" fmla="*/ 1585983 w 1842436"/>
                <a:gd name="connsiteY30" fmla="*/ 488515 h 567846"/>
                <a:gd name="connsiteX31" fmla="*/ 1778048 w 1842436"/>
                <a:gd name="connsiteY31" fmla="*/ 430060 h 567846"/>
                <a:gd name="connsiteX32" fmla="*/ 1828152 w 1842436"/>
                <a:gd name="connsiteY32" fmla="*/ 396657 h 567846"/>
                <a:gd name="connsiteX33" fmla="*/ 1840678 w 1842436"/>
                <a:gd name="connsiteY33" fmla="*/ 375781 h 567846"/>
                <a:gd name="connsiteX34" fmla="*/ 1823977 w 1842436"/>
                <a:gd name="connsiteY34" fmla="*/ 250520 h 567846"/>
                <a:gd name="connsiteX35" fmla="*/ 1761347 w 1842436"/>
                <a:gd name="connsiteY35" fmla="*/ 141961 h 567846"/>
                <a:gd name="connsiteX36" fmla="*/ 1748821 w 1842436"/>
                <a:gd name="connsiteY36" fmla="*/ 121085 h 567846"/>
                <a:gd name="connsiteX37" fmla="*/ 1686191 w 1842436"/>
                <a:gd name="connsiteY37" fmla="*/ 79331 h 567846"/>
                <a:gd name="connsiteX38" fmla="*/ 1648613 w 1842436"/>
                <a:gd name="connsiteY38" fmla="*/ 62630 h 567846"/>
                <a:gd name="connsiteX39" fmla="*/ 1594333 w 1842436"/>
                <a:gd name="connsiteY39" fmla="*/ 54279 h 567846"/>
                <a:gd name="connsiteX40" fmla="*/ 1456547 w 1842436"/>
                <a:gd name="connsiteY40" fmla="*/ 41753 h 567846"/>
                <a:gd name="connsiteX41" fmla="*/ 1352163 w 1842436"/>
                <a:gd name="connsiteY41" fmla="*/ 20877 h 567846"/>
                <a:gd name="connsiteX42" fmla="*/ 1302059 w 1842436"/>
                <a:gd name="connsiteY42" fmla="*/ 12526 h 567846"/>
                <a:gd name="connsiteX43" fmla="*/ 1264481 w 1842436"/>
                <a:gd name="connsiteY43" fmla="*/ 4175 h 567846"/>
                <a:gd name="connsiteX44" fmla="*/ 993084 w 1842436"/>
                <a:gd name="connsiteY44" fmla="*/ 0 h 567846"/>
                <a:gd name="connsiteX45" fmla="*/ 842772 w 1842436"/>
                <a:gd name="connsiteY45" fmla="*/ 4175 h 567846"/>
                <a:gd name="connsiteX46" fmla="*/ 830246 w 1842436"/>
                <a:gd name="connsiteY46" fmla="*/ 8350 h 567846"/>
                <a:gd name="connsiteX47" fmla="*/ 759265 w 1842436"/>
                <a:gd name="connsiteY47" fmla="*/ 20877 h 567846"/>
                <a:gd name="connsiteX48" fmla="*/ 734213 w 1842436"/>
                <a:gd name="connsiteY48" fmla="*/ 25052 h 56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42436" h="567846">
                  <a:moveTo>
                    <a:pt x="734213" y="25052"/>
                  </a:moveTo>
                  <a:lnTo>
                    <a:pt x="734213" y="25052"/>
                  </a:lnTo>
                  <a:cubicBezTo>
                    <a:pt x="693289" y="28200"/>
                    <a:pt x="668584" y="27053"/>
                    <a:pt x="629829" y="41753"/>
                  </a:cubicBezTo>
                  <a:cubicBezTo>
                    <a:pt x="607427" y="50250"/>
                    <a:pt x="529085" y="89207"/>
                    <a:pt x="504569" y="104383"/>
                  </a:cubicBezTo>
                  <a:cubicBezTo>
                    <a:pt x="492735" y="111709"/>
                    <a:pt x="482300" y="121084"/>
                    <a:pt x="471166" y="129435"/>
                  </a:cubicBezTo>
                  <a:cubicBezTo>
                    <a:pt x="465599" y="140569"/>
                    <a:pt x="458934" y="151219"/>
                    <a:pt x="454465" y="162838"/>
                  </a:cubicBezTo>
                  <a:cubicBezTo>
                    <a:pt x="444698" y="188231"/>
                    <a:pt x="457383" y="184628"/>
                    <a:pt x="441939" y="212942"/>
                  </a:cubicBezTo>
                  <a:cubicBezTo>
                    <a:pt x="438169" y="219854"/>
                    <a:pt x="430804" y="224077"/>
                    <a:pt x="425237" y="229644"/>
                  </a:cubicBezTo>
                  <a:cubicBezTo>
                    <a:pt x="422694" y="237274"/>
                    <a:pt x="420838" y="254584"/>
                    <a:pt x="404361" y="246345"/>
                  </a:cubicBezTo>
                  <a:cubicBezTo>
                    <a:pt x="398794" y="243561"/>
                    <a:pt x="398794" y="235211"/>
                    <a:pt x="396010" y="229644"/>
                  </a:cubicBezTo>
                  <a:lnTo>
                    <a:pt x="224821" y="233819"/>
                  </a:lnTo>
                  <a:cubicBezTo>
                    <a:pt x="210971" y="234384"/>
                    <a:pt x="181396" y="239665"/>
                    <a:pt x="166366" y="242170"/>
                  </a:cubicBezTo>
                  <a:cubicBezTo>
                    <a:pt x="162191" y="244953"/>
                    <a:pt x="156851" y="246506"/>
                    <a:pt x="153840" y="250520"/>
                  </a:cubicBezTo>
                  <a:cubicBezTo>
                    <a:pt x="148238" y="257989"/>
                    <a:pt x="144505" y="266798"/>
                    <a:pt x="141314" y="275572"/>
                  </a:cubicBezTo>
                  <a:cubicBezTo>
                    <a:pt x="138889" y="282242"/>
                    <a:pt x="138860" y="289564"/>
                    <a:pt x="137139" y="296449"/>
                  </a:cubicBezTo>
                  <a:cubicBezTo>
                    <a:pt x="134682" y="306279"/>
                    <a:pt x="132551" y="316269"/>
                    <a:pt x="128788" y="325677"/>
                  </a:cubicBezTo>
                  <a:cubicBezTo>
                    <a:pt x="126924" y="330336"/>
                    <a:pt x="122840" y="333798"/>
                    <a:pt x="120437" y="338203"/>
                  </a:cubicBezTo>
                  <a:cubicBezTo>
                    <a:pt x="117067" y="344382"/>
                    <a:pt x="104363" y="374031"/>
                    <a:pt x="95385" y="384131"/>
                  </a:cubicBezTo>
                  <a:cubicBezTo>
                    <a:pt x="87539" y="392958"/>
                    <a:pt x="70333" y="409183"/>
                    <a:pt x="70333" y="409183"/>
                  </a:cubicBezTo>
                  <a:cubicBezTo>
                    <a:pt x="68941" y="413358"/>
                    <a:pt x="68599" y="418047"/>
                    <a:pt x="66158" y="421709"/>
                  </a:cubicBezTo>
                  <a:cubicBezTo>
                    <a:pt x="57356" y="434913"/>
                    <a:pt x="36931" y="459287"/>
                    <a:pt x="36931" y="459287"/>
                  </a:cubicBezTo>
                  <a:cubicBezTo>
                    <a:pt x="21206" y="506454"/>
                    <a:pt x="52081" y="410144"/>
                    <a:pt x="28580" y="551145"/>
                  </a:cubicBezTo>
                  <a:cubicBezTo>
                    <a:pt x="26962" y="560852"/>
                    <a:pt x="25434" y="531705"/>
                    <a:pt x="24404" y="521918"/>
                  </a:cubicBezTo>
                  <a:cubicBezTo>
                    <a:pt x="22649" y="505251"/>
                    <a:pt x="21621" y="488515"/>
                    <a:pt x="20229" y="471813"/>
                  </a:cubicBezTo>
                  <a:cubicBezTo>
                    <a:pt x="-7362" y="499406"/>
                    <a:pt x="-4722" y="490244"/>
                    <a:pt x="16054" y="559496"/>
                  </a:cubicBezTo>
                  <a:cubicBezTo>
                    <a:pt x="17842" y="565458"/>
                    <a:pt x="27188" y="565063"/>
                    <a:pt x="32755" y="567846"/>
                  </a:cubicBezTo>
                  <a:cubicBezTo>
                    <a:pt x="445865" y="563874"/>
                    <a:pt x="711143" y="563483"/>
                    <a:pt x="1147572" y="546970"/>
                  </a:cubicBezTo>
                  <a:cubicBezTo>
                    <a:pt x="1178452" y="545802"/>
                    <a:pt x="1208775" y="538357"/>
                    <a:pt x="1239429" y="534444"/>
                  </a:cubicBezTo>
                  <a:cubicBezTo>
                    <a:pt x="1297066" y="527086"/>
                    <a:pt x="1382539" y="519542"/>
                    <a:pt x="1439846" y="505216"/>
                  </a:cubicBezTo>
                  <a:cubicBezTo>
                    <a:pt x="1450980" y="502433"/>
                    <a:pt x="1461846" y="498169"/>
                    <a:pt x="1473248" y="496866"/>
                  </a:cubicBezTo>
                  <a:cubicBezTo>
                    <a:pt x="1510686" y="492588"/>
                    <a:pt x="1548405" y="491299"/>
                    <a:pt x="1585983" y="488515"/>
                  </a:cubicBezTo>
                  <a:cubicBezTo>
                    <a:pt x="1654505" y="471384"/>
                    <a:pt x="1711954" y="459628"/>
                    <a:pt x="1778048" y="430060"/>
                  </a:cubicBezTo>
                  <a:cubicBezTo>
                    <a:pt x="1796371" y="421863"/>
                    <a:pt x="1811451" y="407791"/>
                    <a:pt x="1828152" y="396657"/>
                  </a:cubicBezTo>
                  <a:cubicBezTo>
                    <a:pt x="1832327" y="389698"/>
                    <a:pt x="1840056" y="383872"/>
                    <a:pt x="1840678" y="375781"/>
                  </a:cubicBezTo>
                  <a:cubicBezTo>
                    <a:pt x="1845169" y="317405"/>
                    <a:pt x="1841562" y="296681"/>
                    <a:pt x="1823977" y="250520"/>
                  </a:cubicBezTo>
                  <a:cubicBezTo>
                    <a:pt x="1789968" y="161246"/>
                    <a:pt x="1818808" y="237726"/>
                    <a:pt x="1761347" y="141961"/>
                  </a:cubicBezTo>
                  <a:cubicBezTo>
                    <a:pt x="1757172" y="135002"/>
                    <a:pt x="1754250" y="127117"/>
                    <a:pt x="1748821" y="121085"/>
                  </a:cubicBezTo>
                  <a:cubicBezTo>
                    <a:pt x="1732398" y="102838"/>
                    <a:pt x="1707385" y="89928"/>
                    <a:pt x="1686191" y="79331"/>
                  </a:cubicBezTo>
                  <a:cubicBezTo>
                    <a:pt x="1673931" y="73201"/>
                    <a:pt x="1661407" y="67550"/>
                    <a:pt x="1648613" y="62630"/>
                  </a:cubicBezTo>
                  <a:cubicBezTo>
                    <a:pt x="1634226" y="57097"/>
                    <a:pt x="1605678" y="55360"/>
                    <a:pt x="1594333" y="54279"/>
                  </a:cubicBezTo>
                  <a:lnTo>
                    <a:pt x="1456547" y="41753"/>
                  </a:lnTo>
                  <a:cubicBezTo>
                    <a:pt x="1406052" y="30533"/>
                    <a:pt x="1415336" y="32158"/>
                    <a:pt x="1352163" y="20877"/>
                  </a:cubicBezTo>
                  <a:cubicBezTo>
                    <a:pt x="1335495" y="17901"/>
                    <a:pt x="1318692" y="15694"/>
                    <a:pt x="1302059" y="12526"/>
                  </a:cubicBezTo>
                  <a:cubicBezTo>
                    <a:pt x="1289454" y="10125"/>
                    <a:pt x="1277302" y="4695"/>
                    <a:pt x="1264481" y="4175"/>
                  </a:cubicBezTo>
                  <a:cubicBezTo>
                    <a:pt x="1174079" y="510"/>
                    <a:pt x="1083550" y="1392"/>
                    <a:pt x="993084" y="0"/>
                  </a:cubicBezTo>
                  <a:cubicBezTo>
                    <a:pt x="942980" y="1392"/>
                    <a:pt x="892830" y="1608"/>
                    <a:pt x="842772" y="4175"/>
                  </a:cubicBezTo>
                  <a:cubicBezTo>
                    <a:pt x="838377" y="4400"/>
                    <a:pt x="834562" y="7487"/>
                    <a:pt x="830246" y="8350"/>
                  </a:cubicBezTo>
                  <a:cubicBezTo>
                    <a:pt x="806687" y="13062"/>
                    <a:pt x="782925" y="16701"/>
                    <a:pt x="759265" y="20877"/>
                  </a:cubicBezTo>
                  <a:cubicBezTo>
                    <a:pt x="749822" y="35041"/>
                    <a:pt x="738388" y="24356"/>
                    <a:pt x="734213" y="25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1343780-8666-114B-B881-54D89FA7514D}"/>
              </a:ext>
            </a:extLst>
          </p:cNvPr>
          <p:cNvGrpSpPr/>
          <p:nvPr/>
        </p:nvGrpSpPr>
        <p:grpSpPr>
          <a:xfrm>
            <a:off x="1111164" y="4588843"/>
            <a:ext cx="1303518" cy="443168"/>
            <a:chOff x="-523140" y="4787340"/>
            <a:chExt cx="1303518" cy="443168"/>
          </a:xfrm>
        </p:grpSpPr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1909FD95-583D-E946-AF01-52C3DAF350DD}"/>
                </a:ext>
              </a:extLst>
            </p:cNvPr>
            <p:cNvSpPr txBox="1"/>
            <p:nvPr/>
          </p:nvSpPr>
          <p:spPr>
            <a:xfrm>
              <a:off x="9564" y="4787340"/>
              <a:ext cx="770814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dirty="0"/>
                <a:t>Båge </a:t>
              </a:r>
            </a:p>
          </p:txBody>
        </p:sp>
        <p:cxnSp>
          <p:nvCxnSpPr>
            <p:cNvPr id="54" name="Rak pil 53">
              <a:extLst>
                <a:ext uri="{FF2B5EF4-FFF2-40B4-BE49-F238E27FC236}">
                  <a16:creationId xmlns:a16="http://schemas.microsoft.com/office/drawing/2014/main" id="{9E3C456F-5612-7B41-86EF-7DC105E96E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23140" y="5053354"/>
              <a:ext cx="532704" cy="1771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E2F4B05-1A39-4A48-B4BB-F811511D52B9}"/>
              </a:ext>
            </a:extLst>
          </p:cNvPr>
          <p:cNvGrpSpPr/>
          <p:nvPr/>
        </p:nvGrpSpPr>
        <p:grpSpPr>
          <a:xfrm>
            <a:off x="3409120" y="3746861"/>
            <a:ext cx="1911108" cy="1586858"/>
            <a:chOff x="4246989" y="1861957"/>
            <a:chExt cx="1911108" cy="1586858"/>
          </a:xfrm>
        </p:grpSpPr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F84F3DF7-1579-8F47-A843-02E5B7D2A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6989" y="1861957"/>
              <a:ext cx="1911108" cy="1586858"/>
            </a:xfrm>
            <a:prstGeom prst="rect">
              <a:avLst/>
            </a:prstGeom>
          </p:spPr>
        </p:pic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D119A83-9333-DB41-8739-4FB24679F570}"/>
                </a:ext>
              </a:extLst>
            </p:cNvPr>
            <p:cNvSpPr/>
            <p:nvPr/>
          </p:nvSpPr>
          <p:spPr>
            <a:xfrm>
              <a:off x="4689969" y="2656840"/>
              <a:ext cx="1380631" cy="5742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BE5AA125-CA0F-3647-9D29-9D67DA393B41}"/>
              </a:ext>
            </a:extLst>
          </p:cNvPr>
          <p:cNvSpPr txBox="1"/>
          <p:nvPr/>
        </p:nvSpPr>
        <p:spPr>
          <a:xfrm>
            <a:off x="3366130" y="5315294"/>
            <a:ext cx="251333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En </a:t>
            </a:r>
            <a:r>
              <a:rPr lang="sv-SE" sz="2000" b="1" i="1" dirty="0">
                <a:solidFill>
                  <a:srgbClr val="C00000"/>
                </a:solidFill>
              </a:rPr>
              <a:t>rät vinkel </a:t>
            </a:r>
            <a:r>
              <a:rPr lang="sv-SE" sz="2000" dirty="0"/>
              <a:t>är 90° </a:t>
            </a: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A2D456AF-663E-EA41-9BA2-E79D25CFB8EF}"/>
              </a:ext>
            </a:extLst>
          </p:cNvPr>
          <p:cNvGrpSpPr/>
          <p:nvPr/>
        </p:nvGrpSpPr>
        <p:grpSpPr>
          <a:xfrm>
            <a:off x="3823483" y="4384007"/>
            <a:ext cx="1266415" cy="498688"/>
            <a:chOff x="-539954" y="4738787"/>
            <a:chExt cx="1266415" cy="498688"/>
          </a:xfrm>
        </p:grpSpPr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2957844B-51E1-A249-866A-68E114753D02}"/>
                </a:ext>
              </a:extLst>
            </p:cNvPr>
            <p:cNvSpPr txBox="1"/>
            <p:nvPr/>
          </p:nvSpPr>
          <p:spPr>
            <a:xfrm>
              <a:off x="-2239" y="4738787"/>
              <a:ext cx="728700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dirty="0"/>
                <a:t>Hake</a:t>
              </a:r>
            </a:p>
          </p:txBody>
        </p:sp>
        <p:cxnSp>
          <p:nvCxnSpPr>
            <p:cNvPr id="43" name="Rak pil 42">
              <a:extLst>
                <a:ext uri="{FF2B5EF4-FFF2-40B4-BE49-F238E27FC236}">
                  <a16:creationId xmlns:a16="http://schemas.microsoft.com/office/drawing/2014/main" id="{6D411783-5774-224B-8006-96FE37E8D9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954" y="4938842"/>
              <a:ext cx="532704" cy="29863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92DAD2A1-294D-4D40-9220-3BA421461CCB}"/>
              </a:ext>
            </a:extLst>
          </p:cNvPr>
          <p:cNvGrpSpPr/>
          <p:nvPr/>
        </p:nvGrpSpPr>
        <p:grpSpPr>
          <a:xfrm>
            <a:off x="5725611" y="3532739"/>
            <a:ext cx="2740833" cy="1844016"/>
            <a:chOff x="5674811" y="1673459"/>
            <a:chExt cx="2740833" cy="1844016"/>
          </a:xfrm>
        </p:grpSpPr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776F3949-D0BA-E345-B70B-C13DB028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4811" y="1673459"/>
              <a:ext cx="2740833" cy="1844016"/>
            </a:xfrm>
            <a:prstGeom prst="rect">
              <a:avLst/>
            </a:prstGeom>
          </p:spPr>
        </p:pic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2DF0AFE6-C699-1047-ABD1-26757453552B}"/>
                </a:ext>
              </a:extLst>
            </p:cNvPr>
            <p:cNvSpPr/>
            <p:nvPr/>
          </p:nvSpPr>
          <p:spPr>
            <a:xfrm>
              <a:off x="6683375" y="2681010"/>
              <a:ext cx="1620366" cy="575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7" name="textruta 46">
            <a:extLst>
              <a:ext uri="{FF2B5EF4-FFF2-40B4-BE49-F238E27FC236}">
                <a16:creationId xmlns:a16="http://schemas.microsoft.com/office/drawing/2014/main" id="{D923B074-568B-0842-BDDE-793C0D0780D6}"/>
              </a:ext>
            </a:extLst>
          </p:cNvPr>
          <p:cNvSpPr txBox="1"/>
          <p:nvPr/>
        </p:nvSpPr>
        <p:spPr>
          <a:xfrm>
            <a:off x="6284852" y="5288280"/>
            <a:ext cx="2614255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En </a:t>
            </a:r>
            <a:r>
              <a:rPr lang="sv-SE" sz="2000" b="1" i="1" dirty="0">
                <a:solidFill>
                  <a:srgbClr val="C00000"/>
                </a:solidFill>
              </a:rPr>
              <a:t>trubbig vinkel </a:t>
            </a:r>
          </a:p>
          <a:p>
            <a:r>
              <a:rPr lang="sv-SE" sz="2000" dirty="0"/>
              <a:t>är större än 90°</a:t>
            </a:r>
          </a:p>
          <a:p>
            <a:r>
              <a:rPr lang="sv-SE" sz="2000" dirty="0"/>
              <a:t>men mindre än 180°  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5F86AB2F-268D-214B-BCAF-1EB20E81BDB2}"/>
              </a:ext>
            </a:extLst>
          </p:cNvPr>
          <p:cNvGrpSpPr/>
          <p:nvPr/>
        </p:nvGrpSpPr>
        <p:grpSpPr>
          <a:xfrm>
            <a:off x="6676207" y="4454747"/>
            <a:ext cx="1308529" cy="498688"/>
            <a:chOff x="-539954" y="4738787"/>
            <a:chExt cx="1308529" cy="498688"/>
          </a:xfrm>
        </p:grpSpPr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5F3CCE27-0754-BF48-8070-3BAFDDB7A8B7}"/>
                </a:ext>
              </a:extLst>
            </p:cNvPr>
            <p:cNvSpPr txBox="1"/>
            <p:nvPr/>
          </p:nvSpPr>
          <p:spPr>
            <a:xfrm>
              <a:off x="-2239" y="4738787"/>
              <a:ext cx="770814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dirty="0"/>
                <a:t>Båge </a:t>
              </a:r>
            </a:p>
          </p:txBody>
        </p:sp>
        <p:cxnSp>
          <p:nvCxnSpPr>
            <p:cNvPr id="50" name="Rak pil 49">
              <a:extLst>
                <a:ext uri="{FF2B5EF4-FFF2-40B4-BE49-F238E27FC236}">
                  <a16:creationId xmlns:a16="http://schemas.microsoft.com/office/drawing/2014/main" id="{F78FEFB9-CDE8-2641-ADCB-984A0B38EC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954" y="4938842"/>
              <a:ext cx="532704" cy="29863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620DA590-9639-7E44-B265-F3C4D0078230}"/>
              </a:ext>
            </a:extLst>
          </p:cNvPr>
          <p:cNvGrpSpPr/>
          <p:nvPr/>
        </p:nvGrpSpPr>
        <p:grpSpPr>
          <a:xfrm>
            <a:off x="2623197" y="1170613"/>
            <a:ext cx="3565708" cy="1549703"/>
            <a:chOff x="2626658" y="1142596"/>
            <a:chExt cx="3565708" cy="1549703"/>
          </a:xfrm>
        </p:grpSpPr>
        <p:pic>
          <p:nvPicPr>
            <p:cNvPr id="51" name="Bildobjekt 50">
              <a:extLst>
                <a:ext uri="{FF2B5EF4-FFF2-40B4-BE49-F238E27FC236}">
                  <a16:creationId xmlns:a16="http://schemas.microsoft.com/office/drawing/2014/main" id="{5B316A2B-F81A-4D4B-B453-14BB528BA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3475"/>
            <a:stretch/>
          </p:blipFill>
          <p:spPr>
            <a:xfrm>
              <a:off x="2626658" y="1142596"/>
              <a:ext cx="3450838" cy="1549703"/>
            </a:xfrm>
            <a:prstGeom prst="rect">
              <a:avLst/>
            </a:prstGeom>
          </p:spPr>
        </p:pic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E71B9481-901F-604E-8A80-76A78ED3164A}"/>
                </a:ext>
              </a:extLst>
            </p:cNvPr>
            <p:cNvSpPr/>
            <p:nvPr/>
          </p:nvSpPr>
          <p:spPr>
            <a:xfrm>
              <a:off x="4422371" y="1480136"/>
              <a:ext cx="1769995" cy="1011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D232EA89-710F-3E49-B445-6C56A6A1BAD5}"/>
              </a:ext>
            </a:extLst>
          </p:cNvPr>
          <p:cNvGrpSpPr/>
          <p:nvPr/>
        </p:nvGrpSpPr>
        <p:grpSpPr>
          <a:xfrm>
            <a:off x="956789" y="1840546"/>
            <a:ext cx="1895412" cy="693400"/>
            <a:chOff x="-734538" y="4738787"/>
            <a:chExt cx="1895412" cy="693400"/>
          </a:xfrm>
        </p:grpSpPr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4CA752D4-E7CF-DE45-9C8F-14F847D395AF}"/>
                </a:ext>
              </a:extLst>
            </p:cNvPr>
            <p:cNvSpPr txBox="1"/>
            <p:nvPr/>
          </p:nvSpPr>
          <p:spPr>
            <a:xfrm>
              <a:off x="-734538" y="4738787"/>
              <a:ext cx="1460999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dirty="0"/>
                <a:t>Vinkelspets</a:t>
              </a:r>
            </a:p>
          </p:txBody>
        </p:sp>
        <p:cxnSp>
          <p:nvCxnSpPr>
            <p:cNvPr id="58" name="Rak pil 57">
              <a:extLst>
                <a:ext uri="{FF2B5EF4-FFF2-40B4-BE49-F238E27FC236}">
                  <a16:creationId xmlns:a16="http://schemas.microsoft.com/office/drawing/2014/main" id="{E68B28B7-C602-CC4A-A09E-B8922AAB7087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>
              <a:off x="726461" y="4938842"/>
              <a:ext cx="434413" cy="4933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upp 80">
            <a:extLst>
              <a:ext uri="{FF2B5EF4-FFF2-40B4-BE49-F238E27FC236}">
                <a16:creationId xmlns:a16="http://schemas.microsoft.com/office/drawing/2014/main" id="{983ACD89-8D2F-C642-A57D-ED422342D3A0}"/>
              </a:ext>
            </a:extLst>
          </p:cNvPr>
          <p:cNvGrpSpPr/>
          <p:nvPr/>
        </p:nvGrpSpPr>
        <p:grpSpPr>
          <a:xfrm>
            <a:off x="4013475" y="1816163"/>
            <a:ext cx="1744642" cy="783164"/>
            <a:chOff x="4013475" y="1816163"/>
            <a:chExt cx="1744642" cy="783164"/>
          </a:xfrm>
        </p:grpSpPr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B2C931E3-D2FD-1449-A06F-7CDBCB5DDA0A}"/>
                </a:ext>
              </a:extLst>
            </p:cNvPr>
            <p:cNvGrpSpPr/>
            <p:nvPr/>
          </p:nvGrpSpPr>
          <p:grpSpPr>
            <a:xfrm>
              <a:off x="4013475" y="1959097"/>
              <a:ext cx="1744642" cy="640230"/>
              <a:chOff x="-405266" y="4864953"/>
              <a:chExt cx="1744642" cy="640230"/>
            </a:xfrm>
          </p:grpSpPr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D23CD3BC-E481-9B44-B37B-B1A067646C11}"/>
                  </a:ext>
                </a:extLst>
              </p:cNvPr>
              <p:cNvSpPr txBox="1"/>
              <p:nvPr/>
            </p:nvSpPr>
            <p:spPr>
              <a:xfrm>
                <a:off x="3580" y="4864953"/>
                <a:ext cx="1335796" cy="4001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Vinkelben</a:t>
                </a:r>
              </a:p>
            </p:txBody>
          </p:sp>
          <p:cxnSp>
            <p:nvCxnSpPr>
              <p:cNvPr id="65" name="Rak pil 64">
                <a:extLst>
                  <a:ext uri="{FF2B5EF4-FFF2-40B4-BE49-F238E27FC236}">
                    <a16:creationId xmlns:a16="http://schemas.microsoft.com/office/drawing/2014/main" id="{0C4112DB-98D9-324B-9D9C-B8E455853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05266" y="5268146"/>
                <a:ext cx="405435" cy="23703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8" name="Rak pil 67">
              <a:extLst>
                <a:ext uri="{FF2B5EF4-FFF2-40B4-BE49-F238E27FC236}">
                  <a16:creationId xmlns:a16="http://schemas.microsoft.com/office/drawing/2014/main" id="{C3603D03-41B7-D64D-AD65-0430F8831A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3475" y="1816163"/>
              <a:ext cx="405435" cy="1460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2" name="Rektangel 81">
            <a:extLst>
              <a:ext uri="{FF2B5EF4-FFF2-40B4-BE49-F238E27FC236}">
                <a16:creationId xmlns:a16="http://schemas.microsoft.com/office/drawing/2014/main" id="{C417CBD9-58DB-6A4A-BEA3-D367AC5CB9B7}"/>
              </a:ext>
            </a:extLst>
          </p:cNvPr>
          <p:cNvSpPr/>
          <p:nvPr/>
        </p:nvSpPr>
        <p:spPr>
          <a:xfrm>
            <a:off x="2538254" y="5621302"/>
            <a:ext cx="313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.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EEB26D25-7F90-A842-963D-CBBACBE8B6A3}"/>
              </a:ext>
            </a:extLst>
          </p:cNvPr>
          <p:cNvSpPr/>
          <p:nvPr/>
        </p:nvSpPr>
        <p:spPr>
          <a:xfrm>
            <a:off x="8361144" y="5903833"/>
            <a:ext cx="313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.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52E94B0F-9FD2-2B43-B503-9C9869FC0CE8}"/>
              </a:ext>
            </a:extLst>
          </p:cNvPr>
          <p:cNvSpPr/>
          <p:nvPr/>
        </p:nvSpPr>
        <p:spPr>
          <a:xfrm>
            <a:off x="5328676" y="5335336"/>
            <a:ext cx="313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.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40" grpId="0" animBg="1"/>
      <p:bldP spid="47" grpId="0" animBg="1"/>
      <p:bldP spid="82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7778" l="411" r="969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5708" y="2259763"/>
            <a:ext cx="4175749" cy="2315097"/>
          </a:xfrm>
          <a:prstGeom prst="rect">
            <a:avLst/>
          </a:prstGeom>
        </p:spPr>
      </p:pic>
      <p:sp>
        <p:nvSpPr>
          <p:cNvPr id="3" name="Rektangulär 2"/>
          <p:cNvSpPr/>
          <p:nvPr/>
        </p:nvSpPr>
        <p:spPr>
          <a:xfrm>
            <a:off x="7051706" y="4786029"/>
            <a:ext cx="1961970" cy="1307866"/>
          </a:xfrm>
          <a:prstGeom prst="wedgeRectCallout">
            <a:avLst>
              <a:gd name="adj1" fmla="val -108192"/>
              <a:gd name="adj2" fmla="val -867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Placera gradskivan så vinkelbenet går genom 0° och 180° </a:t>
            </a:r>
          </a:p>
        </p:txBody>
      </p:sp>
      <p:sp>
        <p:nvSpPr>
          <p:cNvPr id="4" name="Rektangulär 3"/>
          <p:cNvSpPr/>
          <p:nvPr/>
        </p:nvSpPr>
        <p:spPr>
          <a:xfrm>
            <a:off x="653992" y="1594837"/>
            <a:ext cx="2691778" cy="961375"/>
          </a:xfrm>
          <a:prstGeom prst="wedgeRectCallout">
            <a:avLst>
              <a:gd name="adj1" fmla="val 109389"/>
              <a:gd name="adj2" fmla="val 1156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Läs av var den andra vinkelbenet skär.</a:t>
            </a:r>
          </a:p>
        </p:txBody>
      </p:sp>
      <p:sp>
        <p:nvSpPr>
          <p:cNvPr id="5" name="Rektangulär 4"/>
          <p:cNvSpPr/>
          <p:nvPr/>
        </p:nvSpPr>
        <p:spPr>
          <a:xfrm>
            <a:off x="6145567" y="1349187"/>
            <a:ext cx="2779427" cy="1156227"/>
          </a:xfrm>
          <a:prstGeom prst="wedgeRectCallout">
            <a:avLst>
              <a:gd name="adj1" fmla="val -84848"/>
              <a:gd name="adj2" fmla="val 936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Vi startar i 0 och använder den inre graderingen. Denna vinkel är </a:t>
            </a:r>
            <a:r>
              <a:rPr lang="sv-SE" b="1" dirty="0"/>
              <a:t>60°.</a:t>
            </a:r>
          </a:p>
        </p:txBody>
      </p:sp>
      <p:sp>
        <p:nvSpPr>
          <p:cNvPr id="6" name="Rektangel 5"/>
          <p:cNvSpPr/>
          <p:nvPr/>
        </p:nvSpPr>
        <p:spPr>
          <a:xfrm>
            <a:off x="3888406" y="240035"/>
            <a:ext cx="2236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00000"/>
                </a:solidFill>
              </a:rPr>
              <a:t>Att mäta vinklar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4369594" y="2389188"/>
            <a:ext cx="1999128" cy="1885066"/>
            <a:chOff x="4369594" y="2389188"/>
            <a:chExt cx="1999128" cy="1885066"/>
          </a:xfrm>
        </p:grpSpPr>
        <p:sp>
          <p:nvSpPr>
            <p:cNvPr id="25" name="Frihandsfigur 24"/>
            <p:cNvSpPr/>
            <p:nvPr/>
          </p:nvSpPr>
          <p:spPr>
            <a:xfrm>
              <a:off x="4492625" y="4064000"/>
              <a:ext cx="122061" cy="210254"/>
            </a:xfrm>
            <a:custGeom>
              <a:avLst/>
              <a:gdLst>
                <a:gd name="connsiteX0" fmla="*/ 0 w 122061"/>
                <a:gd name="connsiteY0" fmla="*/ 0 h 196083"/>
                <a:gd name="connsiteX1" fmla="*/ 50800 w 122061"/>
                <a:gd name="connsiteY1" fmla="*/ 28575 h 196083"/>
                <a:gd name="connsiteX2" fmla="*/ 101600 w 122061"/>
                <a:gd name="connsiteY2" fmla="*/ 104775 h 196083"/>
                <a:gd name="connsiteX3" fmla="*/ 120650 w 122061"/>
                <a:gd name="connsiteY3" fmla="*/ 187325 h 196083"/>
                <a:gd name="connsiteX4" fmla="*/ 120650 w 122061"/>
                <a:gd name="connsiteY4" fmla="*/ 193675 h 196083"/>
                <a:gd name="connsiteX5" fmla="*/ 120650 w 122061"/>
                <a:gd name="connsiteY5" fmla="*/ 193675 h 19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61" h="196083">
                  <a:moveTo>
                    <a:pt x="0" y="0"/>
                  </a:moveTo>
                  <a:cubicBezTo>
                    <a:pt x="16933" y="5556"/>
                    <a:pt x="33867" y="11113"/>
                    <a:pt x="50800" y="28575"/>
                  </a:cubicBezTo>
                  <a:cubicBezTo>
                    <a:pt x="67733" y="46037"/>
                    <a:pt x="89958" y="78317"/>
                    <a:pt x="101600" y="104775"/>
                  </a:cubicBezTo>
                  <a:cubicBezTo>
                    <a:pt x="113242" y="131233"/>
                    <a:pt x="117475" y="172508"/>
                    <a:pt x="120650" y="187325"/>
                  </a:cubicBezTo>
                  <a:cubicBezTo>
                    <a:pt x="123825" y="202142"/>
                    <a:pt x="120650" y="193675"/>
                    <a:pt x="120650" y="193675"/>
                  </a:cubicBezTo>
                  <a:lnTo>
                    <a:pt x="120650" y="19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4369594" y="2389188"/>
              <a:ext cx="1999128" cy="1885066"/>
              <a:chOff x="4369594" y="2389188"/>
              <a:chExt cx="1999128" cy="1885066"/>
            </a:xfrm>
          </p:grpSpPr>
          <p:cxnSp>
            <p:nvCxnSpPr>
              <p:cNvPr id="8" name="Rak 7"/>
              <p:cNvCxnSpPr/>
              <p:nvPr/>
            </p:nvCxnSpPr>
            <p:spPr>
              <a:xfrm flipH="1">
                <a:off x="4369594" y="2389188"/>
                <a:ext cx="1093778" cy="188506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Rak 8"/>
              <p:cNvCxnSpPr/>
              <p:nvPr/>
            </p:nvCxnSpPr>
            <p:spPr>
              <a:xfrm flipH="1">
                <a:off x="4369594" y="4274254"/>
                <a:ext cx="199912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ktangel 22"/>
          <p:cNvSpPr/>
          <p:nvPr/>
        </p:nvSpPr>
        <p:spPr>
          <a:xfrm>
            <a:off x="3240943" y="933143"/>
            <a:ext cx="376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Vinklar mäts med en </a:t>
            </a:r>
            <a:r>
              <a:rPr lang="sv-SE" b="1" i="1" dirty="0">
                <a:solidFill>
                  <a:srgbClr val="800000"/>
                </a:solidFill>
              </a:rPr>
              <a:t>gradskiva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9A89ACB-30A0-894F-AC07-A9AF706BC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ulär 2"/>
          <p:cNvSpPr/>
          <p:nvPr/>
        </p:nvSpPr>
        <p:spPr>
          <a:xfrm>
            <a:off x="5724839" y="4720559"/>
            <a:ext cx="1961970" cy="1307866"/>
          </a:xfrm>
          <a:prstGeom prst="wedgeRectCallout">
            <a:avLst>
              <a:gd name="adj1" fmla="val -108192"/>
              <a:gd name="adj2" fmla="val -867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Placera gradskivan så vinkelbenet går genom 0° och 180° </a:t>
            </a:r>
          </a:p>
        </p:txBody>
      </p:sp>
      <p:sp>
        <p:nvSpPr>
          <p:cNvPr id="4" name="Rektangulär 3"/>
          <p:cNvSpPr/>
          <p:nvPr/>
        </p:nvSpPr>
        <p:spPr>
          <a:xfrm>
            <a:off x="602174" y="1303544"/>
            <a:ext cx="2691778" cy="961375"/>
          </a:xfrm>
          <a:prstGeom prst="wedgeRectCallout">
            <a:avLst>
              <a:gd name="adj1" fmla="val 109389"/>
              <a:gd name="adj2" fmla="val 1156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Läs av var den andra vinkelbenet skär.</a:t>
            </a:r>
          </a:p>
        </p:txBody>
      </p:sp>
      <p:sp>
        <p:nvSpPr>
          <p:cNvPr id="5" name="Rektangulär 4"/>
          <p:cNvSpPr/>
          <p:nvPr/>
        </p:nvSpPr>
        <p:spPr>
          <a:xfrm>
            <a:off x="6164131" y="1091223"/>
            <a:ext cx="2779427" cy="1156227"/>
          </a:xfrm>
          <a:prstGeom prst="wedgeRectCallout">
            <a:avLst>
              <a:gd name="adj1" fmla="val -84848"/>
              <a:gd name="adj2" fmla="val 936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Vi startar i 0 och använder den yttre graderingen. Denna vinkel är </a:t>
            </a:r>
            <a:r>
              <a:rPr lang="sv-SE" b="1" dirty="0"/>
              <a:t>110°</a:t>
            </a:r>
          </a:p>
        </p:txBody>
      </p:sp>
      <p:sp>
        <p:nvSpPr>
          <p:cNvPr id="6" name="Rektangel 5"/>
          <p:cNvSpPr/>
          <p:nvPr/>
        </p:nvSpPr>
        <p:spPr>
          <a:xfrm>
            <a:off x="3888406" y="240035"/>
            <a:ext cx="2236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00000"/>
                </a:solidFill>
              </a:rPr>
              <a:t>Att mäta vinklar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2531205" y="2386683"/>
            <a:ext cx="2654796" cy="1820653"/>
            <a:chOff x="2370466" y="2465245"/>
            <a:chExt cx="2654796" cy="1820653"/>
          </a:xfrm>
        </p:grpSpPr>
        <p:sp>
          <p:nvSpPr>
            <p:cNvPr id="25" name="Frihandsfigur 24"/>
            <p:cNvSpPr/>
            <p:nvPr/>
          </p:nvSpPr>
          <p:spPr>
            <a:xfrm rot="16740925">
              <a:off x="4274613" y="4159164"/>
              <a:ext cx="121018" cy="132450"/>
            </a:xfrm>
            <a:custGeom>
              <a:avLst/>
              <a:gdLst>
                <a:gd name="connsiteX0" fmla="*/ 0 w 122061"/>
                <a:gd name="connsiteY0" fmla="*/ 0 h 196083"/>
                <a:gd name="connsiteX1" fmla="*/ 50800 w 122061"/>
                <a:gd name="connsiteY1" fmla="*/ 28575 h 196083"/>
                <a:gd name="connsiteX2" fmla="*/ 101600 w 122061"/>
                <a:gd name="connsiteY2" fmla="*/ 104775 h 196083"/>
                <a:gd name="connsiteX3" fmla="*/ 120650 w 122061"/>
                <a:gd name="connsiteY3" fmla="*/ 187325 h 196083"/>
                <a:gd name="connsiteX4" fmla="*/ 120650 w 122061"/>
                <a:gd name="connsiteY4" fmla="*/ 193675 h 196083"/>
                <a:gd name="connsiteX5" fmla="*/ 120650 w 122061"/>
                <a:gd name="connsiteY5" fmla="*/ 193675 h 19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61" h="196083">
                  <a:moveTo>
                    <a:pt x="0" y="0"/>
                  </a:moveTo>
                  <a:cubicBezTo>
                    <a:pt x="16933" y="5556"/>
                    <a:pt x="33867" y="11113"/>
                    <a:pt x="50800" y="28575"/>
                  </a:cubicBezTo>
                  <a:cubicBezTo>
                    <a:pt x="67733" y="46037"/>
                    <a:pt x="89958" y="78317"/>
                    <a:pt x="101600" y="104775"/>
                  </a:cubicBezTo>
                  <a:cubicBezTo>
                    <a:pt x="113242" y="131233"/>
                    <a:pt x="117475" y="172508"/>
                    <a:pt x="120650" y="187325"/>
                  </a:cubicBezTo>
                  <a:cubicBezTo>
                    <a:pt x="123825" y="202142"/>
                    <a:pt x="120650" y="193675"/>
                    <a:pt x="120650" y="193675"/>
                  </a:cubicBezTo>
                  <a:lnTo>
                    <a:pt x="120650" y="19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2370466" y="2465245"/>
              <a:ext cx="2654796" cy="1809009"/>
              <a:chOff x="2370466" y="2465245"/>
              <a:chExt cx="2654796" cy="1809009"/>
            </a:xfrm>
          </p:grpSpPr>
          <p:cxnSp>
            <p:nvCxnSpPr>
              <p:cNvPr id="8" name="Rak 7"/>
              <p:cNvCxnSpPr>
                <a:cxnSpLocks/>
              </p:cNvCxnSpPr>
              <p:nvPr/>
            </p:nvCxnSpPr>
            <p:spPr>
              <a:xfrm flipH="1">
                <a:off x="4369595" y="2465245"/>
                <a:ext cx="655667" cy="18090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Rak 8"/>
              <p:cNvCxnSpPr/>
              <p:nvPr/>
            </p:nvCxnSpPr>
            <p:spPr>
              <a:xfrm flipH="1">
                <a:off x="2370466" y="4270551"/>
                <a:ext cx="199912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9A89ACB-30A0-894F-AC07-A9AF706B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  <p:pic>
        <p:nvPicPr>
          <p:cNvPr id="10242" name="Picture 2" descr="Gradskiva">
            <a:extLst>
              <a:ext uri="{FF2B5EF4-FFF2-40B4-BE49-F238E27FC236}">
                <a16:creationId xmlns:a16="http://schemas.microsoft.com/office/drawing/2014/main" id="{6A54697D-3972-A747-9F91-44493345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35" y="2558191"/>
            <a:ext cx="3267596" cy="16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1B830C2-1331-AE45-B7D2-6AD9430125A2}"/>
              </a:ext>
            </a:extLst>
          </p:cNvPr>
          <p:cNvSpPr/>
          <p:nvPr/>
        </p:nvSpPr>
        <p:spPr>
          <a:xfrm>
            <a:off x="3398075" y="177758"/>
            <a:ext cx="2021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00000"/>
                </a:solidFill>
              </a:rPr>
              <a:t>Att rita vinklar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F65DEC0-1FD8-7349-A51F-DBE6FF5B0C28}"/>
              </a:ext>
            </a:extLst>
          </p:cNvPr>
          <p:cNvSpPr/>
          <p:nvPr/>
        </p:nvSpPr>
        <p:spPr>
          <a:xfrm>
            <a:off x="1452100" y="1054744"/>
            <a:ext cx="3967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Så här ritar du en vinkel som är 70°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6ACC8CF-D8F8-AA44-995F-839DAE7EA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0D93DE7-C060-4541-BB68-D7FE2556E7C2}"/>
              </a:ext>
            </a:extLst>
          </p:cNvPr>
          <p:cNvSpPr/>
          <p:nvPr/>
        </p:nvSpPr>
        <p:spPr>
          <a:xfrm>
            <a:off x="5105772" y="1054744"/>
            <a:ext cx="313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: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5A62CB3-77EC-894B-918E-660EE2112AAE}"/>
              </a:ext>
            </a:extLst>
          </p:cNvPr>
          <p:cNvSpPr/>
          <p:nvPr/>
        </p:nvSpPr>
        <p:spPr>
          <a:xfrm>
            <a:off x="1195958" y="1746031"/>
            <a:ext cx="34980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1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2FF0C11-8359-9648-862B-DE51577F2E03}"/>
              </a:ext>
            </a:extLst>
          </p:cNvPr>
          <p:cNvSpPr/>
          <p:nvPr/>
        </p:nvSpPr>
        <p:spPr>
          <a:xfrm>
            <a:off x="1698164" y="1623424"/>
            <a:ext cx="24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Börja med att markera vinkelns spets med en punkt. 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E3B95C4-8C0B-F247-A550-2F5D8F269F77}"/>
              </a:ext>
            </a:extLst>
          </p:cNvPr>
          <p:cNvSpPr/>
          <p:nvPr/>
        </p:nvSpPr>
        <p:spPr>
          <a:xfrm>
            <a:off x="5965918" y="322860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5646E718-43E8-0A41-900F-D80B9B5BC69E}"/>
              </a:ext>
            </a:extLst>
          </p:cNvPr>
          <p:cNvCxnSpPr>
            <a:cxnSpLocks/>
          </p:cNvCxnSpPr>
          <p:nvPr/>
        </p:nvCxnSpPr>
        <p:spPr>
          <a:xfrm flipH="1">
            <a:off x="6003341" y="1333667"/>
            <a:ext cx="703488" cy="1923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2ADE0ED7-A19B-4548-BE24-038FFCCF5344}"/>
              </a:ext>
            </a:extLst>
          </p:cNvPr>
          <p:cNvSpPr/>
          <p:nvPr/>
        </p:nvSpPr>
        <p:spPr>
          <a:xfrm>
            <a:off x="1195958" y="3228776"/>
            <a:ext cx="34980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2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EC57594-4606-1A47-B441-ED1E6F42A284}"/>
              </a:ext>
            </a:extLst>
          </p:cNvPr>
          <p:cNvSpPr/>
          <p:nvPr/>
        </p:nvSpPr>
        <p:spPr>
          <a:xfrm>
            <a:off x="1698164" y="3103671"/>
            <a:ext cx="2097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Rita sedan det ena vinkelbenet. 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F093A99C-D631-064A-A079-3343B1B6827D}"/>
              </a:ext>
            </a:extLst>
          </p:cNvPr>
          <p:cNvCxnSpPr/>
          <p:nvPr/>
        </p:nvCxnSpPr>
        <p:spPr>
          <a:xfrm flipH="1">
            <a:off x="6011637" y="3250027"/>
            <a:ext cx="1999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23B497E3-10A2-B649-A28C-EF7D8BEAFA66}"/>
              </a:ext>
            </a:extLst>
          </p:cNvPr>
          <p:cNvSpPr/>
          <p:nvPr/>
        </p:nvSpPr>
        <p:spPr>
          <a:xfrm>
            <a:off x="1195958" y="4376519"/>
            <a:ext cx="34980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3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4C9E6B6-AB65-C842-A573-4D915B13D36D}"/>
              </a:ext>
            </a:extLst>
          </p:cNvPr>
          <p:cNvSpPr/>
          <p:nvPr/>
        </p:nvSpPr>
        <p:spPr>
          <a:xfrm>
            <a:off x="1698164" y="4262724"/>
            <a:ext cx="2097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Placera gradskivan så att punkten hamnar i mitten.</a:t>
            </a:r>
          </a:p>
        </p:txBody>
      </p:sp>
      <p:pic>
        <p:nvPicPr>
          <p:cNvPr id="9" name="Picture 2" descr="Gradskiva">
            <a:extLst>
              <a:ext uri="{FF2B5EF4-FFF2-40B4-BE49-F238E27FC236}">
                <a16:creationId xmlns:a16="http://schemas.microsoft.com/office/drawing/2014/main" id="{4E8BCF8E-67D2-D945-94E5-49E4473E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39" y="1623424"/>
            <a:ext cx="3267596" cy="16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3D0782AD-73E1-D141-A0D2-13B12C8FB8B6}"/>
              </a:ext>
            </a:extLst>
          </p:cNvPr>
          <p:cNvSpPr/>
          <p:nvPr/>
        </p:nvSpPr>
        <p:spPr>
          <a:xfrm>
            <a:off x="1195958" y="5939759"/>
            <a:ext cx="34980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4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5C4F0D4-2BFB-874B-9FA6-7575C43B2261}"/>
              </a:ext>
            </a:extLst>
          </p:cNvPr>
          <p:cNvSpPr/>
          <p:nvPr/>
        </p:nvSpPr>
        <p:spPr>
          <a:xfrm>
            <a:off x="1652445" y="5939759"/>
            <a:ext cx="265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Gör ett kryss vid 70°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3ED5B7E-1693-FC45-A235-33216F0F5DAA}"/>
              </a:ext>
            </a:extLst>
          </p:cNvPr>
          <p:cNvSpPr txBox="1"/>
          <p:nvPr/>
        </p:nvSpPr>
        <p:spPr>
          <a:xfrm>
            <a:off x="6431797" y="1488712"/>
            <a:ext cx="36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10E7530-E966-5445-8636-97783D97E858}"/>
              </a:ext>
            </a:extLst>
          </p:cNvPr>
          <p:cNvSpPr/>
          <p:nvPr/>
        </p:nvSpPr>
        <p:spPr>
          <a:xfrm>
            <a:off x="4866489" y="4287228"/>
            <a:ext cx="34980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5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FA71FA5-9F89-404F-9BEE-13261C6F8AC1}"/>
              </a:ext>
            </a:extLst>
          </p:cNvPr>
          <p:cNvSpPr/>
          <p:nvPr/>
        </p:nvSpPr>
        <p:spPr>
          <a:xfrm>
            <a:off x="5322976" y="4304613"/>
            <a:ext cx="4025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Rita det andra vinkelbenet. 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F95E1FF-EEAA-FF41-8A69-91400870886E}"/>
              </a:ext>
            </a:extLst>
          </p:cNvPr>
          <p:cNvSpPr/>
          <p:nvPr/>
        </p:nvSpPr>
        <p:spPr>
          <a:xfrm>
            <a:off x="4904155" y="5894507"/>
            <a:ext cx="34980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6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01F21412-E1EB-0C45-A8B9-16DB6C2B8CE3}"/>
              </a:ext>
            </a:extLst>
          </p:cNvPr>
          <p:cNvSpPr/>
          <p:nvPr/>
        </p:nvSpPr>
        <p:spPr>
          <a:xfrm>
            <a:off x="5360643" y="5774108"/>
            <a:ext cx="3301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Avsluta med att markera vinkeln med en båge. 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06B7B11-4C7B-1A43-A3AC-267EE18FA98B}"/>
              </a:ext>
            </a:extLst>
          </p:cNvPr>
          <p:cNvGrpSpPr/>
          <p:nvPr/>
        </p:nvGrpSpPr>
        <p:grpSpPr>
          <a:xfrm>
            <a:off x="6011637" y="1315762"/>
            <a:ext cx="1999128" cy="1923555"/>
            <a:chOff x="7249912" y="3069955"/>
            <a:chExt cx="1999128" cy="1923555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D351B279-75CD-0F49-955B-D5B5D863BF05}"/>
                </a:ext>
              </a:extLst>
            </p:cNvPr>
            <p:cNvGrpSpPr/>
            <p:nvPr/>
          </p:nvGrpSpPr>
          <p:grpSpPr>
            <a:xfrm>
              <a:off x="7249912" y="3069955"/>
              <a:ext cx="1999128" cy="1923555"/>
              <a:chOff x="4369594" y="2350699"/>
              <a:chExt cx="1999128" cy="1923555"/>
            </a:xfrm>
          </p:grpSpPr>
          <p:sp>
            <p:nvSpPr>
              <p:cNvPr id="32" name="Frihandsfigur 31">
                <a:extLst>
                  <a:ext uri="{FF2B5EF4-FFF2-40B4-BE49-F238E27FC236}">
                    <a16:creationId xmlns:a16="http://schemas.microsoft.com/office/drawing/2014/main" id="{B3929D48-7C34-7949-B061-18E991C63127}"/>
                  </a:ext>
                </a:extLst>
              </p:cNvPr>
              <p:cNvSpPr/>
              <p:nvPr/>
            </p:nvSpPr>
            <p:spPr>
              <a:xfrm>
                <a:off x="4459973" y="4045610"/>
                <a:ext cx="154713" cy="228644"/>
              </a:xfrm>
              <a:custGeom>
                <a:avLst/>
                <a:gdLst>
                  <a:gd name="connsiteX0" fmla="*/ 0 w 122061"/>
                  <a:gd name="connsiteY0" fmla="*/ 0 h 196083"/>
                  <a:gd name="connsiteX1" fmla="*/ 50800 w 122061"/>
                  <a:gd name="connsiteY1" fmla="*/ 28575 h 196083"/>
                  <a:gd name="connsiteX2" fmla="*/ 101600 w 122061"/>
                  <a:gd name="connsiteY2" fmla="*/ 104775 h 196083"/>
                  <a:gd name="connsiteX3" fmla="*/ 120650 w 122061"/>
                  <a:gd name="connsiteY3" fmla="*/ 187325 h 196083"/>
                  <a:gd name="connsiteX4" fmla="*/ 120650 w 122061"/>
                  <a:gd name="connsiteY4" fmla="*/ 193675 h 196083"/>
                  <a:gd name="connsiteX5" fmla="*/ 120650 w 122061"/>
                  <a:gd name="connsiteY5" fmla="*/ 193675 h 19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061" h="196083">
                    <a:moveTo>
                      <a:pt x="0" y="0"/>
                    </a:moveTo>
                    <a:cubicBezTo>
                      <a:pt x="16933" y="5556"/>
                      <a:pt x="33867" y="11113"/>
                      <a:pt x="50800" y="28575"/>
                    </a:cubicBezTo>
                    <a:cubicBezTo>
                      <a:pt x="67733" y="46037"/>
                      <a:pt x="89958" y="78317"/>
                      <a:pt x="101600" y="104775"/>
                    </a:cubicBezTo>
                    <a:cubicBezTo>
                      <a:pt x="113242" y="131233"/>
                      <a:pt x="117475" y="172508"/>
                      <a:pt x="120650" y="187325"/>
                    </a:cubicBezTo>
                    <a:cubicBezTo>
                      <a:pt x="123825" y="202142"/>
                      <a:pt x="120650" y="193675"/>
                      <a:pt x="120650" y="193675"/>
                    </a:cubicBezTo>
                    <a:lnTo>
                      <a:pt x="120650" y="19367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33" name="Grupp 32">
                <a:extLst>
                  <a:ext uri="{FF2B5EF4-FFF2-40B4-BE49-F238E27FC236}">
                    <a16:creationId xmlns:a16="http://schemas.microsoft.com/office/drawing/2014/main" id="{6ED733B2-6E60-BD45-9B0E-BC59821832EB}"/>
                  </a:ext>
                </a:extLst>
              </p:cNvPr>
              <p:cNvGrpSpPr/>
              <p:nvPr/>
            </p:nvGrpSpPr>
            <p:grpSpPr>
              <a:xfrm>
                <a:off x="4369594" y="2350699"/>
                <a:ext cx="1999128" cy="1923555"/>
                <a:chOff x="4369594" y="2350699"/>
                <a:chExt cx="1999128" cy="1923555"/>
              </a:xfrm>
            </p:grpSpPr>
            <p:cxnSp>
              <p:nvCxnSpPr>
                <p:cNvPr id="34" name="Rak 33">
                  <a:extLst>
                    <a:ext uri="{FF2B5EF4-FFF2-40B4-BE49-F238E27FC236}">
                      <a16:creationId xmlns:a16="http://schemas.microsoft.com/office/drawing/2014/main" id="{3992E6A6-C485-EA48-B50B-01FA025BE0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69594" y="2350699"/>
                  <a:ext cx="703488" cy="19235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ak 34">
                  <a:extLst>
                    <a:ext uri="{FF2B5EF4-FFF2-40B4-BE49-F238E27FC236}">
                      <a16:creationId xmlns:a16="http://schemas.microsoft.com/office/drawing/2014/main" id="{2EE3CC35-CBC3-5540-8A58-23D172306198}"/>
                    </a:ext>
                  </a:extLst>
                </p:cNvPr>
                <p:cNvCxnSpPr/>
                <p:nvPr/>
              </p:nvCxnSpPr>
              <p:spPr>
                <a:xfrm flipH="1">
                  <a:off x="4369594" y="4274254"/>
                  <a:ext cx="1999128" cy="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311EDF51-405A-A446-B92A-241BAA6ED04C}"/>
                </a:ext>
              </a:extLst>
            </p:cNvPr>
            <p:cNvSpPr txBox="1"/>
            <p:nvPr/>
          </p:nvSpPr>
          <p:spPr>
            <a:xfrm>
              <a:off x="7417647" y="4580199"/>
              <a:ext cx="73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70 °</a:t>
              </a:r>
            </a:p>
          </p:txBody>
        </p: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73AADB84-9BFC-0F47-84CA-FB543CDA2952}"/>
              </a:ext>
            </a:extLst>
          </p:cNvPr>
          <p:cNvSpPr/>
          <p:nvPr/>
        </p:nvSpPr>
        <p:spPr>
          <a:xfrm>
            <a:off x="3705285" y="5939759"/>
            <a:ext cx="313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.</a:t>
            </a:r>
            <a:endParaRPr lang="sv-SE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 animBg="1"/>
      <p:bldP spid="16" grpId="0" animBg="1"/>
      <p:bldP spid="17" grpId="0"/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/>
      <p:bldP spid="36" grpId="0" animBg="1"/>
      <p:bldP spid="37" grpId="0"/>
      <p:bldP spid="3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41174</TotalTime>
  <Words>352</Words>
  <Application>Microsoft Macintosh PowerPoint</Application>
  <PresentationFormat>Bildspel på skärmen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330</cp:revision>
  <dcterms:created xsi:type="dcterms:W3CDTF">2017-04-10T07:17:33Z</dcterms:created>
  <dcterms:modified xsi:type="dcterms:W3CDTF">2021-02-24T17:04:07Z</dcterms:modified>
</cp:coreProperties>
</file>