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322" r:id="rId5"/>
    <p:sldId id="323" r:id="rId6"/>
    <p:sldId id="274" r:id="rId7"/>
    <p:sldId id="324" r:id="rId8"/>
    <p:sldId id="275" r:id="rId9"/>
    <p:sldId id="276" r:id="rId10"/>
    <p:sldId id="278" r:id="rId11"/>
    <p:sldId id="279" r:id="rId12"/>
    <p:sldId id="280" r:id="rId13"/>
    <p:sldId id="313" r:id="rId14"/>
    <p:sldId id="325" r:id="rId15"/>
    <p:sldId id="282" r:id="rId16"/>
    <p:sldId id="283" r:id="rId17"/>
    <p:sldId id="284" r:id="rId18"/>
    <p:sldId id="314" r:id="rId19"/>
    <p:sldId id="290" r:id="rId20"/>
    <p:sldId id="291" r:id="rId21"/>
    <p:sldId id="292" r:id="rId22"/>
    <p:sldId id="318" r:id="rId23"/>
    <p:sldId id="293" r:id="rId24"/>
    <p:sldId id="29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39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632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944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214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5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889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579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721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6318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98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915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21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24253" y="2767280"/>
            <a:ext cx="45434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6.3</a:t>
            </a:r>
          </a:p>
          <a:p>
            <a:pPr algn="ctr"/>
            <a:r>
              <a:rPr lang="sv-SE" sz="4000" b="1" dirty="0"/>
              <a:t>ENHETER FÖR VIKT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59061" y="1228397"/>
            <a:ext cx="82738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76</a:t>
            </a:r>
          </a:p>
          <a:p>
            <a:endParaRPr lang="sv-SE" sz="2800" b="1" dirty="0"/>
          </a:p>
          <a:p>
            <a:r>
              <a:rPr lang="sv-SE" sz="2800" dirty="0"/>
              <a:t>Ett vanligt A4-papper väger 5 g.</a:t>
            </a:r>
          </a:p>
          <a:p>
            <a:r>
              <a:rPr lang="sv-SE" sz="2800" dirty="0"/>
              <a:t>Hur mycket väger papperet om man skrynklar ihop det?</a:t>
            </a:r>
          </a:p>
          <a:p>
            <a:r>
              <a:rPr lang="sv-SE" sz="2800" dirty="0"/>
              <a:t>Vilket påstående stämmer? Förklara hur du tänker.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Det väger fortfarande 5 g.</a:t>
            </a:r>
          </a:p>
          <a:p>
            <a:pPr marL="514350" indent="-514350">
              <a:buAutoNum type="alphaLcParenR"/>
            </a:pPr>
            <a:r>
              <a:rPr lang="sv-SE" sz="2800" dirty="0"/>
              <a:t>Det väger mindre än 5 g.</a:t>
            </a:r>
          </a:p>
          <a:p>
            <a:pPr marL="514350" indent="-514350">
              <a:buAutoNum type="alphaLcParenR"/>
            </a:pPr>
            <a:r>
              <a:rPr lang="sv-SE" sz="2800" dirty="0"/>
              <a:t>Det väger mer än 5 g.</a:t>
            </a:r>
          </a:p>
          <a:p>
            <a:pPr marL="514350" indent="-514350">
              <a:buAutoNum type="alphaLcParenR"/>
            </a:pPr>
            <a:r>
              <a:rPr lang="sv-SE" sz="2800" dirty="0"/>
              <a:t>Det kan man inte veta utan att väga papperet.</a:t>
            </a:r>
          </a:p>
        </p:txBody>
      </p:sp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36718" y="1874728"/>
            <a:ext cx="87185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89</a:t>
            </a:r>
          </a:p>
          <a:p>
            <a:endParaRPr lang="sv-SE" sz="2800" b="1" dirty="0"/>
          </a:p>
          <a:p>
            <a:r>
              <a:rPr lang="sv-SE" sz="2800" dirty="0"/>
              <a:t>En ännu mindre enhet än gram för vikt är 1 mg (milligram).</a:t>
            </a:r>
          </a:p>
          <a:p>
            <a:endParaRPr lang="sv-SE" sz="2800" dirty="0"/>
          </a:p>
          <a:p>
            <a:r>
              <a:rPr lang="sv-SE" sz="2800" dirty="0"/>
              <a:t>Hur många milligram är 1 g?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10088" y="2090172"/>
            <a:ext cx="85718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99</a:t>
            </a:r>
          </a:p>
          <a:p>
            <a:endParaRPr lang="sv-SE" sz="2800" b="1" dirty="0"/>
          </a:p>
          <a:p>
            <a:r>
              <a:rPr lang="sv-SE" sz="2800" dirty="0"/>
              <a:t>Ett gem väger för lite för att kunna vägas på en vanlig våg.</a:t>
            </a:r>
          </a:p>
          <a:p>
            <a:endParaRPr lang="sv-SE" sz="2800" dirty="0"/>
          </a:p>
          <a:p>
            <a:r>
              <a:rPr lang="sv-SE" sz="2800" dirty="0"/>
              <a:t>Hur kan du ändå göra för att med en vanlig våg </a:t>
            </a:r>
          </a:p>
          <a:p>
            <a:r>
              <a:rPr lang="sv-SE" sz="2800" dirty="0"/>
              <a:t>ta reda på hur mycket ett gem väger?</a:t>
            </a:r>
          </a:p>
        </p:txBody>
      </p:sp>
    </p:spTree>
    <p:extLst>
      <p:ext uri="{BB962C8B-B14F-4D97-AF65-F5344CB8AC3E}">
        <p14:creationId xmlns:p14="http://schemas.microsoft.com/office/powerpoint/2010/main" val="181221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43244" y="1659285"/>
            <a:ext cx="8705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105</a:t>
            </a:r>
          </a:p>
          <a:p>
            <a:endParaRPr lang="sv-SE" sz="2800" b="1" dirty="0"/>
          </a:p>
          <a:p>
            <a:r>
              <a:rPr lang="sv-SE" sz="2800" dirty="0"/>
              <a:t>Prefixen deci och </a:t>
            </a:r>
            <a:r>
              <a:rPr lang="sv-SE" sz="2800" dirty="0" err="1"/>
              <a:t>centi</a:t>
            </a:r>
            <a:r>
              <a:rPr lang="sv-SE" sz="2800" dirty="0"/>
              <a:t> förekommer mycket sällan när man anger vikter.</a:t>
            </a:r>
          </a:p>
          <a:p>
            <a:endParaRPr lang="sv-SE" sz="2800" dirty="0"/>
          </a:p>
          <a:p>
            <a:r>
              <a:rPr lang="sv-SE" sz="2800" dirty="0"/>
              <a:t>Men hur mycket är 1 dg och 1 cg?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32119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85885" y="2459504"/>
            <a:ext cx="5020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6.4</a:t>
            </a:r>
          </a:p>
          <a:p>
            <a:pPr algn="ctr"/>
            <a:r>
              <a:rPr lang="sv-SE" sz="4000" b="1" dirty="0"/>
              <a:t>VOLYM OCH VIKT </a:t>
            </a:r>
          </a:p>
          <a:p>
            <a:pPr algn="ctr"/>
            <a:r>
              <a:rPr lang="sv-SE" sz="4000" b="1" dirty="0"/>
              <a:t>MED MINIRÄKNARE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98674" y="1874728"/>
            <a:ext cx="55946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110</a:t>
            </a:r>
          </a:p>
          <a:p>
            <a:endParaRPr lang="sv-SE" sz="2800" b="1" dirty="0"/>
          </a:p>
          <a:p>
            <a:r>
              <a:rPr lang="sv-SE" sz="2800" dirty="0"/>
              <a:t>Jonas tror att     kg är lika med 140 g.</a:t>
            </a:r>
          </a:p>
          <a:p>
            <a:endParaRPr lang="sv-SE" sz="2800" dirty="0"/>
          </a:p>
          <a:p>
            <a:r>
              <a:rPr lang="sv-SE" sz="2800" dirty="0"/>
              <a:t>Har han rätt eller fel?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D1E74430-8100-444C-A16C-DC4D26F73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910" y="2562224"/>
            <a:ext cx="3429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82507" y="847288"/>
            <a:ext cx="57463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117</a:t>
            </a:r>
          </a:p>
          <a:p>
            <a:endParaRPr lang="sv-SE" sz="2800" b="1" dirty="0"/>
          </a:p>
          <a:p>
            <a:r>
              <a:rPr lang="sv-SE" sz="2800" dirty="0"/>
              <a:t>Eleverna i en klass fick som uppgift att </a:t>
            </a:r>
          </a:p>
          <a:p>
            <a:r>
              <a:rPr lang="sv-SE" sz="2800" dirty="0"/>
              <a:t>ange vad olika prefix betyder.</a:t>
            </a:r>
          </a:p>
          <a:p>
            <a:endParaRPr lang="sv-SE" sz="2800" dirty="0"/>
          </a:p>
          <a:p>
            <a:r>
              <a:rPr lang="sv-SE" sz="2800" dirty="0"/>
              <a:t>Så här skrev Megan:</a:t>
            </a:r>
          </a:p>
          <a:p>
            <a:endParaRPr lang="sv-SE" sz="2800" dirty="0"/>
          </a:p>
          <a:p>
            <a:r>
              <a:rPr lang="sv-SE" sz="2800" dirty="0"/>
              <a:t>Håller du med henne?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9E6F091-5B7B-421D-BE26-518452BDD3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9436" y="1912810"/>
            <a:ext cx="4062313" cy="353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27722" y="1874728"/>
            <a:ext cx="813655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123</a:t>
            </a:r>
          </a:p>
          <a:p>
            <a:endParaRPr lang="sv-SE" sz="2800" b="1" dirty="0"/>
          </a:p>
          <a:p>
            <a:r>
              <a:rPr lang="sv-SE" sz="2800" dirty="0"/>
              <a:t>En 1,5 liters läsk kostar 17,90 kr.</a:t>
            </a:r>
          </a:p>
          <a:p>
            <a:endParaRPr lang="sv-SE" sz="2800" dirty="0"/>
          </a:p>
          <a:p>
            <a:r>
              <a:rPr lang="sv-SE" sz="2800" dirty="0"/>
              <a:t>Vad får du reda på om du gör beräkningen              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1862137-0EE6-44EB-BE0E-C497F3090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7324" y="3428999"/>
            <a:ext cx="990600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8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20792" y="2459504"/>
            <a:ext cx="39504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6.5</a:t>
            </a:r>
          </a:p>
          <a:p>
            <a:pPr algn="ctr"/>
            <a:r>
              <a:rPr lang="sv-SE" sz="4000" b="1" dirty="0"/>
              <a:t>TEMA</a:t>
            </a:r>
          </a:p>
          <a:p>
            <a:pPr algn="ctr"/>
            <a:r>
              <a:rPr lang="sv-SE" sz="4000" b="1" dirty="0"/>
              <a:t>BONDGÅRDEN</a:t>
            </a:r>
          </a:p>
        </p:txBody>
      </p:sp>
    </p:spTree>
    <p:extLst>
      <p:ext uri="{BB962C8B-B14F-4D97-AF65-F5344CB8AC3E}">
        <p14:creationId xmlns:p14="http://schemas.microsoft.com/office/powerpoint/2010/main" val="242095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17920" y="2767280"/>
            <a:ext cx="61561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6.1 </a:t>
            </a:r>
          </a:p>
          <a:p>
            <a:pPr algn="ctr"/>
            <a:r>
              <a:rPr lang="sv-SE" sz="4000" b="1" dirty="0"/>
              <a:t>RÄKNA MED MINIRÄKNARE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74203" y="1443841"/>
            <a:ext cx="88435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129</a:t>
            </a:r>
          </a:p>
          <a:p>
            <a:endParaRPr lang="sv-SE" sz="2800" dirty="0"/>
          </a:p>
          <a:p>
            <a:r>
              <a:rPr lang="sv-SE" sz="2800" dirty="0"/>
              <a:t>En volymenhet som inte är så vanlig är hektoliter.</a:t>
            </a:r>
          </a:p>
          <a:p>
            <a:endParaRPr lang="sv-SE" sz="2800" dirty="0"/>
          </a:p>
          <a:p>
            <a:r>
              <a:rPr lang="sv-SE" sz="2800" dirty="0"/>
              <a:t>Liam tror att det betyder att varje liter väger ett hektogram.</a:t>
            </a:r>
          </a:p>
          <a:p>
            <a:endParaRPr lang="sv-SE" sz="2800" dirty="0"/>
          </a:p>
          <a:p>
            <a:r>
              <a:rPr lang="sv-SE" sz="2800" dirty="0"/>
              <a:t>Kan det stämma?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6855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0118" y="2090172"/>
            <a:ext cx="70117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142</a:t>
            </a:r>
          </a:p>
          <a:p>
            <a:endParaRPr lang="sv-SE" sz="2800" b="1" dirty="0"/>
          </a:p>
          <a:p>
            <a:r>
              <a:rPr lang="sv-SE" sz="2800" dirty="0"/>
              <a:t>”Om man vet att 1 dm = 0,1 m så är det lätt att skriva 1 dl i liter”, säger Oliver.</a:t>
            </a:r>
          </a:p>
          <a:p>
            <a:endParaRPr lang="sv-SE" sz="2800" dirty="0"/>
          </a:p>
          <a:p>
            <a:r>
              <a:rPr lang="sv-SE" sz="2800" dirty="0"/>
              <a:t>Förklara hur han tänker.</a:t>
            </a:r>
          </a:p>
        </p:txBody>
      </p:sp>
    </p:spTree>
    <p:extLst>
      <p:ext uri="{BB962C8B-B14F-4D97-AF65-F5344CB8AC3E}">
        <p14:creationId xmlns:p14="http://schemas.microsoft.com/office/powerpoint/2010/main" val="37727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193020" y="1874728"/>
            <a:ext cx="58059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152</a:t>
            </a:r>
          </a:p>
          <a:p>
            <a:endParaRPr lang="sv-SE" sz="2800" b="1" dirty="0"/>
          </a:p>
          <a:p>
            <a:r>
              <a:rPr lang="sv-SE" sz="2800" dirty="0"/>
              <a:t>En ovanlig enhet är </a:t>
            </a:r>
            <a:r>
              <a:rPr lang="sv-SE" sz="2800" dirty="0" err="1"/>
              <a:t>deciton</a:t>
            </a:r>
            <a:r>
              <a:rPr lang="sv-SE" sz="2800" dirty="0"/>
              <a:t>.</a:t>
            </a:r>
          </a:p>
          <a:p>
            <a:endParaRPr lang="sv-SE" sz="2800" dirty="0"/>
          </a:p>
          <a:p>
            <a:r>
              <a:rPr lang="sv-SE" sz="2800" dirty="0"/>
              <a:t>Hur många kilogram är 1 </a:t>
            </a:r>
            <a:r>
              <a:rPr lang="sv-SE" sz="2800" dirty="0" err="1"/>
              <a:t>deciton</a:t>
            </a:r>
            <a:r>
              <a:rPr lang="sv-SE" sz="2800" dirty="0"/>
              <a:t> (dt)?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05367" y="847288"/>
            <a:ext cx="50102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164</a:t>
            </a:r>
          </a:p>
          <a:p>
            <a:endParaRPr lang="sv-SE" sz="2800" b="1" dirty="0"/>
          </a:p>
          <a:p>
            <a:r>
              <a:rPr lang="sv-SE" sz="2800" dirty="0"/>
              <a:t>Titta på bilden.</a:t>
            </a:r>
          </a:p>
          <a:p>
            <a:endParaRPr lang="sv-SE" sz="2800" dirty="0"/>
          </a:p>
          <a:p>
            <a:r>
              <a:rPr lang="sv-SE" sz="2800" dirty="0"/>
              <a:t>Förklara vad man räknar ut med </a:t>
            </a:r>
          </a:p>
          <a:p>
            <a:r>
              <a:rPr lang="sv-SE" sz="2800" dirty="0"/>
              <a:t>uträkningen.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0,7 ∙ 290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 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700A1EB-B463-4DB4-A2A5-51D5FF4F7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415" y="1631041"/>
            <a:ext cx="5010218" cy="3617452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9AE435A-F2D9-44A1-8C09-197FB6E833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4930" y="4610481"/>
            <a:ext cx="723900" cy="81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78125" y="847288"/>
            <a:ext cx="75526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Axel och Jaana skulle avrunda 20,652793 till heltal.</a:t>
            </a:r>
          </a:p>
          <a:p>
            <a:endParaRPr lang="sv-SE" sz="2800" dirty="0"/>
          </a:p>
          <a:p>
            <a:r>
              <a:rPr lang="sv-SE" sz="2800" dirty="0"/>
              <a:t>Axel skrev att det är 20 och Jaana skrev 21.</a:t>
            </a:r>
          </a:p>
          <a:p>
            <a:endParaRPr lang="sv-SE" sz="2800" dirty="0"/>
          </a:p>
          <a:p>
            <a:r>
              <a:rPr lang="sv-SE" sz="2800" dirty="0"/>
              <a:t>Vem hade rätt?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882F6B0-FA04-49B9-9035-C3553B17AB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6375" y="2030349"/>
            <a:ext cx="28575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11311" y="1659285"/>
            <a:ext cx="65693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</a:t>
            </a:r>
          </a:p>
          <a:p>
            <a:endParaRPr lang="sv-SE" sz="2800" b="1" dirty="0"/>
          </a:p>
          <a:p>
            <a:r>
              <a:rPr lang="sv-SE" sz="2800" dirty="0"/>
              <a:t>Wilma skulle multiplicera ett tal med 0,25 , </a:t>
            </a:r>
          </a:p>
          <a:p>
            <a:r>
              <a:rPr lang="sv-SE" sz="2800" dirty="0"/>
              <a:t>men hon dividerade med 4 istället.</a:t>
            </a:r>
          </a:p>
          <a:p>
            <a:endParaRPr lang="sv-SE" sz="2800" dirty="0"/>
          </a:p>
          <a:p>
            <a:r>
              <a:rPr lang="sv-SE" sz="2800" dirty="0"/>
              <a:t>Ändå fick hon rätt svar.</a:t>
            </a:r>
          </a:p>
          <a:p>
            <a:endParaRPr lang="sv-SE" sz="2800" dirty="0"/>
          </a:p>
          <a:p>
            <a:r>
              <a:rPr lang="sv-SE" sz="2800" dirty="0"/>
              <a:t>Förklara varför det blev så.</a:t>
            </a:r>
          </a:p>
        </p:txBody>
      </p:sp>
    </p:spTree>
    <p:extLst>
      <p:ext uri="{BB962C8B-B14F-4D97-AF65-F5344CB8AC3E}">
        <p14:creationId xmlns:p14="http://schemas.microsoft.com/office/powerpoint/2010/main" val="72487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49136" y="2090172"/>
            <a:ext cx="80937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24</a:t>
            </a:r>
          </a:p>
          <a:p>
            <a:endParaRPr lang="sv-SE" sz="2800" b="1" dirty="0"/>
          </a:p>
          <a:p>
            <a:r>
              <a:rPr lang="sv-SE" sz="2800" dirty="0"/>
              <a:t>Ibland när man dividerar får man ett svar som är större än det tal som står i täljaren.</a:t>
            </a:r>
          </a:p>
          <a:p>
            <a:endParaRPr lang="sv-SE" sz="2800" dirty="0"/>
          </a:p>
          <a:p>
            <a:r>
              <a:rPr lang="sv-SE" sz="2800" dirty="0"/>
              <a:t>Hur kan det vara så?</a:t>
            </a:r>
          </a:p>
        </p:txBody>
      </p:sp>
    </p:spTree>
    <p:extLst>
      <p:ext uri="{BB962C8B-B14F-4D97-AF65-F5344CB8AC3E}">
        <p14:creationId xmlns:p14="http://schemas.microsoft.com/office/powerpoint/2010/main" val="292556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77244" y="2767280"/>
            <a:ext cx="5037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6.2</a:t>
            </a:r>
          </a:p>
          <a:p>
            <a:pPr algn="ctr"/>
            <a:r>
              <a:rPr lang="sv-SE" sz="4000" b="1" dirty="0"/>
              <a:t>ENHETER FÖR VOLYM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4EEC18E-E884-41FA-8459-70F404674D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6478" y="749016"/>
            <a:ext cx="4594258" cy="5359967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13144" y="1072294"/>
            <a:ext cx="42890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30</a:t>
            </a:r>
          </a:p>
          <a:p>
            <a:endParaRPr lang="sv-SE" sz="2800" b="1" dirty="0"/>
          </a:p>
          <a:p>
            <a:r>
              <a:rPr lang="sv-SE" sz="2800" dirty="0"/>
              <a:t>Förklara varför det fungerar </a:t>
            </a:r>
          </a:p>
          <a:p>
            <a:r>
              <a:rPr lang="sv-SE" sz="2800" dirty="0"/>
              <a:t>att tänka som Maja gör.</a:t>
            </a:r>
          </a:p>
        </p:txBody>
      </p:sp>
    </p:spTree>
    <p:extLst>
      <p:ext uri="{BB962C8B-B14F-4D97-AF65-F5344CB8AC3E}">
        <p14:creationId xmlns:p14="http://schemas.microsoft.com/office/powerpoint/2010/main" val="226159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21211" y="567105"/>
            <a:ext cx="72574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43</a:t>
            </a:r>
          </a:p>
          <a:p>
            <a:endParaRPr lang="sv-SE" sz="2800" b="1" dirty="0"/>
          </a:p>
          <a:p>
            <a:r>
              <a:rPr lang="sv-SE" sz="2800" dirty="0"/>
              <a:t>På torget säljs hallon i askar som rymmer      liter.</a:t>
            </a:r>
          </a:p>
          <a:p>
            <a:endParaRPr lang="sv-SE" sz="2800" dirty="0"/>
          </a:p>
          <a:p>
            <a:r>
              <a:rPr lang="sv-SE" sz="2800" dirty="0"/>
              <a:t>Vem eller vilka tänker rätt?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69E5A2B6-9657-43EF-908E-BF3C014B1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378" y="1235552"/>
            <a:ext cx="419100" cy="88582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A42651E-46BA-4DDF-BC70-2821494096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2105" y="2789824"/>
            <a:ext cx="7758684" cy="278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62506" y="797510"/>
            <a:ext cx="92669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66</a:t>
            </a:r>
          </a:p>
          <a:p>
            <a:endParaRPr lang="sv-SE" sz="2800" b="1" dirty="0"/>
          </a:p>
          <a:p>
            <a:r>
              <a:rPr lang="sv-SE" sz="2800" dirty="0"/>
              <a:t>Wille blandar en halv deciliter saft med 2 dl vatten i ett glas.</a:t>
            </a:r>
          </a:p>
          <a:p>
            <a:r>
              <a:rPr lang="sv-SE" sz="2800" dirty="0"/>
              <a:t>Alice blandar 1,5 dl saft med en halv liter vatten i en kanna.</a:t>
            </a:r>
          </a:p>
          <a:p>
            <a:r>
              <a:rPr lang="sv-SE" sz="2800" dirty="0"/>
              <a:t>Vilket påstående är korrekt?</a:t>
            </a:r>
          </a:p>
          <a:p>
            <a:r>
              <a:rPr lang="sv-SE" sz="2800" dirty="0"/>
              <a:t>Förklara hur du tänker.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Saften i glaset blir starkast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Saften i kannan blir starkast.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Saften blir lika stark i glaset som i kannan.</a:t>
            </a:r>
          </a:p>
        </p:txBody>
      </p:sp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1321</TotalTime>
  <Words>551</Words>
  <Application>Microsoft Office PowerPoint</Application>
  <PresentationFormat>Bredbild</PresentationFormat>
  <Paragraphs>143</Paragraphs>
  <Slides>24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7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110</cp:revision>
  <dcterms:created xsi:type="dcterms:W3CDTF">2019-08-04T10:07:00Z</dcterms:created>
  <dcterms:modified xsi:type="dcterms:W3CDTF">2020-07-12T15:36:07Z</dcterms:modified>
</cp:coreProperties>
</file>