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51" r:id="rId2"/>
    <p:sldId id="364" r:id="rId3"/>
    <p:sldId id="365" r:id="rId4"/>
    <p:sldId id="366" r:id="rId5"/>
    <p:sldId id="367" r:id="rId6"/>
    <p:sldId id="368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9594"/>
    <a:srgbClr val="C37583"/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9" autoAdjust="0"/>
    <p:restoredTop sz="99052" autoAdjust="0"/>
  </p:normalViewPr>
  <p:slideViewPr>
    <p:cSldViewPr snapToGrid="0" snapToObjects="1">
      <p:cViewPr varScale="1">
        <p:scale>
          <a:sx n="128" d="100"/>
          <a:sy n="128" d="100"/>
        </p:scale>
        <p:origin x="20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image" Target="../media/image2.tiff"/><Relationship Id="rId7" Type="http://schemas.microsoft.com/office/2007/relationships/hdphoto" Target="../media/hdphoto2.wdp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12C950A3-8942-EC41-927D-6D18E43DFE9F}"/>
              </a:ext>
            </a:extLst>
          </p:cNvPr>
          <p:cNvGrpSpPr/>
          <p:nvPr/>
        </p:nvGrpSpPr>
        <p:grpSpPr>
          <a:xfrm>
            <a:off x="1065440" y="578898"/>
            <a:ext cx="7256537" cy="6007716"/>
            <a:chOff x="2154908" y="-119743"/>
            <a:chExt cx="5039614" cy="6459517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2915B06B-C3B1-624C-9F4A-E792DB8F2383}"/>
                </a:ext>
              </a:extLst>
            </p:cNvPr>
            <p:cNvSpPr/>
            <p:nvPr/>
          </p:nvSpPr>
          <p:spPr>
            <a:xfrm>
              <a:off x="2154908" y="51632"/>
              <a:ext cx="5039614" cy="6288142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37E638DD-C1EE-1043-988E-D429A997C1BB}"/>
                </a:ext>
              </a:extLst>
            </p:cNvPr>
            <p:cNvSpPr txBox="1"/>
            <p:nvPr/>
          </p:nvSpPr>
          <p:spPr>
            <a:xfrm>
              <a:off x="4375392" y="-119743"/>
              <a:ext cx="649407" cy="330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  <a:latin typeface="+mn-lt"/>
                </a:rPr>
                <a:t>AKTIVITET</a:t>
              </a:r>
            </a:p>
          </p:txBody>
        </p:sp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0900F205-526D-964D-B293-B1CB3DE1124F}"/>
              </a:ext>
            </a:extLst>
          </p:cNvPr>
          <p:cNvSpPr/>
          <p:nvPr/>
        </p:nvSpPr>
        <p:spPr>
          <a:xfrm>
            <a:off x="1359525" y="1437011"/>
            <a:ext cx="11855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latin typeface="+mn-lt"/>
              </a:rPr>
              <a:t>Materiel: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00AE672-160E-2849-99C0-9969BE35FB88}"/>
              </a:ext>
            </a:extLst>
          </p:cNvPr>
          <p:cNvSpPr/>
          <p:nvPr/>
        </p:nvSpPr>
        <p:spPr>
          <a:xfrm>
            <a:off x="1359525" y="1769635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n-lt"/>
              </a:rPr>
              <a:t>Antal deltagare: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963BA2A-2FD3-7F46-AE5D-83B98F0F449D}"/>
              </a:ext>
            </a:extLst>
          </p:cNvPr>
          <p:cNvSpPr/>
          <p:nvPr/>
        </p:nvSpPr>
        <p:spPr>
          <a:xfrm>
            <a:off x="2759508" y="1778313"/>
            <a:ext cx="648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n-lt"/>
              </a:rPr>
              <a:t>2-4 </a:t>
            </a:r>
            <a:r>
              <a:rPr lang="sv-SE" sz="1600" dirty="0" err="1">
                <a:latin typeface="+mn-lt"/>
              </a:rPr>
              <a:t>st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25B36FC-F9F7-214A-9CAB-D769699E3DE9}"/>
              </a:ext>
            </a:extLst>
          </p:cNvPr>
          <p:cNvSpPr/>
          <p:nvPr/>
        </p:nvSpPr>
        <p:spPr>
          <a:xfrm>
            <a:off x="2183326" y="1437011"/>
            <a:ext cx="5760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Ett tjockt A4-papper, sax, tejp och ärtor eller bönor.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2F36579-55BD-274F-8168-4CFB99B0DD64}"/>
              </a:ext>
            </a:extLst>
          </p:cNvPr>
          <p:cNvSpPr/>
          <p:nvPr/>
        </p:nvSpPr>
        <p:spPr>
          <a:xfrm>
            <a:off x="1266109" y="2258852"/>
            <a:ext cx="286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A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A76F302-C8F5-754D-B094-03A67916BE96}"/>
              </a:ext>
            </a:extLst>
          </p:cNvPr>
          <p:cNvSpPr/>
          <p:nvPr/>
        </p:nvSpPr>
        <p:spPr>
          <a:xfrm>
            <a:off x="1682124" y="2272325"/>
            <a:ext cx="3251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Dela papperet på mitten så att du får två lika stora bitar.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1A65C3B-9139-C84B-8DE7-6D55A26967F0}"/>
              </a:ext>
            </a:extLst>
          </p:cNvPr>
          <p:cNvSpPr/>
          <p:nvPr/>
        </p:nvSpPr>
        <p:spPr>
          <a:xfrm>
            <a:off x="1266109" y="3582756"/>
            <a:ext cx="32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B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4F06950-1F8F-E14A-9BCE-32F00A701A4C}"/>
              </a:ext>
            </a:extLst>
          </p:cNvPr>
          <p:cNvSpPr/>
          <p:nvPr/>
        </p:nvSpPr>
        <p:spPr>
          <a:xfrm>
            <a:off x="1693995" y="3564824"/>
            <a:ext cx="5455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Rulla ihop ena biten från långsidan så</a:t>
            </a:r>
          </a:p>
          <a:p>
            <a:r>
              <a:rPr lang="sv-SE" dirty="0"/>
              <a:t>att du får ett rör. Låt sidan överlappa</a:t>
            </a:r>
          </a:p>
          <a:p>
            <a:r>
              <a:rPr lang="sv-SE" dirty="0"/>
              <a:t>med 0,5 cm och tejpa sedan ihop röret.</a:t>
            </a:r>
          </a:p>
        </p:txBody>
      </p:sp>
      <p:sp>
        <p:nvSpPr>
          <p:cNvPr id="22" name="Rektangel 1">
            <a:extLst>
              <a:ext uri="{FF2B5EF4-FFF2-40B4-BE49-F238E27FC236}">
                <a16:creationId xmlns:a16="http://schemas.microsoft.com/office/drawing/2014/main" id="{03A8335D-AA16-B146-8B53-58814F229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104066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>
                <a:latin typeface="+mn-lt"/>
              </a:rPr>
              <a:t>6.2</a:t>
            </a:r>
            <a:r>
              <a:rPr lang="sv-SE" sz="2400" b="1" dirty="0">
                <a:latin typeface="+mn-lt"/>
              </a:rPr>
              <a:t>		</a:t>
            </a:r>
            <a:r>
              <a:rPr lang="sv-SE" sz="2400" b="1">
                <a:latin typeface="+mn-lt"/>
              </a:rPr>
              <a:t>             				 </a:t>
            </a:r>
            <a:r>
              <a:rPr lang="sv-SE" sz="2400" b="1" dirty="0">
                <a:latin typeface="+mn-lt"/>
              </a:rPr>
              <a:t>Enheter för volym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D1CC9129-D1D5-9143-8B1C-9F2078A3D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139766"/>
            <a:ext cx="1161498" cy="384895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7967C73F-09F2-A141-84E5-B0E6B2A31E8E}"/>
              </a:ext>
            </a:extLst>
          </p:cNvPr>
          <p:cNvSpPr/>
          <p:nvPr/>
        </p:nvSpPr>
        <p:spPr>
          <a:xfrm>
            <a:off x="1214309" y="4759269"/>
            <a:ext cx="320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C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1B1D03F4-B687-9B42-AFD5-DF16AB97E0E7}"/>
              </a:ext>
            </a:extLst>
          </p:cNvPr>
          <p:cNvSpPr/>
          <p:nvPr/>
        </p:nvSpPr>
        <p:spPr>
          <a:xfrm>
            <a:off x="1642195" y="4774658"/>
            <a:ext cx="4573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Rulla ihop den andra biten från kortsidan. Tejpa ihop på samma sätt.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7110276-4759-0B40-94E1-E149FCB9EDC3}"/>
              </a:ext>
            </a:extLst>
          </p:cNvPr>
          <p:cNvSpPr/>
          <p:nvPr/>
        </p:nvSpPr>
        <p:spPr>
          <a:xfrm>
            <a:off x="1214372" y="5781316"/>
            <a:ext cx="346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D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0EBCE2C-9266-2941-922A-0B5080D5E7AC}"/>
              </a:ext>
            </a:extLst>
          </p:cNvPr>
          <p:cNvSpPr/>
          <p:nvPr/>
        </p:nvSpPr>
        <p:spPr>
          <a:xfrm>
            <a:off x="1571377" y="5819887"/>
            <a:ext cx="6723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Gör två bottenplattor till dina rör och tejpa fast dem.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3F1C67A-8AA1-F341-A3C1-5CA811463FE4}"/>
              </a:ext>
            </a:extLst>
          </p:cNvPr>
          <p:cNvSpPr/>
          <p:nvPr/>
        </p:nvSpPr>
        <p:spPr>
          <a:xfrm>
            <a:off x="4047285" y="961659"/>
            <a:ext cx="16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  <a:latin typeface="+mn-lt"/>
              </a:rPr>
              <a:t>Ärtor i rören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023CDD4-09F4-684B-A81F-FE1DC21C5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984" y="950115"/>
            <a:ext cx="1429456" cy="155171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EAA6E8C2-D7AE-9942-865D-8E92208ECC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142" t="3193" r="4671" b="2569"/>
          <a:stretch/>
        </p:blipFill>
        <p:spPr>
          <a:xfrm>
            <a:off x="5367192" y="1769635"/>
            <a:ext cx="1303483" cy="18131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3619057-A4A9-CF48-8651-2C92E8DE89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3551" y="2423726"/>
            <a:ext cx="1260964" cy="4064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724753F-F42A-F44E-BF8A-333CE2B1E4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4834776" y="2595490"/>
            <a:ext cx="532416" cy="252197"/>
          </a:xfrm>
          <a:prstGeom prst="rect">
            <a:avLst/>
          </a:prstGeom>
        </p:spPr>
      </p:pic>
      <p:sp>
        <p:nvSpPr>
          <p:cNvPr id="36" name="Cylinder 35">
            <a:extLst>
              <a:ext uri="{FF2B5EF4-FFF2-40B4-BE49-F238E27FC236}">
                <a16:creationId xmlns:a16="http://schemas.microsoft.com/office/drawing/2014/main" id="{9AD194E8-DDB7-1F42-9F2F-768FDA6E0EAA}"/>
              </a:ext>
            </a:extLst>
          </p:cNvPr>
          <p:cNvSpPr/>
          <p:nvPr/>
        </p:nvSpPr>
        <p:spPr>
          <a:xfrm>
            <a:off x="7169372" y="4243153"/>
            <a:ext cx="608257" cy="1558910"/>
          </a:xfrm>
          <a:prstGeom prst="can">
            <a:avLst>
              <a:gd name="adj" fmla="val 32285"/>
            </a:avLst>
          </a:prstGeom>
          <a:gradFill flip="none" rotWithShape="1">
            <a:gsLst>
              <a:gs pos="0">
                <a:srgbClr val="C37583">
                  <a:tint val="66000"/>
                  <a:satMod val="160000"/>
                  <a:lumMod val="70000"/>
                </a:srgbClr>
              </a:gs>
              <a:gs pos="50000">
                <a:srgbClr val="C37583">
                  <a:tint val="44500"/>
                  <a:satMod val="160000"/>
                </a:srgbClr>
              </a:gs>
              <a:gs pos="100000">
                <a:srgbClr val="C37583">
                  <a:tint val="23500"/>
                  <a:satMod val="160000"/>
                </a:srgbClr>
              </a:gs>
            </a:gsLst>
            <a:lin ang="10800000" scaled="1"/>
            <a:tileRect/>
          </a:gradFill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Cylinder 36">
            <a:extLst>
              <a:ext uri="{FF2B5EF4-FFF2-40B4-BE49-F238E27FC236}">
                <a16:creationId xmlns:a16="http://schemas.microsoft.com/office/drawing/2014/main" id="{3E694766-8E9D-6A4E-81E2-75E2C0B9A181}"/>
              </a:ext>
            </a:extLst>
          </p:cNvPr>
          <p:cNvSpPr/>
          <p:nvPr/>
        </p:nvSpPr>
        <p:spPr>
          <a:xfrm>
            <a:off x="6215441" y="3743050"/>
            <a:ext cx="439074" cy="2038266"/>
          </a:xfrm>
          <a:prstGeom prst="can">
            <a:avLst>
              <a:gd name="adj" fmla="val 38707"/>
            </a:avLst>
          </a:prstGeom>
          <a:gradFill>
            <a:gsLst>
              <a:gs pos="0">
                <a:srgbClr val="C37583">
                  <a:tint val="66000"/>
                  <a:satMod val="160000"/>
                  <a:lumMod val="84000"/>
                </a:srgbClr>
              </a:gs>
              <a:gs pos="52000">
                <a:srgbClr val="C37583">
                  <a:tint val="44500"/>
                  <a:satMod val="160000"/>
                </a:srgbClr>
              </a:gs>
              <a:gs pos="100000">
                <a:srgbClr val="C37583">
                  <a:tint val="23500"/>
                  <a:satMod val="160000"/>
                </a:srgbClr>
              </a:gs>
            </a:gsLst>
            <a:lin ang="10800000" scaled="1"/>
          </a:gradFill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8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26" grpId="0"/>
      <p:bldP spid="25" grpId="0"/>
      <p:bldP spid="27" grpId="0"/>
      <p:bldP spid="29" grpId="0"/>
      <p:bldP spid="30" grpId="0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D842CFAB-E285-F645-8C58-E3B827A69F41}"/>
              </a:ext>
            </a:extLst>
          </p:cNvPr>
          <p:cNvGrpSpPr/>
          <p:nvPr/>
        </p:nvGrpSpPr>
        <p:grpSpPr>
          <a:xfrm>
            <a:off x="943731" y="311583"/>
            <a:ext cx="7256537" cy="6007716"/>
            <a:chOff x="2154908" y="-119743"/>
            <a:chExt cx="5039614" cy="6459517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29029EE0-D74F-5E4B-8A7B-25959E380BDC}"/>
                </a:ext>
              </a:extLst>
            </p:cNvPr>
            <p:cNvSpPr/>
            <p:nvPr/>
          </p:nvSpPr>
          <p:spPr>
            <a:xfrm>
              <a:off x="2154908" y="51632"/>
              <a:ext cx="5039614" cy="6288142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7285D667-1E55-6E42-9A44-E26288408388}"/>
                </a:ext>
              </a:extLst>
            </p:cNvPr>
            <p:cNvSpPr txBox="1"/>
            <p:nvPr/>
          </p:nvSpPr>
          <p:spPr>
            <a:xfrm>
              <a:off x="4375392" y="-119743"/>
              <a:ext cx="649407" cy="330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  <a:latin typeface="+mn-lt"/>
                </a:rPr>
                <a:t>AKTIVITET</a:t>
              </a:r>
            </a:p>
          </p:txBody>
        </p:sp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75235740-55B7-1E49-B9CD-7E7981A0E1BA}"/>
              </a:ext>
            </a:extLst>
          </p:cNvPr>
          <p:cNvSpPr/>
          <p:nvPr/>
        </p:nvSpPr>
        <p:spPr>
          <a:xfrm>
            <a:off x="1119717" y="577379"/>
            <a:ext cx="309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E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AE38202-C813-2C4F-8FD3-9D26455191C4}"/>
              </a:ext>
            </a:extLst>
          </p:cNvPr>
          <p:cNvSpPr/>
          <p:nvPr/>
        </p:nvSpPr>
        <p:spPr>
          <a:xfrm>
            <a:off x="1476722" y="615950"/>
            <a:ext cx="6723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Nu har du gjort två olika rör av </a:t>
            </a:r>
            <a:r>
              <a:rPr lang="sv-SE" dirty="0">
                <a:solidFill>
                  <a:srgbClr val="C00000"/>
                </a:solidFill>
              </a:rPr>
              <a:t>två lika stora </a:t>
            </a:r>
            <a:r>
              <a:rPr lang="sv-SE" dirty="0"/>
              <a:t>pappersbitar.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B50AF8-1A21-4141-BDA7-6986FB7ADAC3}"/>
              </a:ext>
            </a:extLst>
          </p:cNvPr>
          <p:cNvSpPr/>
          <p:nvPr/>
        </p:nvSpPr>
        <p:spPr>
          <a:xfrm>
            <a:off x="1486216" y="1046622"/>
            <a:ext cx="4844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Får det plats lika många ärtor i båda rören?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166392D-8C9C-CB45-A7AF-AEA1145B9828}"/>
              </a:ext>
            </a:extLst>
          </p:cNvPr>
          <p:cNvSpPr/>
          <p:nvPr/>
        </p:nvSpPr>
        <p:spPr>
          <a:xfrm>
            <a:off x="1486216" y="1477294"/>
            <a:ext cx="4844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Har rören lika stor </a:t>
            </a:r>
            <a:r>
              <a:rPr lang="sv-SE" b="1" i="1" dirty="0">
                <a:solidFill>
                  <a:srgbClr val="C00000"/>
                </a:solidFill>
              </a:rPr>
              <a:t>volym</a:t>
            </a:r>
            <a:r>
              <a:rPr lang="sv-SE" dirty="0"/>
              <a:t>?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0C68EFF-2C9C-F042-BE70-A069B31A4424}"/>
              </a:ext>
            </a:extLst>
          </p:cNvPr>
          <p:cNvSpPr/>
          <p:nvPr/>
        </p:nvSpPr>
        <p:spPr>
          <a:xfrm>
            <a:off x="1119717" y="2221073"/>
            <a:ext cx="309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F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1F347B0-CF67-CD4A-A79D-FCCC035F3B0B}"/>
              </a:ext>
            </a:extLst>
          </p:cNvPr>
          <p:cNvSpPr/>
          <p:nvPr/>
        </p:nvSpPr>
        <p:spPr>
          <a:xfrm>
            <a:off x="1476722" y="2259644"/>
            <a:ext cx="2784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Vad kom ni fram till?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BED927A-3576-E44F-BD16-20F13803E876}"/>
              </a:ext>
            </a:extLst>
          </p:cNvPr>
          <p:cNvSpPr/>
          <p:nvPr/>
        </p:nvSpPr>
        <p:spPr>
          <a:xfrm>
            <a:off x="1486216" y="2690316"/>
            <a:ext cx="4844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Använd begreppen </a:t>
            </a:r>
            <a:r>
              <a:rPr lang="sv-SE" b="1" i="1" dirty="0">
                <a:solidFill>
                  <a:srgbClr val="C00000"/>
                </a:solidFill>
              </a:rPr>
              <a:t>basyta</a:t>
            </a:r>
            <a:r>
              <a:rPr lang="sv-SE" dirty="0"/>
              <a:t> och </a:t>
            </a:r>
            <a:r>
              <a:rPr lang="sv-SE" b="1" i="1" dirty="0">
                <a:solidFill>
                  <a:srgbClr val="C00000"/>
                </a:solidFill>
              </a:rPr>
              <a:t>höjd</a:t>
            </a:r>
            <a:r>
              <a:rPr lang="sv-SE" dirty="0"/>
              <a:t>.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8D1968E4-5F13-3E42-8DAA-4E1C029F5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836" y="3297960"/>
            <a:ext cx="3094599" cy="278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55A549B-7E61-BF4A-A5E0-BECE3D8E1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739" y="282099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4C1E3E2-1BF9-1F4E-BC36-0FB20AE0DBCF}"/>
              </a:ext>
            </a:extLst>
          </p:cNvPr>
          <p:cNvSpPr/>
          <p:nvPr/>
        </p:nvSpPr>
        <p:spPr>
          <a:xfrm>
            <a:off x="3197817" y="585919"/>
            <a:ext cx="2565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Enhetsomvandlingar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B2F591A-42F0-704E-AD2D-AAE6173F2D65}"/>
              </a:ext>
            </a:extLst>
          </p:cNvPr>
          <p:cNvSpPr/>
          <p:nvPr/>
        </p:nvSpPr>
        <p:spPr>
          <a:xfrm>
            <a:off x="1597616" y="1180652"/>
            <a:ext cx="6439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C00000"/>
                </a:solidFill>
              </a:rPr>
              <a:t>Volym</a:t>
            </a:r>
            <a:r>
              <a:rPr lang="sv-SE" dirty="0"/>
              <a:t> kan mätas i många olika enheter. Volymen av mjölk mäts ofta i </a:t>
            </a:r>
            <a:r>
              <a:rPr lang="sv-SE" i="1" dirty="0">
                <a:solidFill>
                  <a:srgbClr val="C00000"/>
                </a:solidFill>
              </a:rPr>
              <a:t>liter</a:t>
            </a:r>
            <a:r>
              <a:rPr lang="sv-SE" dirty="0"/>
              <a:t>, grädde i </a:t>
            </a:r>
            <a:r>
              <a:rPr lang="sv-SE" i="1" dirty="0">
                <a:solidFill>
                  <a:srgbClr val="C00000"/>
                </a:solidFill>
              </a:rPr>
              <a:t>deciliter</a:t>
            </a:r>
            <a:r>
              <a:rPr lang="sv-SE" dirty="0"/>
              <a:t>, läsk i </a:t>
            </a:r>
            <a:r>
              <a:rPr lang="sv-SE" i="1" dirty="0">
                <a:solidFill>
                  <a:srgbClr val="C00000"/>
                </a:solidFill>
              </a:rPr>
              <a:t>centiliter</a:t>
            </a:r>
            <a:r>
              <a:rPr lang="sv-SE" dirty="0"/>
              <a:t> och parfym i </a:t>
            </a:r>
            <a:r>
              <a:rPr lang="sv-SE" i="1" dirty="0">
                <a:solidFill>
                  <a:srgbClr val="C00000"/>
                </a:solidFill>
              </a:rPr>
              <a:t>milliliter</a:t>
            </a:r>
            <a:r>
              <a:rPr lang="sv-SE" dirty="0"/>
              <a:t>.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FF376F69-20BF-2E46-90FB-E69114C9B294}"/>
              </a:ext>
            </a:extLst>
          </p:cNvPr>
          <p:cNvGrpSpPr/>
          <p:nvPr/>
        </p:nvGrpSpPr>
        <p:grpSpPr>
          <a:xfrm>
            <a:off x="1606237" y="2034540"/>
            <a:ext cx="5931526" cy="2788920"/>
            <a:chOff x="1410747" y="2242098"/>
            <a:chExt cx="5931526" cy="2788920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C74C4E55-6F48-E34C-8818-A4CC5F826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0747" y="2242098"/>
              <a:ext cx="1039106" cy="2788920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84090FEB-0A71-AE4D-8DC0-B09A83EB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32150" y="2242098"/>
              <a:ext cx="1174282" cy="2788920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E6CF82D-ABF3-AD43-8ADA-570829C62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8729" y="2242098"/>
              <a:ext cx="3553544" cy="2788920"/>
            </a:xfrm>
            <a:prstGeom prst="rect">
              <a:avLst/>
            </a:prstGeom>
          </p:spPr>
        </p:pic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60A423D8-3D90-1249-9665-41F741FB8B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941" y="2437454"/>
            <a:ext cx="771319" cy="64633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BF84079-359D-DF4F-ACD6-33B6E09D2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929" y="2433723"/>
            <a:ext cx="962140" cy="64633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57BB6B4-474B-6C44-AB9B-B0AE4D9B8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6393" y="3227960"/>
            <a:ext cx="985394" cy="64633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ABF606-810B-294F-A7DB-EDDF1AEB7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929" y="3287611"/>
            <a:ext cx="962140" cy="646331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66E6B93F-AD69-5C46-AEAC-406192B84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9121" y="4077933"/>
            <a:ext cx="771319" cy="64633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BBC7200-5933-8946-8681-80FA97C745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7976" y="4170867"/>
            <a:ext cx="771319" cy="646331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43963B64-97E0-8742-B36F-A27BC359D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8211" y="2433723"/>
            <a:ext cx="3095882" cy="274257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9DC4C793-C8B7-7C40-8810-9D4800DD1B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8211" y="3276868"/>
            <a:ext cx="3095882" cy="239795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8FB0AB06-C5A3-A147-81A9-C0FC81E1E8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8211" y="4032933"/>
            <a:ext cx="3095882" cy="274257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27AC7A86-2781-AF4C-BBA9-937AEA46D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8211" y="2707980"/>
            <a:ext cx="3095882" cy="399183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DEEFCAAB-E59B-914D-B262-10468EAFC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8211" y="3516664"/>
            <a:ext cx="3095882" cy="428376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146A798D-0CDC-CE40-85F4-8FC2B1A9E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8211" y="4336383"/>
            <a:ext cx="3095882" cy="480815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21CA67C4-1A1F-1541-B37B-8C8CEFF4F253}"/>
              </a:ext>
            </a:extLst>
          </p:cNvPr>
          <p:cNvSpPr/>
          <p:nvPr/>
        </p:nvSpPr>
        <p:spPr>
          <a:xfrm>
            <a:off x="441073" y="5816825"/>
            <a:ext cx="2285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Viktiga samband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D204F0B8-8DC1-454A-9CD8-4FB5A2871F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295" y="5365760"/>
            <a:ext cx="5230479" cy="1492240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59DD41C8-6ABC-E24C-BC17-ED694E22E2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1469" y="5571579"/>
            <a:ext cx="1244600" cy="292100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8246081F-9B8B-304C-A63D-00FA556196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6243" y="5545954"/>
            <a:ext cx="943526" cy="292100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9CD94506-CC16-E547-B661-53420FA3C4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9769" y="5571579"/>
            <a:ext cx="1371098" cy="292100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D7302B11-247F-6C4D-AB84-C84F2529EC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0867" y="5571579"/>
            <a:ext cx="1229989" cy="29210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2E78D980-2421-0149-8EFF-F6D2750474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5343" y="5968335"/>
            <a:ext cx="1244600" cy="292100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1BBA4568-85AD-A54F-A8D8-DF12BF4808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1921" y="5916007"/>
            <a:ext cx="1082773" cy="292100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49A76BB5-470E-F04C-9533-A5002478C2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6007" y="5933174"/>
            <a:ext cx="863065" cy="292100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A32564CD-FC62-8148-AA04-A4BC59595B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8344" y="6275643"/>
            <a:ext cx="1244600" cy="292100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1AC8B586-A55C-DA44-B397-F3DE6C5434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6114" y="6272081"/>
            <a:ext cx="12446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3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291774" y="1021176"/>
            <a:ext cx="673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Ett vanligt dricksglas rymmer 0,2 liter. Skriv volymen i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3" y="1622147"/>
            <a:ext cx="576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deciliter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2916579" y="1638296"/>
            <a:ext cx="2019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centiliter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808696" y="2967422"/>
            <a:ext cx="2107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0,2 liter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537559" y="2967421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dl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829115" y="4201662"/>
            <a:ext cx="1823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0,2 liter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537559" y="4201662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20 cl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C088586-891A-E64C-A713-F02FA7EE0A70}"/>
              </a:ext>
            </a:extLst>
          </p:cNvPr>
          <p:cNvSpPr/>
          <p:nvPr/>
        </p:nvSpPr>
        <p:spPr>
          <a:xfrm>
            <a:off x="5077214" y="1630221"/>
            <a:ext cx="247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c) milliliter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211D88-716F-6A47-8665-1970882F9A80}"/>
              </a:ext>
            </a:extLst>
          </p:cNvPr>
          <p:cNvSpPr/>
          <p:nvPr/>
        </p:nvSpPr>
        <p:spPr>
          <a:xfrm>
            <a:off x="829115" y="5515561"/>
            <a:ext cx="2291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c) 0,2 liter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7BA3E06-D7A6-4F41-9849-214F14A36AFF}"/>
              </a:ext>
            </a:extLst>
          </p:cNvPr>
          <p:cNvSpPr/>
          <p:nvPr/>
        </p:nvSpPr>
        <p:spPr>
          <a:xfrm>
            <a:off x="2557623" y="5519988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200 ml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7DA8C471-E57E-3048-9F0A-76F6DCA3B1FD}"/>
              </a:ext>
            </a:extLst>
          </p:cNvPr>
          <p:cNvGrpSpPr/>
          <p:nvPr/>
        </p:nvGrpSpPr>
        <p:grpSpPr>
          <a:xfrm>
            <a:off x="5193655" y="2689926"/>
            <a:ext cx="2745238" cy="1092607"/>
            <a:chOff x="4936967" y="2742224"/>
            <a:chExt cx="2745238" cy="1092607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C1449B9-9231-D945-9EE8-5538FF57FBC4}"/>
                </a:ext>
              </a:extLst>
            </p:cNvPr>
            <p:cNvSpPr/>
            <p:nvPr/>
          </p:nvSpPr>
          <p:spPr>
            <a:xfrm>
              <a:off x="4936967" y="2742224"/>
              <a:ext cx="2745238" cy="109260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dirty="0"/>
                <a:t>2 liter = 20 dl</a:t>
              </a:r>
            </a:p>
            <a:p>
              <a:endParaRPr lang="sv-SE" sz="900" dirty="0"/>
            </a:p>
            <a:p>
              <a:r>
                <a:rPr lang="sv-SE" dirty="0"/>
                <a:t>0,2 liter =        dl = 2 dl. </a:t>
              </a:r>
            </a:p>
            <a:p>
              <a:endParaRPr lang="sv-SE" sz="1200" dirty="0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42804C73-F536-BC49-9A5B-E06CBE589140}"/>
                </a:ext>
              </a:extLst>
            </p:cNvPr>
            <p:cNvSpPr/>
            <p:nvPr/>
          </p:nvSpPr>
          <p:spPr>
            <a:xfrm>
              <a:off x="5897756" y="3176591"/>
              <a:ext cx="4234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20</a:t>
              </a:r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6E030A99-B414-154B-A2B1-4B70A8475AFB}"/>
                </a:ext>
              </a:extLst>
            </p:cNvPr>
            <p:cNvSpPr/>
            <p:nvPr/>
          </p:nvSpPr>
          <p:spPr>
            <a:xfrm>
              <a:off x="5897757" y="3422946"/>
              <a:ext cx="4327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10</a:t>
              </a:r>
            </a:p>
          </p:txBody>
        </p:sp>
        <p:cxnSp>
          <p:nvCxnSpPr>
            <p:cNvPr id="23" name="Rak 22">
              <a:extLst>
                <a:ext uri="{FF2B5EF4-FFF2-40B4-BE49-F238E27FC236}">
                  <a16:creationId xmlns:a16="http://schemas.microsoft.com/office/drawing/2014/main" id="{559913FA-82AA-1F48-A762-2ADA92C6704B}"/>
                </a:ext>
              </a:extLst>
            </p:cNvPr>
            <p:cNvCxnSpPr>
              <a:cxnSpLocks/>
            </p:cNvCxnSpPr>
            <p:nvPr/>
          </p:nvCxnSpPr>
          <p:spPr>
            <a:xfrm>
              <a:off x="5975743" y="3491960"/>
              <a:ext cx="27677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 descr="Dricksglas Vintage 4-pack">
            <a:extLst>
              <a:ext uri="{FF2B5EF4-FFF2-40B4-BE49-F238E27FC236}">
                <a16:creationId xmlns:a16="http://schemas.microsoft.com/office/drawing/2014/main" id="{6969CFB4-D3BB-D242-96BD-6A7971B07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5" b="11686"/>
          <a:stretch/>
        </p:blipFill>
        <p:spPr bwMode="auto">
          <a:xfrm rot="507987">
            <a:off x="7256640" y="733177"/>
            <a:ext cx="1850696" cy="13902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804F3E38-485F-F248-B06D-4D6B748A2EA9}"/>
              </a:ext>
            </a:extLst>
          </p:cNvPr>
          <p:cNvSpPr/>
          <p:nvPr/>
        </p:nvSpPr>
        <p:spPr>
          <a:xfrm>
            <a:off x="5235276" y="3217317"/>
            <a:ext cx="2511373" cy="5070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14DFCCD3-B2BE-AB43-83E6-361033A032A3}"/>
              </a:ext>
            </a:extLst>
          </p:cNvPr>
          <p:cNvGrpSpPr/>
          <p:nvPr/>
        </p:nvGrpSpPr>
        <p:grpSpPr>
          <a:xfrm>
            <a:off x="5184428" y="4117023"/>
            <a:ext cx="2754465" cy="1092607"/>
            <a:chOff x="4936966" y="2742224"/>
            <a:chExt cx="2754465" cy="1092607"/>
          </a:xfrm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CBB172E0-3C6D-FD43-83C1-7027C8BEAEC6}"/>
                </a:ext>
              </a:extLst>
            </p:cNvPr>
            <p:cNvSpPr/>
            <p:nvPr/>
          </p:nvSpPr>
          <p:spPr>
            <a:xfrm>
              <a:off x="4936966" y="2742224"/>
              <a:ext cx="2754465" cy="109260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dirty="0"/>
                <a:t>2 liter = 200 cl</a:t>
              </a:r>
            </a:p>
            <a:p>
              <a:endParaRPr lang="sv-SE" sz="900" dirty="0"/>
            </a:p>
            <a:p>
              <a:r>
                <a:rPr lang="sv-SE" dirty="0"/>
                <a:t>0,2 liter =         cl = 20 cl </a:t>
              </a:r>
            </a:p>
            <a:p>
              <a:endParaRPr lang="sv-SE" sz="1200" dirty="0"/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EF49609E-7B4C-B245-A2F2-6805FC918AD8}"/>
                </a:ext>
              </a:extLst>
            </p:cNvPr>
            <p:cNvSpPr/>
            <p:nvPr/>
          </p:nvSpPr>
          <p:spPr>
            <a:xfrm>
              <a:off x="5897757" y="3195727"/>
              <a:ext cx="5708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200</a:t>
              </a: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38BC6D00-0D2B-9648-99E8-6F18D4C1FE7F}"/>
                </a:ext>
              </a:extLst>
            </p:cNvPr>
            <p:cNvSpPr/>
            <p:nvPr/>
          </p:nvSpPr>
          <p:spPr>
            <a:xfrm>
              <a:off x="5968437" y="3427968"/>
              <a:ext cx="4327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10</a:t>
              </a:r>
            </a:p>
          </p:txBody>
        </p:sp>
        <p:cxnSp>
          <p:nvCxnSpPr>
            <p:cNvPr id="33" name="Rak 32">
              <a:extLst>
                <a:ext uri="{FF2B5EF4-FFF2-40B4-BE49-F238E27FC236}">
                  <a16:creationId xmlns:a16="http://schemas.microsoft.com/office/drawing/2014/main" id="{2C355E62-3F1C-EF4F-86AD-5D874DC2C033}"/>
                </a:ext>
              </a:extLst>
            </p:cNvPr>
            <p:cNvCxnSpPr>
              <a:cxnSpLocks/>
            </p:cNvCxnSpPr>
            <p:nvPr/>
          </p:nvCxnSpPr>
          <p:spPr>
            <a:xfrm>
              <a:off x="5966728" y="3496464"/>
              <a:ext cx="373001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Rektangel 39">
            <a:extLst>
              <a:ext uri="{FF2B5EF4-FFF2-40B4-BE49-F238E27FC236}">
                <a16:creationId xmlns:a16="http://schemas.microsoft.com/office/drawing/2014/main" id="{1BD0ECC5-A2EE-754E-A4CB-EC656FC03A74}"/>
              </a:ext>
            </a:extLst>
          </p:cNvPr>
          <p:cNvSpPr/>
          <p:nvPr/>
        </p:nvSpPr>
        <p:spPr>
          <a:xfrm>
            <a:off x="5231769" y="4635207"/>
            <a:ext cx="2511373" cy="5070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grpSp>
        <p:nvGrpSpPr>
          <p:cNvPr id="47" name="Grupp 46">
            <a:extLst>
              <a:ext uri="{FF2B5EF4-FFF2-40B4-BE49-F238E27FC236}">
                <a16:creationId xmlns:a16="http://schemas.microsoft.com/office/drawing/2014/main" id="{BD2E76F6-7CCE-FB4A-BB67-95838E397A24}"/>
              </a:ext>
            </a:extLst>
          </p:cNvPr>
          <p:cNvGrpSpPr/>
          <p:nvPr/>
        </p:nvGrpSpPr>
        <p:grpSpPr>
          <a:xfrm>
            <a:off x="5184429" y="5468272"/>
            <a:ext cx="2754466" cy="1092607"/>
            <a:chOff x="4936967" y="2742224"/>
            <a:chExt cx="2754466" cy="1092607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4CE5A02-3F07-4A4A-A853-2E96AC778E1A}"/>
                </a:ext>
              </a:extLst>
            </p:cNvPr>
            <p:cNvSpPr/>
            <p:nvPr/>
          </p:nvSpPr>
          <p:spPr>
            <a:xfrm>
              <a:off x="4936967" y="2742224"/>
              <a:ext cx="2754466" cy="109260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dirty="0"/>
                <a:t>2 liter = 2000 ml</a:t>
              </a:r>
            </a:p>
            <a:p>
              <a:endParaRPr lang="sv-SE" sz="900" dirty="0"/>
            </a:p>
            <a:p>
              <a:r>
                <a:rPr lang="sv-SE" dirty="0"/>
                <a:t>0,2 liter =            cl = 200 ml </a:t>
              </a:r>
            </a:p>
            <a:p>
              <a:endParaRPr lang="sv-SE" sz="1200" dirty="0"/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EFF53C4B-B6B2-6440-914D-3570F5A2D177}"/>
                </a:ext>
              </a:extLst>
            </p:cNvPr>
            <p:cNvSpPr/>
            <p:nvPr/>
          </p:nvSpPr>
          <p:spPr>
            <a:xfrm>
              <a:off x="5897756" y="3195727"/>
              <a:ext cx="7074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2000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74742D45-516C-B440-9FF7-1EF13570BF30}"/>
                </a:ext>
              </a:extLst>
            </p:cNvPr>
            <p:cNvSpPr/>
            <p:nvPr/>
          </p:nvSpPr>
          <p:spPr>
            <a:xfrm>
              <a:off x="6043674" y="3415719"/>
              <a:ext cx="4327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10</a:t>
              </a:r>
            </a:p>
          </p:txBody>
        </p:sp>
        <p:cxnSp>
          <p:nvCxnSpPr>
            <p:cNvPr id="51" name="Rak 50">
              <a:extLst>
                <a:ext uri="{FF2B5EF4-FFF2-40B4-BE49-F238E27FC236}">
                  <a16:creationId xmlns:a16="http://schemas.microsoft.com/office/drawing/2014/main" id="{F6C79903-6C89-C043-95A9-3F6A567A0EFD}"/>
                </a:ext>
              </a:extLst>
            </p:cNvPr>
            <p:cNvCxnSpPr>
              <a:cxnSpLocks/>
            </p:cNvCxnSpPr>
            <p:nvPr/>
          </p:nvCxnSpPr>
          <p:spPr>
            <a:xfrm>
              <a:off x="5966728" y="3496464"/>
              <a:ext cx="501921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AE95291C-2747-C24C-99A4-D55FA9E91CE3}"/>
              </a:ext>
            </a:extLst>
          </p:cNvPr>
          <p:cNvSpPr/>
          <p:nvPr/>
        </p:nvSpPr>
        <p:spPr>
          <a:xfrm>
            <a:off x="5222476" y="5986550"/>
            <a:ext cx="2729430" cy="5070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423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5" grpId="0"/>
      <p:bldP spid="16" grpId="0"/>
      <p:bldP spid="17" grpId="0"/>
      <p:bldP spid="27" grpId="0" animBg="1"/>
      <p:bldP spid="27" grpId="1" animBg="1"/>
      <p:bldP spid="40" grpId="0" animBg="1"/>
      <p:bldP spid="40" grpId="1" animBg="1"/>
      <p:bldP spid="52" grpId="0" animBg="1"/>
      <p:bldP spid="5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3" y="1035721"/>
            <a:ext cx="673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Skriv volymerna i liter.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3" y="1622147"/>
            <a:ext cx="576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5 cl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2916579" y="1638296"/>
            <a:ext cx="2019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1 liter 5 dl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808696" y="2967422"/>
            <a:ext cx="1372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5 cl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008062" y="2967421"/>
            <a:ext cx="1679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0,05 liter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829115" y="4201662"/>
            <a:ext cx="2291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1 liter 5 dl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916579" y="4206926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1,5 liter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C088586-891A-E64C-A713-F02FA7EE0A70}"/>
              </a:ext>
            </a:extLst>
          </p:cNvPr>
          <p:cNvSpPr/>
          <p:nvPr/>
        </p:nvSpPr>
        <p:spPr>
          <a:xfrm>
            <a:off x="5077214" y="1630221"/>
            <a:ext cx="247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c) 4 liter 75 cl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211D88-716F-6A47-8665-1970882F9A80}"/>
              </a:ext>
            </a:extLst>
          </p:cNvPr>
          <p:cNvSpPr/>
          <p:nvPr/>
        </p:nvSpPr>
        <p:spPr>
          <a:xfrm>
            <a:off x="829115" y="5515561"/>
            <a:ext cx="2473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c) 4 liter 75 cl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7BA3E06-D7A6-4F41-9849-214F14A36AFF}"/>
              </a:ext>
            </a:extLst>
          </p:cNvPr>
          <p:cNvSpPr/>
          <p:nvPr/>
        </p:nvSpPr>
        <p:spPr>
          <a:xfrm>
            <a:off x="3070575" y="5515561"/>
            <a:ext cx="1501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4,75 liter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C1449B9-9231-D945-9EE8-5538FF57FBC4}"/>
              </a:ext>
            </a:extLst>
          </p:cNvPr>
          <p:cNvSpPr/>
          <p:nvPr/>
        </p:nvSpPr>
        <p:spPr>
          <a:xfrm>
            <a:off x="5193655" y="2689926"/>
            <a:ext cx="3548000" cy="10926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dirty="0"/>
              <a:t>1 cl är 1 hundradels liter = 0,01 liter.</a:t>
            </a:r>
          </a:p>
          <a:p>
            <a:endParaRPr lang="sv-SE" sz="900" dirty="0"/>
          </a:p>
          <a:p>
            <a:r>
              <a:rPr lang="sv-SE" dirty="0"/>
              <a:t>5 cl är 5 hundradels liter= 0,05 liter.</a:t>
            </a:r>
          </a:p>
          <a:p>
            <a:endParaRPr lang="sv-SE" sz="1200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04F3E38-485F-F248-B06D-4D6B748A2EA9}"/>
              </a:ext>
            </a:extLst>
          </p:cNvPr>
          <p:cNvSpPr/>
          <p:nvPr/>
        </p:nvSpPr>
        <p:spPr>
          <a:xfrm>
            <a:off x="5257360" y="3284701"/>
            <a:ext cx="3475069" cy="2885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CBB172E0-3C6D-FD43-83C1-7027C8BEAEC6}"/>
              </a:ext>
            </a:extLst>
          </p:cNvPr>
          <p:cNvSpPr/>
          <p:nvPr/>
        </p:nvSpPr>
        <p:spPr>
          <a:xfrm>
            <a:off x="5184429" y="4117023"/>
            <a:ext cx="3548000" cy="10926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dirty="0"/>
              <a:t>1 dl är 1 tiondels liter = 0,1 liter.</a:t>
            </a:r>
          </a:p>
          <a:p>
            <a:endParaRPr lang="sv-SE" sz="900" dirty="0"/>
          </a:p>
          <a:p>
            <a:r>
              <a:rPr lang="sv-SE" dirty="0"/>
              <a:t>5 dl är 5 tiondels liter = 0,5 liter.</a:t>
            </a:r>
          </a:p>
          <a:p>
            <a:endParaRPr lang="sv-SE" sz="1200" dirty="0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BD0ECC5-A2EE-754E-A4CB-EC656FC03A74}"/>
              </a:ext>
            </a:extLst>
          </p:cNvPr>
          <p:cNvSpPr/>
          <p:nvPr/>
        </p:nvSpPr>
        <p:spPr>
          <a:xfrm>
            <a:off x="5249441" y="4647221"/>
            <a:ext cx="3388950" cy="371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3305A86C-930F-C44A-8AA8-CEAF572D66BF}"/>
              </a:ext>
            </a:extLst>
          </p:cNvPr>
          <p:cNvSpPr/>
          <p:nvPr/>
        </p:nvSpPr>
        <p:spPr>
          <a:xfrm>
            <a:off x="5193654" y="5477252"/>
            <a:ext cx="3778223" cy="10926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dirty="0"/>
              <a:t>1 cl är 1 hundradels liter = 0,01 liter.</a:t>
            </a:r>
          </a:p>
          <a:p>
            <a:endParaRPr lang="sv-SE" sz="900" dirty="0"/>
          </a:p>
          <a:p>
            <a:r>
              <a:rPr lang="sv-SE" dirty="0"/>
              <a:t>75 cl är 75 hundradels liter = 0,75 liter.</a:t>
            </a:r>
          </a:p>
          <a:p>
            <a:endParaRPr lang="sv-SE" sz="1200" dirty="0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DDB2A4C9-2245-804E-A31F-1286BBD4C411}"/>
              </a:ext>
            </a:extLst>
          </p:cNvPr>
          <p:cNvSpPr/>
          <p:nvPr/>
        </p:nvSpPr>
        <p:spPr>
          <a:xfrm>
            <a:off x="5239182" y="6023555"/>
            <a:ext cx="3722436" cy="371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591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5" grpId="0"/>
      <p:bldP spid="16" grpId="0"/>
      <p:bldP spid="17" grpId="0"/>
      <p:bldP spid="20" grpId="0" animBg="1"/>
      <p:bldP spid="27" grpId="0" animBg="1"/>
      <p:bldP spid="27" grpId="1" animBg="1"/>
      <p:bldP spid="30" grpId="0" animBg="1"/>
      <p:bldP spid="40" grpId="0" animBg="1"/>
      <p:bldP spid="40" grpId="1" animBg="1"/>
      <p:bldP spid="34" grpId="0" animBg="1"/>
      <p:bldP spid="35" grpId="0" animBg="1"/>
      <p:bldP spid="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489" y="86213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291774" y="622342"/>
            <a:ext cx="32044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kastrull är fylld med två och en halv liter vatten.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30762" y="47829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3593054" y="538289"/>
            <a:ext cx="2712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a) </a:t>
            </a:r>
            <a:r>
              <a:rPr lang="sv-SE" sz="2000" dirty="0"/>
              <a:t>Skriv volymen i liter.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3563871" y="977141"/>
            <a:ext cx="3052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b) </a:t>
            </a:r>
            <a:r>
              <a:rPr lang="sv-SE" sz="2000" dirty="0"/>
              <a:t>Skriv volymen i deciliter.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545121" y="2829345"/>
            <a:ext cx="374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 Två och en halv liter </a:t>
            </a:r>
            <a:r>
              <a:rPr lang="sv-SE" sz="2000" dirty="0">
                <a:latin typeface="+mn-lt"/>
              </a:rPr>
              <a:t>=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3366239" y="2829345"/>
            <a:ext cx="1270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2,5 liter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545121" y="3453307"/>
            <a:ext cx="2181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 2,5 liter </a:t>
            </a:r>
            <a:r>
              <a:rPr lang="sv-SE" sz="2000" dirty="0">
                <a:latin typeface="+mn-lt"/>
              </a:rPr>
              <a:t>=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091199" y="3462304"/>
            <a:ext cx="1270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25 dl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C088586-891A-E64C-A713-F02FA7EE0A70}"/>
              </a:ext>
            </a:extLst>
          </p:cNvPr>
          <p:cNvSpPr/>
          <p:nvPr/>
        </p:nvSpPr>
        <p:spPr>
          <a:xfrm>
            <a:off x="3581953" y="1406409"/>
            <a:ext cx="5550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c) </a:t>
            </a:r>
            <a:r>
              <a:rPr lang="sv-SE" sz="2000" dirty="0"/>
              <a:t>Hur mycket mer vatten kan man hälla i kastrullen om den rymmer 3 liter? Svara i centiliter. 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7DA8C471-E57E-3048-9F0A-76F6DCA3B1FD}"/>
              </a:ext>
            </a:extLst>
          </p:cNvPr>
          <p:cNvGrpSpPr/>
          <p:nvPr/>
        </p:nvGrpSpPr>
        <p:grpSpPr>
          <a:xfrm>
            <a:off x="5341698" y="2573983"/>
            <a:ext cx="3748099" cy="1131079"/>
            <a:chOff x="4936967" y="2742224"/>
            <a:chExt cx="3748099" cy="1131079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C1449B9-9231-D945-9EE8-5538FF57FBC4}"/>
                </a:ext>
              </a:extLst>
            </p:cNvPr>
            <p:cNvSpPr/>
            <p:nvPr/>
          </p:nvSpPr>
          <p:spPr>
            <a:xfrm>
              <a:off x="4936967" y="2742224"/>
              <a:ext cx="3748099" cy="113107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endParaRPr lang="sv-SE" sz="900" dirty="0"/>
            </a:p>
            <a:p>
              <a:r>
                <a:rPr lang="sv-SE" dirty="0"/>
                <a:t>En halv liter =       liter = 0,5 liter.</a:t>
              </a:r>
            </a:p>
            <a:p>
              <a:endParaRPr lang="sv-SE" sz="1200" dirty="0"/>
            </a:p>
            <a:p>
              <a:r>
                <a:rPr lang="sv-SE" dirty="0"/>
                <a:t>Då är två och en halv liter = 2,5 liter.</a:t>
              </a:r>
            </a:p>
            <a:p>
              <a:endParaRPr lang="sv-SE" sz="1050" dirty="0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42804C73-F536-BC49-9A5B-E06CBE589140}"/>
                </a:ext>
              </a:extLst>
            </p:cNvPr>
            <p:cNvSpPr/>
            <p:nvPr/>
          </p:nvSpPr>
          <p:spPr>
            <a:xfrm>
              <a:off x="6344908" y="2763268"/>
              <a:ext cx="4234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6E030A99-B414-154B-A2B1-4B70A8475AFB}"/>
                </a:ext>
              </a:extLst>
            </p:cNvPr>
            <p:cNvSpPr/>
            <p:nvPr/>
          </p:nvSpPr>
          <p:spPr>
            <a:xfrm>
              <a:off x="6346803" y="3007524"/>
              <a:ext cx="4327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2</a:t>
              </a:r>
            </a:p>
          </p:txBody>
        </p:sp>
        <p:cxnSp>
          <p:nvCxnSpPr>
            <p:cNvPr id="23" name="Rak 22">
              <a:extLst>
                <a:ext uri="{FF2B5EF4-FFF2-40B4-BE49-F238E27FC236}">
                  <a16:creationId xmlns:a16="http://schemas.microsoft.com/office/drawing/2014/main" id="{559913FA-82AA-1F48-A762-2ADA92C6704B}"/>
                </a:ext>
              </a:extLst>
            </p:cNvPr>
            <p:cNvCxnSpPr>
              <a:cxnSpLocks/>
            </p:cNvCxnSpPr>
            <p:nvPr/>
          </p:nvCxnSpPr>
          <p:spPr>
            <a:xfrm>
              <a:off x="6392983" y="3071612"/>
              <a:ext cx="20572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ktangel 26">
            <a:extLst>
              <a:ext uri="{FF2B5EF4-FFF2-40B4-BE49-F238E27FC236}">
                <a16:creationId xmlns:a16="http://schemas.microsoft.com/office/drawing/2014/main" id="{804F3E38-485F-F248-B06D-4D6B748A2EA9}"/>
              </a:ext>
            </a:extLst>
          </p:cNvPr>
          <p:cNvSpPr/>
          <p:nvPr/>
        </p:nvSpPr>
        <p:spPr>
          <a:xfrm>
            <a:off x="5399246" y="3155212"/>
            <a:ext cx="3430184" cy="5070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5A30F8B-C352-F04B-B924-4F54E6476A19}"/>
              </a:ext>
            </a:extLst>
          </p:cNvPr>
          <p:cNvSpPr/>
          <p:nvPr/>
        </p:nvSpPr>
        <p:spPr>
          <a:xfrm>
            <a:off x="5341699" y="3923774"/>
            <a:ext cx="3253662" cy="4924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dirty="0"/>
              <a:t>2 liter = 20 dl och 0,5 liter = 5 dl.</a:t>
            </a:r>
            <a:endParaRPr lang="sv-SE" sz="1200" dirty="0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CBF30E72-DAF4-6F45-9646-7FE2E2E1B14B}"/>
              </a:ext>
            </a:extLst>
          </p:cNvPr>
          <p:cNvSpPr/>
          <p:nvPr/>
        </p:nvSpPr>
        <p:spPr>
          <a:xfrm>
            <a:off x="545120" y="4151726"/>
            <a:ext cx="2181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c) 2,5 liter </a:t>
            </a:r>
            <a:r>
              <a:rPr lang="sv-SE" sz="2000" dirty="0">
                <a:latin typeface="+mn-lt"/>
              </a:rPr>
              <a:t>=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16832628-41A7-1F46-A5CA-5A1703EC028D}"/>
              </a:ext>
            </a:extLst>
          </p:cNvPr>
          <p:cNvSpPr/>
          <p:nvPr/>
        </p:nvSpPr>
        <p:spPr>
          <a:xfrm>
            <a:off x="2026424" y="4151726"/>
            <a:ext cx="1270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250 cl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53540BC0-1364-B44F-910D-9FA1CDE06E80}"/>
              </a:ext>
            </a:extLst>
          </p:cNvPr>
          <p:cNvSpPr/>
          <p:nvPr/>
        </p:nvSpPr>
        <p:spPr>
          <a:xfrm>
            <a:off x="803329" y="4598100"/>
            <a:ext cx="2181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Kan hälla i : 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CE7AB560-4CBF-A54E-B0CF-8A1A1BC1F670}"/>
              </a:ext>
            </a:extLst>
          </p:cNvPr>
          <p:cNvSpPr/>
          <p:nvPr/>
        </p:nvSpPr>
        <p:spPr>
          <a:xfrm>
            <a:off x="2226147" y="4605965"/>
            <a:ext cx="2540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(300 </a:t>
            </a:r>
            <a:r>
              <a:rPr lang="sv-SE" sz="2000" dirty="0">
                <a:latin typeface="+mn-lt"/>
              </a:rPr>
              <a:t>–</a:t>
            </a:r>
            <a:r>
              <a:rPr lang="sv-SE" sz="2000" dirty="0">
                <a:latin typeface="Bradley Hand" pitchFamily="2" charset="77"/>
              </a:rPr>
              <a:t> 250) cl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1087461D-6E3C-0E42-94A7-9DBAA1BB693E}"/>
              </a:ext>
            </a:extLst>
          </p:cNvPr>
          <p:cNvSpPr/>
          <p:nvPr/>
        </p:nvSpPr>
        <p:spPr>
          <a:xfrm>
            <a:off x="4131051" y="4598100"/>
            <a:ext cx="1270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50 cl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C1EB7DD-0F93-7641-9404-C8C5B39EFF2B}"/>
              </a:ext>
            </a:extLst>
          </p:cNvPr>
          <p:cNvSpPr/>
          <p:nvPr/>
        </p:nvSpPr>
        <p:spPr>
          <a:xfrm>
            <a:off x="547972" y="5387177"/>
            <a:ext cx="9200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 	a) 2,5 liter		b) 25 dl	</a:t>
            </a:r>
          </a:p>
          <a:p>
            <a:r>
              <a:rPr lang="sv-SE" sz="2000" dirty="0">
                <a:latin typeface="Bradley Hand" pitchFamily="2" charset="77"/>
              </a:rPr>
              <a:t>		c)Man kan hälla i 50 cl i kastrullen.</a:t>
            </a:r>
          </a:p>
        </p:txBody>
      </p:sp>
      <p:pic>
        <p:nvPicPr>
          <p:cNvPr id="3076" name="Picture 4" descr="6 tips – så rengör du en vidbränd kastrull | Allas">
            <a:extLst>
              <a:ext uri="{FF2B5EF4-FFF2-40B4-BE49-F238E27FC236}">
                <a16:creationId xmlns:a16="http://schemas.microsoft.com/office/drawing/2014/main" id="{D14A411E-864E-4345-8BF8-3F6965771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 b="-2116"/>
          <a:stretch/>
        </p:blipFill>
        <p:spPr bwMode="auto">
          <a:xfrm>
            <a:off x="781707" y="1474463"/>
            <a:ext cx="1568649" cy="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81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5" grpId="0"/>
      <p:bldP spid="27" grpId="0" animBg="1"/>
      <p:bldP spid="27" grpId="1" animBg="1"/>
      <p:bldP spid="41" grpId="0" animBg="1"/>
      <p:bldP spid="43" grpId="0"/>
      <p:bldP spid="44" grpId="0"/>
      <p:bldP spid="45" grpId="0"/>
      <p:bldP spid="46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40449</TotalTime>
  <Words>514</Words>
  <Application>Microsoft Macintosh PowerPoint</Application>
  <PresentationFormat>Bildspel på skärmen (4:3)</PresentationFormat>
  <Paragraphs>104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311</cp:revision>
  <dcterms:created xsi:type="dcterms:W3CDTF">2017-04-10T07:17:33Z</dcterms:created>
  <dcterms:modified xsi:type="dcterms:W3CDTF">2021-03-02T17:03:24Z</dcterms:modified>
</cp:coreProperties>
</file>