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45" r:id="rId2"/>
    <p:sldId id="371" r:id="rId3"/>
    <p:sldId id="372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721E02"/>
    <a:srgbClr val="9E2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34" autoAdjust="0"/>
    <p:restoredTop sz="99052" autoAdjust="0"/>
  </p:normalViewPr>
  <p:slideViewPr>
    <p:cSldViewPr snapToGrid="0" snapToObjects="1">
      <p:cViewPr varScale="1">
        <p:scale>
          <a:sx n="165" d="100"/>
          <a:sy n="165" d="100"/>
        </p:scale>
        <p:origin x="208" y="9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 8">
            <a:extLst>
              <a:ext uri="{FF2B5EF4-FFF2-40B4-BE49-F238E27FC236}">
                <a16:creationId xmlns:a16="http://schemas.microsoft.com/office/drawing/2014/main" id="{27286A57-1DEC-474F-B94A-374A69431AE5}"/>
              </a:ext>
            </a:extLst>
          </p:cNvPr>
          <p:cNvGrpSpPr/>
          <p:nvPr/>
        </p:nvGrpSpPr>
        <p:grpSpPr>
          <a:xfrm>
            <a:off x="3943118" y="4514567"/>
            <a:ext cx="1566024" cy="926878"/>
            <a:chOff x="4349368" y="1018454"/>
            <a:chExt cx="834903" cy="926878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BF5EA5FD-D3EE-7546-B25E-9838B3408B16}"/>
                </a:ext>
              </a:extLst>
            </p:cNvPr>
            <p:cNvSpPr/>
            <p:nvPr/>
          </p:nvSpPr>
          <p:spPr>
            <a:xfrm>
              <a:off x="4349368" y="1018454"/>
              <a:ext cx="58388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2 462</a:t>
              </a:r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39995B18-7F96-3D4C-AAE8-4D2D960DC600}"/>
                </a:ext>
              </a:extLst>
            </p:cNvPr>
            <p:cNvSpPr/>
            <p:nvPr/>
          </p:nvSpPr>
          <p:spPr>
            <a:xfrm>
              <a:off x="4460409" y="1422112"/>
              <a:ext cx="53252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55</a:t>
              </a:r>
            </a:p>
          </p:txBody>
        </p:sp>
        <p:cxnSp>
          <p:nvCxnSpPr>
            <p:cNvPr id="13" name="Rak 12">
              <a:extLst>
                <a:ext uri="{FF2B5EF4-FFF2-40B4-BE49-F238E27FC236}">
                  <a16:creationId xmlns:a16="http://schemas.microsoft.com/office/drawing/2014/main" id="{358076EC-5E64-5E43-8CA9-5A00A6138A8E}"/>
                </a:ext>
              </a:extLst>
            </p:cNvPr>
            <p:cNvCxnSpPr>
              <a:cxnSpLocks/>
            </p:cNvCxnSpPr>
            <p:nvPr/>
          </p:nvCxnSpPr>
          <p:spPr>
            <a:xfrm>
              <a:off x="4401855" y="1476050"/>
              <a:ext cx="46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11079550-3CCE-F048-B6E4-CE2FE1A695B0}"/>
                </a:ext>
              </a:extLst>
            </p:cNvPr>
            <p:cNvSpPr/>
            <p:nvPr/>
          </p:nvSpPr>
          <p:spPr>
            <a:xfrm>
              <a:off x="4844433" y="1191139"/>
              <a:ext cx="33983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800" dirty="0"/>
                <a:t>g 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91C6AE93-4618-0F45-B2F8-5289E02D4B5A}"/>
              </a:ext>
            </a:extLst>
          </p:cNvPr>
          <p:cNvSpPr txBox="1"/>
          <p:nvPr/>
        </p:nvSpPr>
        <p:spPr>
          <a:xfrm>
            <a:off x="725557" y="928110"/>
            <a:ext cx="5337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En korg med </a:t>
            </a:r>
            <a:r>
              <a:rPr lang="sv-SE" sz="2000" dirty="0">
                <a:solidFill>
                  <a:srgbClr val="C00000"/>
                </a:solidFill>
              </a:rPr>
              <a:t>55 golfbollar</a:t>
            </a:r>
            <a:r>
              <a:rPr lang="sv-SE" sz="2000" dirty="0"/>
              <a:t> väger </a:t>
            </a:r>
            <a:r>
              <a:rPr lang="sv-SE" sz="2000" dirty="0">
                <a:solidFill>
                  <a:srgbClr val="C00000"/>
                </a:solidFill>
              </a:rPr>
              <a:t>2,6 kg</a:t>
            </a:r>
            <a:r>
              <a:rPr lang="sv-SE" sz="2000" dirty="0"/>
              <a:t>. Själva </a:t>
            </a:r>
            <a:r>
              <a:rPr lang="sv-SE" sz="2000" dirty="0">
                <a:solidFill>
                  <a:srgbClr val="C00000"/>
                </a:solidFill>
              </a:rPr>
              <a:t>lådan väger 138 g</a:t>
            </a:r>
            <a:r>
              <a:rPr lang="sv-SE" sz="2000" dirty="0"/>
              <a:t>. Hur mycket </a:t>
            </a:r>
            <a:r>
              <a:rPr lang="sv-SE" sz="2000" dirty="0">
                <a:solidFill>
                  <a:srgbClr val="C00000"/>
                </a:solidFill>
              </a:rPr>
              <a:t>väger en golfboll </a:t>
            </a:r>
            <a:r>
              <a:rPr lang="sv-SE" sz="2000" dirty="0"/>
              <a:t>i genomsnitt? Avrunda till hela gram.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893A901D-3AC7-3942-A11D-767CDC5BB2F0}"/>
              </a:ext>
            </a:extLst>
          </p:cNvPr>
          <p:cNvSpPr txBox="1"/>
          <p:nvPr/>
        </p:nvSpPr>
        <p:spPr>
          <a:xfrm>
            <a:off x="191341" y="2412558"/>
            <a:ext cx="3183825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börjar med att </a:t>
            </a:r>
            <a:r>
              <a:rPr lang="sv-SE" sz="2000" dirty="0">
                <a:solidFill>
                  <a:srgbClr val="C00000"/>
                </a:solidFill>
              </a:rPr>
              <a:t>omvandla </a:t>
            </a:r>
            <a:r>
              <a:rPr lang="sv-SE" sz="2000" dirty="0"/>
              <a:t>den totala vikten till gram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AB717B18-6E04-204B-96E2-EE8A429D6891}"/>
              </a:ext>
            </a:extLst>
          </p:cNvPr>
          <p:cNvSpPr txBox="1"/>
          <p:nvPr/>
        </p:nvSpPr>
        <p:spPr>
          <a:xfrm>
            <a:off x="5424444" y="4687252"/>
            <a:ext cx="2255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44,763… g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7F76DE1-EF8B-1F4C-8DCE-76199ECF3199}"/>
              </a:ext>
            </a:extLst>
          </p:cNvPr>
          <p:cNvSpPr txBox="1"/>
          <p:nvPr/>
        </p:nvSpPr>
        <p:spPr>
          <a:xfrm>
            <a:off x="162052" y="3352555"/>
            <a:ext cx="3556268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räknar ut vad </a:t>
            </a:r>
            <a:r>
              <a:rPr lang="sv-SE" sz="2000" dirty="0">
                <a:solidFill>
                  <a:srgbClr val="C00000"/>
                </a:solidFill>
              </a:rPr>
              <a:t>bara bollarna väger</a:t>
            </a:r>
            <a:r>
              <a:rPr lang="sv-SE" sz="2000" dirty="0"/>
              <a:t>. Vi kan räkna i huvudet </a:t>
            </a:r>
            <a:r>
              <a:rPr lang="sv-SE" sz="2000" i="1" dirty="0"/>
              <a:t>eller</a:t>
            </a:r>
            <a:r>
              <a:rPr lang="sv-SE" sz="2000" dirty="0"/>
              <a:t> med miniräknare.</a:t>
            </a:r>
          </a:p>
        </p:txBody>
      </p:sp>
      <p:cxnSp>
        <p:nvCxnSpPr>
          <p:cNvPr id="30" name="Rak 29">
            <a:extLst>
              <a:ext uri="{FF2B5EF4-FFF2-40B4-BE49-F238E27FC236}">
                <a16:creationId xmlns:a16="http://schemas.microsoft.com/office/drawing/2014/main" id="{382EF9D2-01F2-E74A-8DCF-547104DBC334}"/>
              </a:ext>
            </a:extLst>
          </p:cNvPr>
          <p:cNvCxnSpPr>
            <a:cxnSpLocks/>
          </p:cNvCxnSpPr>
          <p:nvPr/>
        </p:nvCxnSpPr>
        <p:spPr>
          <a:xfrm>
            <a:off x="5982681" y="4729120"/>
            <a:ext cx="0" cy="47283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" name="Picture 2" descr="Golfbollar">
            <a:extLst>
              <a:ext uri="{FF2B5EF4-FFF2-40B4-BE49-F238E27FC236}">
                <a16:creationId xmlns:a16="http://schemas.microsoft.com/office/drawing/2014/main" id="{386DD0D6-1627-424C-A7F7-696D89AB3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186" y="823861"/>
            <a:ext cx="1509043" cy="113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B6D6B437-08C8-564B-94D7-E9607A034F27}"/>
              </a:ext>
            </a:extLst>
          </p:cNvPr>
          <p:cNvSpPr txBox="1"/>
          <p:nvPr/>
        </p:nvSpPr>
        <p:spPr>
          <a:xfrm>
            <a:off x="3943119" y="2486307"/>
            <a:ext cx="308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2,6 kg = 2 600 g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B0DDBF2D-089A-804A-93A8-2A0E8D1BDCA4}"/>
              </a:ext>
            </a:extLst>
          </p:cNvPr>
          <p:cNvSpPr txBox="1"/>
          <p:nvPr/>
        </p:nvSpPr>
        <p:spPr>
          <a:xfrm>
            <a:off x="3816658" y="3467123"/>
            <a:ext cx="2667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(2 600 – 138) g = 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95053FA-19B1-E943-9C3C-9D01A37CC02B}"/>
              </a:ext>
            </a:extLst>
          </p:cNvPr>
          <p:cNvSpPr txBox="1"/>
          <p:nvPr/>
        </p:nvSpPr>
        <p:spPr>
          <a:xfrm>
            <a:off x="6319704" y="3461642"/>
            <a:ext cx="167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2 462 g 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F7F523B-F59D-5749-8F60-48A2919E04F9}"/>
              </a:ext>
            </a:extLst>
          </p:cNvPr>
          <p:cNvSpPr txBox="1"/>
          <p:nvPr/>
        </p:nvSpPr>
        <p:spPr>
          <a:xfrm>
            <a:off x="182721" y="4600329"/>
            <a:ext cx="3556268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2000" dirty="0"/>
              <a:t>Vi använder miniräknaren för att räkna ut vad </a:t>
            </a:r>
            <a:r>
              <a:rPr lang="sv-SE" sz="2000" dirty="0">
                <a:solidFill>
                  <a:srgbClr val="C00000"/>
                </a:solidFill>
              </a:rPr>
              <a:t>en boll väger</a:t>
            </a:r>
            <a:r>
              <a:rPr lang="sv-SE" sz="2000" dirty="0"/>
              <a:t>.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9A346E6B-6979-F84E-9AF4-8EC694CB4D1E}"/>
              </a:ext>
            </a:extLst>
          </p:cNvPr>
          <p:cNvGrpSpPr/>
          <p:nvPr/>
        </p:nvGrpSpPr>
        <p:grpSpPr>
          <a:xfrm>
            <a:off x="6641264" y="5138513"/>
            <a:ext cx="2231102" cy="1385317"/>
            <a:chOff x="6579512" y="4674325"/>
            <a:chExt cx="2231102" cy="1385317"/>
          </a:xfrm>
        </p:grpSpPr>
        <p:sp>
          <p:nvSpPr>
            <p:cNvPr id="43" name="textruta 42">
              <a:extLst>
                <a:ext uri="{FF2B5EF4-FFF2-40B4-BE49-F238E27FC236}">
                  <a16:creationId xmlns:a16="http://schemas.microsoft.com/office/drawing/2014/main" id="{B3D3812D-B92C-EF4D-BB08-D62FA2F0503C}"/>
                </a:ext>
              </a:extLst>
            </p:cNvPr>
            <p:cNvSpPr txBox="1"/>
            <p:nvPr/>
          </p:nvSpPr>
          <p:spPr>
            <a:xfrm>
              <a:off x="6659998" y="4982424"/>
              <a:ext cx="2150616" cy="10772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Det räcker att bara skriva några decimaler. Prickarna visar att det egentligen finns fler.</a:t>
              </a:r>
            </a:p>
          </p:txBody>
        </p:sp>
        <p:cxnSp>
          <p:nvCxnSpPr>
            <p:cNvPr id="6" name="Rak pil 5">
              <a:extLst>
                <a:ext uri="{FF2B5EF4-FFF2-40B4-BE49-F238E27FC236}">
                  <a16:creationId xmlns:a16="http://schemas.microsoft.com/office/drawing/2014/main" id="{A0A980E9-5445-4E4C-98FC-D73B47CF842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579512" y="4674325"/>
              <a:ext cx="80486" cy="30293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upp 30">
            <a:extLst>
              <a:ext uri="{FF2B5EF4-FFF2-40B4-BE49-F238E27FC236}">
                <a16:creationId xmlns:a16="http://schemas.microsoft.com/office/drawing/2014/main" id="{38F0AAC2-8947-8B4F-875B-B246BDF8F209}"/>
              </a:ext>
            </a:extLst>
          </p:cNvPr>
          <p:cNvGrpSpPr/>
          <p:nvPr/>
        </p:nvGrpSpPr>
        <p:grpSpPr>
          <a:xfrm>
            <a:off x="3138310" y="5127003"/>
            <a:ext cx="2924859" cy="1396827"/>
            <a:chOff x="6969579" y="4286888"/>
            <a:chExt cx="2924859" cy="1396827"/>
          </a:xfrm>
        </p:grpSpPr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A9D6E9C0-4294-2146-B126-CBC510EAEDFD}"/>
                </a:ext>
              </a:extLst>
            </p:cNvPr>
            <p:cNvSpPr txBox="1"/>
            <p:nvPr/>
          </p:nvSpPr>
          <p:spPr>
            <a:xfrm>
              <a:off x="6969579" y="4852718"/>
              <a:ext cx="2885772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1600" dirty="0"/>
                <a:t>Vi ska avrunda till heltal, det är </a:t>
              </a:r>
              <a:r>
                <a:rPr lang="sv-SE" sz="1600" dirty="0">
                  <a:solidFill>
                    <a:srgbClr val="C00000"/>
                  </a:solidFill>
                </a:rPr>
                <a:t>tiondelssiffran</a:t>
              </a:r>
              <a:r>
                <a:rPr lang="sv-SE" sz="1600" dirty="0"/>
                <a:t> som bestämmer hur du ska avrunda. </a:t>
              </a:r>
            </a:p>
          </p:txBody>
        </p:sp>
        <p:cxnSp>
          <p:nvCxnSpPr>
            <p:cNvPr id="33" name="Rak pil 32">
              <a:extLst>
                <a:ext uri="{FF2B5EF4-FFF2-40B4-BE49-F238E27FC236}">
                  <a16:creationId xmlns:a16="http://schemas.microsoft.com/office/drawing/2014/main" id="{D1A36117-0844-DC42-ACF0-86804F1A86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5351" y="4286888"/>
              <a:ext cx="39087" cy="560083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textruta 36">
            <a:extLst>
              <a:ext uri="{FF2B5EF4-FFF2-40B4-BE49-F238E27FC236}">
                <a16:creationId xmlns:a16="http://schemas.microsoft.com/office/drawing/2014/main" id="{BB8AE790-44FA-BC4F-9CBE-810E3FC05C56}"/>
              </a:ext>
            </a:extLst>
          </p:cNvPr>
          <p:cNvSpPr txBox="1"/>
          <p:nvPr/>
        </p:nvSpPr>
        <p:spPr>
          <a:xfrm>
            <a:off x="7023579" y="4703928"/>
            <a:ext cx="1673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≈ 45 g 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4337F393-8825-8545-ABD9-1A4A7C681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6.4					Volym och vikt med miniräknare</a:t>
            </a:r>
          </a:p>
        </p:txBody>
      </p:sp>
      <p:pic>
        <p:nvPicPr>
          <p:cNvPr id="41" name="Bildobjekt 40">
            <a:extLst>
              <a:ext uri="{FF2B5EF4-FFF2-40B4-BE49-F238E27FC236}">
                <a16:creationId xmlns:a16="http://schemas.microsoft.com/office/drawing/2014/main" id="{C562DC6E-F919-0746-AB98-2072B1AD29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868" y="212364"/>
            <a:ext cx="1161498" cy="38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4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 animBg="1"/>
      <p:bldP spid="20" grpId="0"/>
      <p:bldP spid="21" grpId="0" animBg="1"/>
      <p:bldP spid="24" grpId="0"/>
      <p:bldP spid="25" grpId="0"/>
      <p:bldP spid="26" grpId="0"/>
      <p:bldP spid="27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489" y="86213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30762" y="47829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BF30E72-DAF4-6F45-9646-7FE2E2E1B14B}"/>
              </a:ext>
            </a:extLst>
          </p:cNvPr>
          <p:cNvSpPr/>
          <p:nvPr/>
        </p:nvSpPr>
        <p:spPr>
          <a:xfrm>
            <a:off x="783690" y="2727696"/>
            <a:ext cx="2181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2,1 dl  </a:t>
            </a:r>
            <a:r>
              <a:rPr lang="sv-SE" sz="2000" dirty="0">
                <a:latin typeface="+mn-lt"/>
              </a:rPr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16832628-41A7-1F46-A5CA-5A1703EC028D}"/>
              </a:ext>
            </a:extLst>
          </p:cNvPr>
          <p:cNvSpPr/>
          <p:nvPr/>
        </p:nvSpPr>
        <p:spPr>
          <a:xfrm>
            <a:off x="1838365" y="2727696"/>
            <a:ext cx="1270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0,21 liter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3540BC0-1364-B44F-910D-9FA1CDE06E80}"/>
              </a:ext>
            </a:extLst>
          </p:cNvPr>
          <p:cNvSpPr/>
          <p:nvPr/>
        </p:nvSpPr>
        <p:spPr>
          <a:xfrm>
            <a:off x="836868" y="3410331"/>
            <a:ext cx="1904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Pris per liter : 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087461D-6E3C-0E42-94A7-9DBAA1BB693E}"/>
              </a:ext>
            </a:extLst>
          </p:cNvPr>
          <p:cNvSpPr/>
          <p:nvPr/>
        </p:nvSpPr>
        <p:spPr>
          <a:xfrm>
            <a:off x="3468254" y="3410331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114,285… kr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0C1EB7DD-0F93-7641-9404-C8C5B39EFF2B}"/>
              </a:ext>
            </a:extLst>
          </p:cNvPr>
          <p:cNvSpPr/>
          <p:nvPr/>
        </p:nvSpPr>
        <p:spPr>
          <a:xfrm>
            <a:off x="1055857" y="5399384"/>
            <a:ext cx="4450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 Literpriset på juicen är 114 kr.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5BE1903-41FB-6E47-8F2E-F09FD02C1040}"/>
              </a:ext>
            </a:extLst>
          </p:cNvPr>
          <p:cNvSpPr/>
          <p:nvPr/>
        </p:nvSpPr>
        <p:spPr>
          <a:xfrm>
            <a:off x="5632534" y="2496864"/>
            <a:ext cx="1679439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1 dl = 0,1 liter</a:t>
            </a:r>
          </a:p>
          <a:p>
            <a:endParaRPr lang="sv-SE" sz="800" dirty="0"/>
          </a:p>
        </p:txBody>
      </p:sp>
      <p:pic>
        <p:nvPicPr>
          <p:cNvPr id="2052" name="Picture 4" descr="Webshop - FOOD By Coor">
            <a:extLst>
              <a:ext uri="{FF2B5EF4-FFF2-40B4-BE49-F238E27FC236}">
                <a16:creationId xmlns:a16="http://schemas.microsoft.com/office/drawing/2014/main" id="{DFA5BB6B-11F0-CE4E-90C6-E7224CC30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87" y="818627"/>
            <a:ext cx="1677119" cy="112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98C7481F-A266-EC45-B5E1-A8EB6315A30D}"/>
              </a:ext>
            </a:extLst>
          </p:cNvPr>
          <p:cNvGrpSpPr/>
          <p:nvPr/>
        </p:nvGrpSpPr>
        <p:grpSpPr>
          <a:xfrm>
            <a:off x="2390530" y="3281104"/>
            <a:ext cx="1404421" cy="658564"/>
            <a:chOff x="1560518" y="5279353"/>
            <a:chExt cx="1404421" cy="658564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F0604009-DC63-FD47-9215-26C891144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60518" y="5279353"/>
              <a:ext cx="636713" cy="658564"/>
              <a:chOff x="3876248" y="1852410"/>
              <a:chExt cx="638154" cy="657298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CB357EB3-CF66-074C-8930-F6B97B070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47427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24</a:t>
                </a: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BF2F79BB-DD28-8C41-8660-C8E3D530E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6248" y="2141086"/>
                <a:ext cx="63815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0,21</a:t>
                </a: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D1478C73-8271-844D-8E22-CE7CD35C6A5D}"/>
                  </a:ext>
                </a:extLst>
              </p:cNvPr>
              <p:cNvCxnSpPr/>
              <p:nvPr/>
            </p:nvCxnSpPr>
            <p:spPr>
              <a:xfrm flipV="1">
                <a:off x="3959542" y="2179170"/>
                <a:ext cx="435081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D47F138-091B-9D4C-81BF-75730D126FDB}"/>
                </a:ext>
              </a:extLst>
            </p:cNvPr>
            <p:cNvSpPr txBox="1"/>
            <p:nvPr/>
          </p:nvSpPr>
          <p:spPr>
            <a:xfrm>
              <a:off x="2080045" y="5422077"/>
              <a:ext cx="884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kr 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059A61CC-DC70-3843-95FF-AD7C023E1E4E}"/>
              </a:ext>
            </a:extLst>
          </p:cNvPr>
          <p:cNvSpPr txBox="1"/>
          <p:nvPr/>
        </p:nvSpPr>
        <p:spPr>
          <a:xfrm>
            <a:off x="783690" y="829394"/>
            <a:ext cx="5336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Sofia beställer ett glas färskpressad juice. Juicen kostar 24 kr. Vad är priset per liter om glaset rymmer 2,1 dl? Avrunda till hela kronor.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02C31CD-8522-3245-8397-FA472B6F68A3}"/>
              </a:ext>
            </a:extLst>
          </p:cNvPr>
          <p:cNvSpPr/>
          <p:nvPr/>
        </p:nvSpPr>
        <p:spPr>
          <a:xfrm>
            <a:off x="836868" y="4210520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114,285… kr </a:t>
            </a:r>
            <a:r>
              <a:rPr lang="sv-SE" sz="2000" dirty="0">
                <a:latin typeface="+mn-lt"/>
              </a:rPr>
              <a:t>≈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F5AD3E7-5E75-FD42-A96F-8DD5B0A7B97E}"/>
              </a:ext>
            </a:extLst>
          </p:cNvPr>
          <p:cNvSpPr/>
          <p:nvPr/>
        </p:nvSpPr>
        <p:spPr>
          <a:xfrm>
            <a:off x="2585673" y="4210520"/>
            <a:ext cx="965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114 kr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4342EA27-0A0E-5944-ABAB-E01525B9A154}"/>
              </a:ext>
            </a:extLst>
          </p:cNvPr>
          <p:cNvSpPr/>
          <p:nvPr/>
        </p:nvSpPr>
        <p:spPr>
          <a:xfrm>
            <a:off x="5632534" y="3929645"/>
            <a:ext cx="221697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Tiondelssiffran är 2. Då avrundar vi nedåt.</a:t>
            </a:r>
          </a:p>
          <a:p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val="1316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53" grpId="0"/>
      <p:bldP spid="54" grpId="0"/>
      <p:bldP spid="56" grpId="0" animBg="1"/>
      <p:bldP spid="5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orot - Everfresh.se">
            <a:extLst>
              <a:ext uri="{FF2B5EF4-FFF2-40B4-BE49-F238E27FC236}">
                <a16:creationId xmlns:a16="http://schemas.microsoft.com/office/drawing/2014/main" id="{EAB71E70-DD3A-BD4B-A92C-CBB208E9C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823" y="393422"/>
            <a:ext cx="1679439" cy="167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489" y="86213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30762" y="47829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BF30E72-DAF4-6F45-9646-7FE2E2E1B14B}"/>
              </a:ext>
            </a:extLst>
          </p:cNvPr>
          <p:cNvSpPr/>
          <p:nvPr/>
        </p:nvSpPr>
        <p:spPr>
          <a:xfrm>
            <a:off x="836868" y="2961130"/>
            <a:ext cx="21813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980 g </a:t>
            </a:r>
            <a:r>
              <a:rPr lang="sv-SE" sz="2000" dirty="0">
                <a:latin typeface="+mn-lt"/>
              </a:rPr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16832628-41A7-1F46-A5CA-5A1703EC028D}"/>
              </a:ext>
            </a:extLst>
          </p:cNvPr>
          <p:cNvSpPr/>
          <p:nvPr/>
        </p:nvSpPr>
        <p:spPr>
          <a:xfrm>
            <a:off x="1747676" y="2961130"/>
            <a:ext cx="12705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0,98 kg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3540BC0-1364-B44F-910D-9FA1CDE06E80}"/>
              </a:ext>
            </a:extLst>
          </p:cNvPr>
          <p:cNvSpPr/>
          <p:nvPr/>
        </p:nvSpPr>
        <p:spPr>
          <a:xfrm>
            <a:off x="836868" y="2281445"/>
            <a:ext cx="1904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Pris per kg : 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1087461D-6E3C-0E42-94A7-9DBAA1BB693E}"/>
              </a:ext>
            </a:extLst>
          </p:cNvPr>
          <p:cNvSpPr/>
          <p:nvPr/>
        </p:nvSpPr>
        <p:spPr>
          <a:xfrm>
            <a:off x="3754170" y="2281445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10,50 kr</a:t>
            </a: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0C1EB7DD-0F93-7641-9404-C8C5B39EFF2B}"/>
              </a:ext>
            </a:extLst>
          </p:cNvPr>
          <p:cNvSpPr/>
          <p:nvPr/>
        </p:nvSpPr>
        <p:spPr>
          <a:xfrm>
            <a:off x="992326" y="4937629"/>
            <a:ext cx="4450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 Påsen kostar 10,29 kr. 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35BE1903-41FB-6E47-8F2E-F09FD02C1040}"/>
              </a:ext>
            </a:extLst>
          </p:cNvPr>
          <p:cNvSpPr/>
          <p:nvPr/>
        </p:nvSpPr>
        <p:spPr>
          <a:xfrm>
            <a:off x="5632534" y="2844225"/>
            <a:ext cx="1367203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100 g = 0,1 kg</a:t>
            </a:r>
          </a:p>
          <a:p>
            <a:endParaRPr lang="sv-SE" sz="800" dirty="0"/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98C7481F-A266-EC45-B5E1-A8EB6315A30D}"/>
              </a:ext>
            </a:extLst>
          </p:cNvPr>
          <p:cNvGrpSpPr/>
          <p:nvPr/>
        </p:nvGrpSpPr>
        <p:grpSpPr>
          <a:xfrm>
            <a:off x="2427048" y="2152219"/>
            <a:ext cx="1642510" cy="650071"/>
            <a:chOff x="1597036" y="5279354"/>
            <a:chExt cx="1642510" cy="650071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F0604009-DC63-FD47-9215-26C891144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97036" y="5279354"/>
              <a:ext cx="790601" cy="650071"/>
              <a:chOff x="3912847" y="1852410"/>
              <a:chExt cx="792390" cy="648821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CB357EB3-CF66-074C-8930-F6B97B0708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2847" y="1852410"/>
                <a:ext cx="792390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13,23</a:t>
                </a: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BF2F79BB-DD28-8C41-8660-C8E3D530E5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4837" y="2132609"/>
                <a:ext cx="66064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1,26</a:t>
                </a: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D1478C73-8271-844D-8E22-CE7CD35C6A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2847" y="2181058"/>
                <a:ext cx="71263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D47F138-091B-9D4C-81BF-75730D126FDB}"/>
                </a:ext>
              </a:extLst>
            </p:cNvPr>
            <p:cNvSpPr txBox="1"/>
            <p:nvPr/>
          </p:nvSpPr>
          <p:spPr>
            <a:xfrm>
              <a:off x="2354652" y="5431491"/>
              <a:ext cx="8848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kr </a:t>
              </a:r>
              <a:r>
                <a:rPr lang="sv-SE" dirty="0">
                  <a:latin typeface="Bradley Hand" pitchFamily="2" charset="77"/>
                </a:rPr>
                <a:t> </a:t>
              </a:r>
              <a:r>
                <a:rPr lang="sv-SE" dirty="0"/>
                <a:t>=</a:t>
              </a:r>
            </a:p>
          </p:txBody>
        </p:sp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059A61CC-DC70-3843-95FF-AD7C023E1E4E}"/>
              </a:ext>
            </a:extLst>
          </p:cNvPr>
          <p:cNvSpPr txBox="1"/>
          <p:nvPr/>
        </p:nvSpPr>
        <p:spPr>
          <a:xfrm>
            <a:off x="783690" y="829394"/>
            <a:ext cx="59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En påse morötter väger 1,260 kg och kostar 13,23 kr.</a:t>
            </a:r>
          </a:p>
          <a:p>
            <a:endParaRPr lang="sv-SE" sz="1100" dirty="0"/>
          </a:p>
          <a:p>
            <a:r>
              <a:rPr lang="sv-SE" sz="2000" dirty="0"/>
              <a:t>Vad kostar en påse som väger 980 g?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902C31CD-8522-3245-8397-FA472B6F68A3}"/>
              </a:ext>
            </a:extLst>
          </p:cNvPr>
          <p:cNvSpPr/>
          <p:nvPr/>
        </p:nvSpPr>
        <p:spPr>
          <a:xfrm>
            <a:off x="783690" y="3739040"/>
            <a:ext cx="181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Påsen kostar:</a:t>
            </a:r>
            <a:endParaRPr lang="sv-SE" sz="2000" dirty="0">
              <a:latin typeface="+mn-lt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F5AD3E7-5E75-FD42-A96F-8DD5B0A7B97E}"/>
              </a:ext>
            </a:extLst>
          </p:cNvPr>
          <p:cNvSpPr/>
          <p:nvPr/>
        </p:nvSpPr>
        <p:spPr>
          <a:xfrm>
            <a:off x="2338838" y="3738944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0,98 · 10,50 kr </a:t>
            </a:r>
            <a:r>
              <a:rPr lang="sv-SE" sz="2000" dirty="0"/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5AFC5BB2-4A88-DC43-BF5B-2B2DE39938D4}"/>
              </a:ext>
            </a:extLst>
          </p:cNvPr>
          <p:cNvSpPr/>
          <p:nvPr/>
        </p:nvSpPr>
        <p:spPr>
          <a:xfrm>
            <a:off x="4277886" y="3738848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10,29 kr</a:t>
            </a:r>
          </a:p>
        </p:txBody>
      </p:sp>
    </p:spTree>
    <p:extLst>
      <p:ext uri="{BB962C8B-B14F-4D97-AF65-F5344CB8AC3E}">
        <p14:creationId xmlns:p14="http://schemas.microsoft.com/office/powerpoint/2010/main" val="24403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  <p:bldP spid="44" grpId="0"/>
      <p:bldP spid="45" grpId="0"/>
      <p:bldP spid="53" grpId="0"/>
      <p:bldP spid="54" grpId="0"/>
      <p:bldP spid="56" grpId="0" animBg="1"/>
      <p:bldP spid="5" grpId="0"/>
      <p:bldP spid="23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36107</TotalTime>
  <Words>270</Words>
  <Application>Microsoft Macintosh PowerPoint</Application>
  <PresentationFormat>Bildspel på skärmen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285</cp:revision>
  <dcterms:created xsi:type="dcterms:W3CDTF">2017-04-10T07:17:33Z</dcterms:created>
  <dcterms:modified xsi:type="dcterms:W3CDTF">2021-03-02T17:14:27Z</dcterms:modified>
</cp:coreProperties>
</file>