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69" r:id="rId3"/>
    <p:sldId id="259" r:id="rId4"/>
    <p:sldId id="270" r:id="rId5"/>
    <p:sldId id="271" r:id="rId6"/>
    <p:sldId id="315" r:id="rId7"/>
    <p:sldId id="317" r:id="rId8"/>
    <p:sldId id="316" r:id="rId9"/>
    <p:sldId id="318" r:id="rId10"/>
    <p:sldId id="319" r:id="rId11"/>
    <p:sldId id="320" r:id="rId12"/>
    <p:sldId id="321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322" r:id="rId26"/>
    <p:sldId id="286" r:id="rId27"/>
    <p:sldId id="287" r:id="rId28"/>
    <p:sldId id="288" r:id="rId29"/>
    <p:sldId id="289" r:id="rId30"/>
    <p:sldId id="323" r:id="rId31"/>
    <p:sldId id="301" r:id="rId32"/>
    <p:sldId id="302" r:id="rId33"/>
    <p:sldId id="303" r:id="rId34"/>
    <p:sldId id="304" r:id="rId35"/>
    <p:sldId id="324" r:id="rId36"/>
    <p:sldId id="306" r:id="rId37"/>
    <p:sldId id="307" r:id="rId38"/>
    <p:sldId id="308" r:id="rId39"/>
    <p:sldId id="309" r:id="rId40"/>
    <p:sldId id="292" r:id="rId41"/>
    <p:sldId id="293" r:id="rId42"/>
    <p:sldId id="294" r:id="rId43"/>
    <p:sldId id="295" r:id="rId44"/>
    <p:sldId id="314" r:id="rId45"/>
    <p:sldId id="325" r:id="rId46"/>
    <p:sldId id="326" r:id="rId47"/>
    <p:sldId id="310" r:id="rId48"/>
    <p:sldId id="311" r:id="rId49"/>
    <p:sldId id="327" r:id="rId50"/>
    <p:sldId id="328" r:id="rId51"/>
    <p:sldId id="312" r:id="rId52"/>
    <p:sldId id="313" r:id="rId5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8" y="1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6607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2420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37105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98601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vsnittsrubri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9065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2021-07-16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7063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2021-07-16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83410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2021-07-16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9645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2021-07-16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66570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B4C22EB-9F03-487A-8739-7879F6B2C1B7}" type="datetimeFigureOut">
              <a:rPr lang="sv-SE" smtClean="0"/>
              <a:t>2021-07-16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5291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2021-07-16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34396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B4C22EB-9F03-487A-8739-7879F6B2C1B7}" type="datetimeFigureOut">
              <a:rPr lang="sv-SE" smtClean="0"/>
              <a:t>2021-07-16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64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350169" y="2767280"/>
            <a:ext cx="74916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RESONEMANGSUPPGIFTER MED * KAPITEL 3</a:t>
            </a:r>
          </a:p>
        </p:txBody>
      </p:sp>
    </p:spTree>
    <p:extLst>
      <p:ext uri="{BB962C8B-B14F-4D97-AF65-F5344CB8AC3E}">
        <p14:creationId xmlns:p14="http://schemas.microsoft.com/office/powerpoint/2010/main" val="10557946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789794" y="847288"/>
            <a:ext cx="657528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19</a:t>
            </a:r>
          </a:p>
          <a:p>
            <a:endParaRPr lang="sv-SE" sz="2800" b="1" dirty="0"/>
          </a:p>
          <a:p>
            <a:r>
              <a:rPr lang="sv-SE" sz="2800" dirty="0"/>
              <a:t>Diagrammet visar vad det kan kosta att hyra två olika bilar under en dag.</a:t>
            </a:r>
          </a:p>
          <a:p>
            <a:endParaRPr lang="sv-SE" sz="2800" dirty="0"/>
          </a:p>
          <a:p>
            <a:r>
              <a:rPr lang="sv-SE" sz="2800" dirty="0"/>
              <a:t>Beskriv hur kostnaden beräknas för den billigare bilen.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4633C93C-FC81-49CE-884D-1AD1A46819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5076" y="1288172"/>
            <a:ext cx="3825842" cy="4281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47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789794" y="847288"/>
            <a:ext cx="564425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20</a:t>
            </a:r>
          </a:p>
          <a:p>
            <a:endParaRPr lang="sv-SE" sz="2800" b="1" dirty="0"/>
          </a:p>
          <a:p>
            <a:r>
              <a:rPr lang="sv-SE" sz="2800" dirty="0"/>
              <a:t>Marcus jobbar på ett tryckeri.</a:t>
            </a:r>
          </a:p>
          <a:p>
            <a:r>
              <a:rPr lang="sv-SE" sz="2800" dirty="0"/>
              <a:t>Ordinarie arbetstid är åtta timmar.</a:t>
            </a:r>
          </a:p>
          <a:p>
            <a:r>
              <a:rPr lang="sv-SE" sz="2800" dirty="0"/>
              <a:t>Om Marcus arbetar längre får han ersättning för övertid.</a:t>
            </a:r>
          </a:p>
          <a:p>
            <a:r>
              <a:rPr lang="sv-SE" sz="2800" dirty="0"/>
              <a:t>Diagrammet visar hur mycket Marcus tjänade under en dag.</a:t>
            </a:r>
          </a:p>
          <a:p>
            <a:endParaRPr lang="sv-SE" sz="2800" dirty="0"/>
          </a:p>
          <a:p>
            <a:r>
              <a:rPr lang="sv-SE" sz="2800" dirty="0"/>
              <a:t>Visar grafen en proportionalitet?</a:t>
            </a:r>
          </a:p>
          <a:p>
            <a:r>
              <a:rPr lang="sv-SE" sz="2800" dirty="0"/>
              <a:t>Motivera ditt svar.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F11AFCA3-915D-4F0C-90B5-63CED05F46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051" y="1293846"/>
            <a:ext cx="4900353" cy="427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613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706667" y="846678"/>
            <a:ext cx="61097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24</a:t>
            </a:r>
          </a:p>
          <a:p>
            <a:endParaRPr lang="sv-SE" sz="2800" b="1" dirty="0"/>
          </a:p>
          <a:p>
            <a:r>
              <a:rPr lang="sv-SE" sz="2800" dirty="0"/>
              <a:t>Diagrammet visar sambandet mellan pris och vikt för fem olika saffransbröd.</a:t>
            </a:r>
          </a:p>
          <a:p>
            <a:endParaRPr lang="sv-SE" sz="2800" dirty="0"/>
          </a:p>
          <a:p>
            <a:r>
              <a:rPr lang="sv-SE" sz="2800" dirty="0"/>
              <a:t>För två av bröden är priset proportionellt mot vikten.</a:t>
            </a:r>
          </a:p>
          <a:p>
            <a:r>
              <a:rPr lang="sv-SE" sz="2800" dirty="0"/>
              <a:t>Vilka två är det?</a:t>
            </a:r>
          </a:p>
          <a:p>
            <a:r>
              <a:rPr lang="sv-SE" sz="2800" dirty="0"/>
              <a:t>Förklara hur du tänker.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9857D509-D856-4B48-B356-B463A8D73D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985" y="1795462"/>
            <a:ext cx="392430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197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4029213" y="2767280"/>
            <a:ext cx="41335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Avsnitt 3.2</a:t>
            </a:r>
          </a:p>
          <a:p>
            <a:pPr algn="ctr"/>
            <a:r>
              <a:rPr lang="sv-SE" sz="4000" b="1" dirty="0"/>
              <a:t>KOMBINATORIK</a:t>
            </a:r>
          </a:p>
        </p:txBody>
      </p:sp>
    </p:spTree>
    <p:extLst>
      <p:ext uri="{BB962C8B-B14F-4D97-AF65-F5344CB8AC3E}">
        <p14:creationId xmlns:p14="http://schemas.microsoft.com/office/powerpoint/2010/main" val="3185164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207084" y="1241586"/>
            <a:ext cx="7777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28</a:t>
            </a:r>
          </a:p>
          <a:p>
            <a:endParaRPr lang="sv-SE" sz="2800" b="1" dirty="0"/>
          </a:p>
          <a:p>
            <a:r>
              <a:rPr lang="sv-SE" sz="2800" dirty="0"/>
              <a:t>Med siffrorna 1, 2, 5 och 7 kan vi bilda fyrsiffriga tal.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96A3B21E-AA29-4F73-9ED3-7FFE0433CA7D}"/>
              </a:ext>
            </a:extLst>
          </p:cNvPr>
          <p:cNvSpPr txBox="1"/>
          <p:nvPr/>
        </p:nvSpPr>
        <p:spPr>
          <a:xfrm>
            <a:off x="2207084" y="4231420"/>
            <a:ext cx="57162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dirty="0"/>
              <a:t>Hur stor andel av talen är jämna tal?</a:t>
            </a:r>
          </a:p>
          <a:p>
            <a:r>
              <a:rPr lang="sv-SE" sz="2800" dirty="0"/>
              <a:t>Svara i procentform.</a:t>
            </a:r>
          </a:p>
          <a:p>
            <a:endParaRPr lang="sv-SE" sz="2800" dirty="0"/>
          </a:p>
          <a:p>
            <a:r>
              <a:rPr lang="sv-SE" sz="2800" dirty="0"/>
              <a:t>Förklara hur du tänker.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C5E7F9B7-89D8-401F-AEB3-32B8A82E1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2583" y="3003103"/>
            <a:ext cx="3498034" cy="851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65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205972" y="1273167"/>
            <a:ext cx="617325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31</a:t>
            </a:r>
          </a:p>
          <a:p>
            <a:endParaRPr lang="sv-SE" sz="2800" b="1" dirty="0"/>
          </a:p>
          <a:p>
            <a:r>
              <a:rPr lang="sv-SE" sz="2800" dirty="0"/>
              <a:t>Du ska ta upp tre kulor.</a:t>
            </a:r>
          </a:p>
          <a:p>
            <a:r>
              <a:rPr lang="sv-SE" sz="2800" dirty="0"/>
              <a:t>På hur många sätt kan du göra det om du inte lägger tillbaka någon kula?</a:t>
            </a:r>
          </a:p>
          <a:p>
            <a:endParaRPr lang="sv-SE" sz="2800" dirty="0"/>
          </a:p>
          <a:p>
            <a:r>
              <a:rPr lang="sv-SE" sz="2800" dirty="0"/>
              <a:t>Förklara hur du tänker.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3B2CB3FF-9C05-403F-9701-C530C5EE4A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0988" y="3535890"/>
            <a:ext cx="3600157" cy="169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44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335550" y="1659285"/>
            <a:ext cx="752089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39</a:t>
            </a:r>
          </a:p>
          <a:p>
            <a:endParaRPr lang="sv-SE" sz="2800" b="1" dirty="0"/>
          </a:p>
          <a:p>
            <a:r>
              <a:rPr lang="sv-SE" sz="2800" dirty="0"/>
              <a:t>När Alicia väljer bland sina jeans, toppar och tröjor kan hon klä sig på 56 olika sätt.</a:t>
            </a:r>
          </a:p>
          <a:p>
            <a:r>
              <a:rPr lang="sv-SE" sz="2800" dirty="0"/>
              <a:t>Ge ett förslag på hur många av varje plagg som Alicia har.</a:t>
            </a:r>
          </a:p>
          <a:p>
            <a:endParaRPr lang="sv-SE" sz="2800" dirty="0"/>
          </a:p>
          <a:p>
            <a:r>
              <a:rPr lang="sv-SE" sz="2800" dirty="0"/>
              <a:t>Förklara hur du tänker.</a:t>
            </a:r>
          </a:p>
        </p:txBody>
      </p:sp>
    </p:spTree>
    <p:extLst>
      <p:ext uri="{BB962C8B-B14F-4D97-AF65-F5344CB8AC3E}">
        <p14:creationId xmlns:p14="http://schemas.microsoft.com/office/powerpoint/2010/main" val="84626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367101" y="2767280"/>
            <a:ext cx="54577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Avsnitt 3.3</a:t>
            </a:r>
          </a:p>
          <a:p>
            <a:pPr algn="ctr"/>
            <a:r>
              <a:rPr lang="sv-SE" sz="4000" b="1" dirty="0"/>
              <a:t>NUMERISKA UTTRYCK</a:t>
            </a:r>
          </a:p>
        </p:txBody>
      </p:sp>
    </p:spTree>
    <p:extLst>
      <p:ext uri="{BB962C8B-B14F-4D97-AF65-F5344CB8AC3E}">
        <p14:creationId xmlns:p14="http://schemas.microsoft.com/office/powerpoint/2010/main" val="39361025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5" name="textruta 4">
            <a:extLst>
              <a:ext uri="{FF2B5EF4-FFF2-40B4-BE49-F238E27FC236}">
                <a16:creationId xmlns:a16="http://schemas.microsoft.com/office/drawing/2014/main" id="{BDE5D32B-4385-4F1E-B96C-559C5FCF0E59}"/>
              </a:ext>
            </a:extLst>
          </p:cNvPr>
          <p:cNvSpPr txBox="1"/>
          <p:nvPr/>
        </p:nvSpPr>
        <p:spPr>
          <a:xfrm>
            <a:off x="4600262" y="4409593"/>
            <a:ext cx="31244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dirty="0"/>
              <a:t>Är det rätt eller fel?</a:t>
            </a:r>
          </a:p>
          <a:p>
            <a:r>
              <a:rPr lang="sv-SE" sz="2800" dirty="0"/>
              <a:t>Motivera ditt svar.</a:t>
            </a: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4600262" y="1063413"/>
            <a:ext cx="29914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44</a:t>
            </a:r>
          </a:p>
          <a:p>
            <a:endParaRPr lang="sv-SE" sz="2800" b="1" dirty="0"/>
          </a:p>
          <a:p>
            <a:r>
              <a:rPr lang="sv-SE" sz="2800" dirty="0"/>
              <a:t>Alex räknar så här: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D2CFF7A3-8CE2-46BC-801A-45F955E869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3123" y="2795024"/>
            <a:ext cx="6805754" cy="126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446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072372" y="567106"/>
            <a:ext cx="804725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51</a:t>
            </a:r>
          </a:p>
          <a:p>
            <a:endParaRPr lang="sv-SE" sz="2800" b="1" dirty="0"/>
          </a:p>
          <a:p>
            <a:r>
              <a:rPr lang="sv-SE" sz="2800" dirty="0"/>
              <a:t>Mehmet har 30 kr och vill köpa tre små chokladbitar och fem mintkulor.</a:t>
            </a:r>
          </a:p>
          <a:p>
            <a:r>
              <a:rPr lang="sv-SE" sz="2800" dirty="0"/>
              <a:t>Chokladbitarna kostar 5 kr/</a:t>
            </a:r>
            <a:r>
              <a:rPr lang="sv-SE" sz="2800" dirty="0" err="1"/>
              <a:t>st</a:t>
            </a:r>
            <a:r>
              <a:rPr lang="sv-SE" sz="2800" dirty="0"/>
              <a:t> och mintkulorna 2 kr/st.</a:t>
            </a:r>
          </a:p>
          <a:p>
            <a:r>
              <a:rPr lang="sv-SE" sz="2800" dirty="0"/>
              <a:t>För att se om pengarna räcker räknar Mehmet så här: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72571935-8ACF-4D31-907B-456CF0898318}"/>
              </a:ext>
            </a:extLst>
          </p:cNvPr>
          <p:cNvSpPr txBox="1"/>
          <p:nvPr/>
        </p:nvSpPr>
        <p:spPr>
          <a:xfrm>
            <a:off x="2072372" y="4899611"/>
            <a:ext cx="86908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dirty="0"/>
              <a:t>Godiset kostar 40 kr tänker Mehmet. Har han räknat rätt?</a:t>
            </a:r>
          </a:p>
          <a:p>
            <a:r>
              <a:rPr lang="sv-SE" sz="2800" dirty="0"/>
              <a:t>Förklara hur du tänker.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C05EBF7F-D161-4315-8585-EC5D47D430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9437" y="3504886"/>
            <a:ext cx="8923828" cy="1134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368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709451" y="2767280"/>
            <a:ext cx="47730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Avsnitt 3.1 </a:t>
            </a:r>
          </a:p>
          <a:p>
            <a:pPr algn="ctr"/>
            <a:r>
              <a:rPr lang="sv-SE" sz="4000" b="1" dirty="0"/>
              <a:t>PROPORTIONALITET</a:t>
            </a:r>
          </a:p>
        </p:txBody>
      </p:sp>
    </p:spTree>
    <p:extLst>
      <p:ext uri="{BB962C8B-B14F-4D97-AF65-F5344CB8AC3E}">
        <p14:creationId xmlns:p14="http://schemas.microsoft.com/office/powerpoint/2010/main" val="28706363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955926" y="1613118"/>
            <a:ext cx="62801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58</a:t>
            </a:r>
          </a:p>
          <a:p>
            <a:endParaRPr lang="sv-SE" sz="2800" b="1" dirty="0"/>
          </a:p>
          <a:p>
            <a:r>
              <a:rPr lang="sv-SE" sz="2800" dirty="0"/>
              <a:t>Förklara varför det är fel att räkna så här: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14434BB7-8278-4DA1-B364-62B46A88BA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241" y="3319907"/>
            <a:ext cx="8541518" cy="1079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589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493135" y="2767280"/>
            <a:ext cx="52057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Avsnitt 3.4</a:t>
            </a:r>
          </a:p>
          <a:p>
            <a:pPr algn="ctr"/>
            <a:r>
              <a:rPr lang="sv-SE" sz="4000" b="1" dirty="0"/>
              <a:t>ALGEBRAISKA UTTRYCK</a:t>
            </a:r>
          </a:p>
        </p:txBody>
      </p:sp>
    </p:spTree>
    <p:extLst>
      <p:ext uri="{BB962C8B-B14F-4D97-AF65-F5344CB8AC3E}">
        <p14:creationId xmlns:p14="http://schemas.microsoft.com/office/powerpoint/2010/main" val="3155725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395104" y="2090172"/>
            <a:ext cx="74017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67</a:t>
            </a:r>
          </a:p>
          <a:p>
            <a:endParaRPr lang="sv-SE" sz="2800" b="1" dirty="0"/>
          </a:p>
          <a:p>
            <a:r>
              <a:rPr lang="sv-SE" sz="2800" dirty="0"/>
              <a:t>Ahmed är y år.</a:t>
            </a:r>
          </a:p>
          <a:p>
            <a:r>
              <a:rPr lang="sv-SE" sz="2800" dirty="0"/>
              <a:t>Hans mamma är (y + 28) år.</a:t>
            </a:r>
          </a:p>
          <a:p>
            <a:endParaRPr lang="sv-SE" sz="2800" dirty="0"/>
          </a:p>
          <a:p>
            <a:r>
              <a:rPr lang="sv-SE" sz="2800" dirty="0"/>
              <a:t>Förklara vad som menas med uttrycket (y + 28) år.</a:t>
            </a:r>
          </a:p>
        </p:txBody>
      </p:sp>
    </p:spTree>
    <p:extLst>
      <p:ext uri="{BB962C8B-B14F-4D97-AF65-F5344CB8AC3E}">
        <p14:creationId xmlns:p14="http://schemas.microsoft.com/office/powerpoint/2010/main" val="2706940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657246" y="1443841"/>
            <a:ext cx="48775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71</a:t>
            </a:r>
          </a:p>
          <a:p>
            <a:endParaRPr lang="sv-SE" sz="2800" b="1" dirty="0"/>
          </a:p>
          <a:p>
            <a:r>
              <a:rPr lang="sv-SE" sz="2800" dirty="0"/>
              <a:t>Summan av talen x och y är 25.</a:t>
            </a:r>
          </a:p>
          <a:p>
            <a:r>
              <a:rPr lang="sv-SE" sz="2800" dirty="0"/>
              <a:t>Vilket tal är y om x = 10?</a:t>
            </a:r>
          </a:p>
          <a:p>
            <a:r>
              <a:rPr lang="sv-SE" sz="2800" dirty="0"/>
              <a:t>Alma svarar 35.</a:t>
            </a:r>
          </a:p>
          <a:p>
            <a:endParaRPr lang="sv-SE" sz="2800" dirty="0"/>
          </a:p>
          <a:p>
            <a:pPr marL="514350" indent="-514350">
              <a:buAutoNum type="alphaLcParenR"/>
            </a:pPr>
            <a:r>
              <a:rPr lang="sv-SE" sz="2800" dirty="0"/>
              <a:t>Förklara vilket fel Alma gör.</a:t>
            </a:r>
          </a:p>
          <a:p>
            <a:pPr marL="514350" indent="-514350">
              <a:buAutoNum type="alphaLcParenR"/>
            </a:pPr>
            <a:endParaRPr lang="sv-SE" sz="2800" dirty="0"/>
          </a:p>
          <a:p>
            <a:pPr marL="514350" indent="-514350">
              <a:buAutoNum type="alphaLcParenR"/>
            </a:pPr>
            <a:r>
              <a:rPr lang="sv-SE" sz="2800" dirty="0"/>
              <a:t>Vilket är det rätta svaret?</a:t>
            </a:r>
          </a:p>
        </p:txBody>
      </p:sp>
    </p:spTree>
    <p:extLst>
      <p:ext uri="{BB962C8B-B14F-4D97-AF65-F5344CB8AC3E}">
        <p14:creationId xmlns:p14="http://schemas.microsoft.com/office/powerpoint/2010/main" val="4063230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944235" y="2182505"/>
            <a:ext cx="630353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600" b="1" dirty="0"/>
              <a:t>UPPGIFT 75</a:t>
            </a:r>
          </a:p>
          <a:p>
            <a:endParaRPr lang="sv-SE" sz="2600" b="1" dirty="0"/>
          </a:p>
          <a:p>
            <a:r>
              <a:rPr lang="sv-SE" sz="2600" dirty="0"/>
              <a:t>I en skola med årskurserna 4 – 6 går x elever i åk 5 och y elever i åk 6.</a:t>
            </a:r>
          </a:p>
          <a:p>
            <a:endParaRPr lang="sv-SE" sz="2600" dirty="0"/>
          </a:p>
          <a:p>
            <a:r>
              <a:rPr lang="sv-SE" sz="2600" dirty="0"/>
              <a:t>Förklara vad som menas med uttrycket x – y.</a:t>
            </a:r>
          </a:p>
        </p:txBody>
      </p:sp>
    </p:spTree>
    <p:extLst>
      <p:ext uri="{BB962C8B-B14F-4D97-AF65-F5344CB8AC3E}">
        <p14:creationId xmlns:p14="http://schemas.microsoft.com/office/powerpoint/2010/main" val="3912854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104183" y="1382286"/>
            <a:ext cx="598363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600" b="1" dirty="0"/>
              <a:t>UPPGIFT 85</a:t>
            </a:r>
          </a:p>
          <a:p>
            <a:endParaRPr lang="sv-SE" sz="2600" b="1" dirty="0"/>
          </a:p>
          <a:p>
            <a:r>
              <a:rPr lang="sv-SE" sz="2600" dirty="0"/>
              <a:t>I en kulpåse finns 50 kulor av olika färger.</a:t>
            </a:r>
          </a:p>
          <a:p>
            <a:r>
              <a:rPr lang="sv-SE" sz="2600" dirty="0"/>
              <a:t>Av kulorna är x svarta, y gröna och z gula.</a:t>
            </a:r>
          </a:p>
          <a:p>
            <a:endParaRPr lang="sv-SE" sz="2600" dirty="0"/>
          </a:p>
          <a:p>
            <a:r>
              <a:rPr lang="sv-SE" sz="2600" dirty="0"/>
              <a:t>Förklara vad som menas med</a:t>
            </a:r>
          </a:p>
          <a:p>
            <a:endParaRPr lang="sv-SE" sz="2600" dirty="0"/>
          </a:p>
          <a:p>
            <a:pPr marL="514350" indent="-514350">
              <a:buAutoNum type="alphaLcParenR"/>
            </a:pPr>
            <a:r>
              <a:rPr lang="sv-SE" sz="2600" dirty="0"/>
              <a:t>x + y = z</a:t>
            </a:r>
          </a:p>
          <a:p>
            <a:pPr marL="514350" indent="-514350">
              <a:buAutoNum type="alphaLcParenR"/>
            </a:pPr>
            <a:endParaRPr lang="sv-SE" sz="2600" dirty="0"/>
          </a:p>
          <a:p>
            <a:pPr marL="514350" indent="-514350">
              <a:buAutoNum type="alphaLcParenR"/>
            </a:pPr>
            <a:r>
              <a:rPr lang="sv-SE" sz="2600" dirty="0"/>
              <a:t>50 – x – y - z</a:t>
            </a:r>
          </a:p>
        </p:txBody>
      </p:sp>
    </p:spTree>
    <p:extLst>
      <p:ext uri="{BB962C8B-B14F-4D97-AF65-F5344CB8AC3E}">
        <p14:creationId xmlns:p14="http://schemas.microsoft.com/office/powerpoint/2010/main" val="199293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307402" y="2459504"/>
            <a:ext cx="55771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Avsnitt 3.5</a:t>
            </a:r>
          </a:p>
          <a:p>
            <a:pPr algn="ctr"/>
            <a:r>
              <a:rPr lang="sv-SE" sz="4000" b="1" dirty="0"/>
              <a:t>MER OM </a:t>
            </a:r>
          </a:p>
          <a:p>
            <a:pPr algn="ctr"/>
            <a:r>
              <a:rPr lang="sv-SE" sz="4000" b="1" dirty="0"/>
              <a:t>ALGEBRAISKA UTTRYCK</a:t>
            </a:r>
          </a:p>
        </p:txBody>
      </p:sp>
    </p:spTree>
    <p:extLst>
      <p:ext uri="{BB962C8B-B14F-4D97-AF65-F5344CB8AC3E}">
        <p14:creationId xmlns:p14="http://schemas.microsoft.com/office/powerpoint/2010/main" val="11368104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749428" y="1659285"/>
            <a:ext cx="86931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94</a:t>
            </a:r>
          </a:p>
          <a:p>
            <a:endParaRPr lang="sv-SE" sz="2800" b="1" dirty="0"/>
          </a:p>
          <a:p>
            <a:r>
              <a:rPr lang="sv-SE" sz="2800" dirty="0"/>
              <a:t>När Zoran ska beräkna värdet av uttrycket 1 + 3 ∙ y för y = 2 får han svaret 8.</a:t>
            </a:r>
          </a:p>
          <a:p>
            <a:endParaRPr lang="sv-SE" sz="2800" dirty="0"/>
          </a:p>
          <a:p>
            <a:pPr marL="514350" indent="-514350">
              <a:buAutoNum type="alphaLcParenR"/>
            </a:pPr>
            <a:r>
              <a:rPr lang="sv-SE" sz="2800" dirty="0"/>
              <a:t>Vad tror du Zoran gör för fel?</a:t>
            </a:r>
          </a:p>
          <a:p>
            <a:pPr marL="514350" indent="-514350">
              <a:buAutoNum type="alphaLcParenR"/>
            </a:pPr>
            <a:endParaRPr lang="sv-SE" sz="2800" dirty="0"/>
          </a:p>
          <a:p>
            <a:pPr marL="514350" indent="-514350">
              <a:buAutoNum type="alphaLcParenR"/>
            </a:pPr>
            <a:r>
              <a:rPr lang="sv-SE" sz="2800" dirty="0"/>
              <a:t>Vilket är det rätta svaret?</a:t>
            </a:r>
          </a:p>
        </p:txBody>
      </p:sp>
    </p:spTree>
    <p:extLst>
      <p:ext uri="{BB962C8B-B14F-4D97-AF65-F5344CB8AC3E}">
        <p14:creationId xmlns:p14="http://schemas.microsoft.com/office/powerpoint/2010/main" val="1200539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003465" y="1182231"/>
            <a:ext cx="802415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100</a:t>
            </a:r>
          </a:p>
          <a:p>
            <a:endParaRPr lang="sv-SE" sz="2800" b="1" dirty="0"/>
          </a:p>
          <a:p>
            <a:r>
              <a:rPr lang="sv-SE" sz="2800" dirty="0"/>
              <a:t>Manuel får svaret 5 när han förenklar uttrycket 5x – 5.</a:t>
            </a:r>
          </a:p>
          <a:p>
            <a:endParaRPr lang="sv-SE" sz="2800" dirty="0"/>
          </a:p>
          <a:p>
            <a:r>
              <a:rPr lang="sv-SE" sz="2800" dirty="0"/>
              <a:t>Vilket fel tror du att han har gjort?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E577ECCA-6D89-4C5F-8492-7DDE7800B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9659" y="2749516"/>
            <a:ext cx="4251596" cy="292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536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792720" y="797108"/>
            <a:ext cx="745350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107</a:t>
            </a:r>
          </a:p>
          <a:p>
            <a:endParaRPr lang="sv-SE" sz="2800" b="1" dirty="0"/>
          </a:p>
          <a:p>
            <a:r>
              <a:rPr lang="sv-SE" sz="2800" dirty="0"/>
              <a:t>Amina, Beppe och Carmen har förenklat uttrycket 5y + z – 2y + 3z.</a:t>
            </a:r>
          </a:p>
          <a:p>
            <a:r>
              <a:rPr lang="sv-SE" sz="2800" dirty="0"/>
              <a:t>Till höger ser du deras olika svar.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DF7B5DBD-6CF0-4672-B837-DE937F192A2E}"/>
              </a:ext>
            </a:extLst>
          </p:cNvPr>
          <p:cNvSpPr txBox="1"/>
          <p:nvPr/>
        </p:nvSpPr>
        <p:spPr>
          <a:xfrm>
            <a:off x="792720" y="3814124"/>
            <a:ext cx="55886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dirty="0"/>
              <a:t>Vem av dem har gjort rätt? </a:t>
            </a:r>
          </a:p>
          <a:p>
            <a:r>
              <a:rPr lang="sv-SE" sz="2800" dirty="0"/>
              <a:t>Vilka fel har de andra två gjort?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907A1885-5E4F-41E3-B1D8-1C8DDC3DA5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7218" y="2611462"/>
            <a:ext cx="3836622" cy="274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73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854295" y="1301880"/>
            <a:ext cx="83221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3</a:t>
            </a:r>
          </a:p>
          <a:p>
            <a:endParaRPr lang="sv-SE" sz="2800" b="1" dirty="0"/>
          </a:p>
          <a:p>
            <a:r>
              <a:rPr lang="sv-SE" sz="2800" dirty="0"/>
              <a:t>Diagrammet visar hur mycket färskpotatis kostar en dag.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ED06CD70-FE7E-4665-9FF2-934AC2C9CA0F}"/>
              </a:ext>
            </a:extLst>
          </p:cNvPr>
          <p:cNvSpPr txBox="1"/>
          <p:nvPr/>
        </p:nvSpPr>
        <p:spPr>
          <a:xfrm>
            <a:off x="854295" y="3156973"/>
            <a:ext cx="61607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dirty="0"/>
              <a:t>Är kostnaden proportionell mot vikten?</a:t>
            </a:r>
          </a:p>
          <a:p>
            <a:r>
              <a:rPr lang="sv-SE" sz="2800" dirty="0"/>
              <a:t>Motivera ditt svar.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F1F2154D-1671-44AB-8EA6-6A63109406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9560" y="2821946"/>
            <a:ext cx="3213539" cy="3073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77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576589" y="697355"/>
            <a:ext cx="78525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111</a:t>
            </a:r>
          </a:p>
          <a:p>
            <a:endParaRPr lang="sv-SE" sz="2800" b="1" dirty="0"/>
          </a:p>
          <a:p>
            <a:r>
              <a:rPr lang="sv-SE" sz="2800" dirty="0"/>
              <a:t>Sebastian har x tiokronor och Edvin har y femkronor.</a:t>
            </a:r>
          </a:p>
          <a:p>
            <a:r>
              <a:rPr lang="sv-SE" sz="2800" dirty="0"/>
              <a:t>Förklara vad uttrycken betyder.</a:t>
            </a:r>
          </a:p>
          <a:p>
            <a:endParaRPr lang="sv-SE" sz="2800" dirty="0"/>
          </a:p>
          <a:p>
            <a:r>
              <a:rPr lang="sv-SE" sz="2800" dirty="0"/>
              <a:t>a) </a:t>
            </a:r>
          </a:p>
          <a:p>
            <a:endParaRPr lang="sv-SE" sz="2800" dirty="0"/>
          </a:p>
          <a:p>
            <a:endParaRPr lang="sv-SE" sz="2800" dirty="0"/>
          </a:p>
          <a:p>
            <a:r>
              <a:rPr lang="sv-SE" sz="2800" dirty="0"/>
              <a:t>b) 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1ED6E56-A45F-4416-BC3C-33B29C11E9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962" y="2915516"/>
            <a:ext cx="1675579" cy="513484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BF16F290-BADA-4A28-9F30-BBF4313697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962" y="4018655"/>
            <a:ext cx="1861913" cy="1077250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42F7C18C-6081-440B-ADEE-2AB1A70379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4055" y="2543694"/>
            <a:ext cx="3753676" cy="320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09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4577506" y="2767280"/>
            <a:ext cx="30369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Avsnitt 3.6</a:t>
            </a:r>
          </a:p>
          <a:p>
            <a:pPr algn="ctr"/>
            <a:r>
              <a:rPr lang="sv-SE" sz="4000" b="1" dirty="0"/>
              <a:t>MÖNSTER</a:t>
            </a:r>
          </a:p>
        </p:txBody>
      </p:sp>
    </p:spTree>
    <p:extLst>
      <p:ext uri="{BB962C8B-B14F-4D97-AF65-F5344CB8AC3E}">
        <p14:creationId xmlns:p14="http://schemas.microsoft.com/office/powerpoint/2010/main" val="36944209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777832" y="1628685"/>
            <a:ext cx="663633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113</a:t>
            </a:r>
          </a:p>
          <a:p>
            <a:endParaRPr lang="sv-SE" sz="2800" b="1" dirty="0"/>
          </a:p>
          <a:p>
            <a:r>
              <a:rPr lang="sv-SE" sz="2800" dirty="0"/>
              <a:t>Beskriv med ord hur talen i talföljden bildas.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F50C397F-3577-4A60-8D66-B5797938E5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7832" y="3429000"/>
            <a:ext cx="6614561" cy="1115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318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960217" y="1443841"/>
            <a:ext cx="82715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123</a:t>
            </a:r>
          </a:p>
          <a:p>
            <a:endParaRPr lang="sv-SE" sz="2800" b="1" dirty="0"/>
          </a:p>
          <a:p>
            <a:r>
              <a:rPr lang="sv-SE" sz="2800" dirty="0"/>
              <a:t>Med uttrycket 5 + 2n kan du räkna ut talen i en talföljd.</a:t>
            </a:r>
          </a:p>
          <a:p>
            <a:r>
              <a:rPr lang="sv-SE" sz="2800" dirty="0"/>
              <a:t>I uttrycket är n = 1, n = 2, n = 3 och så vidare.</a:t>
            </a:r>
          </a:p>
          <a:p>
            <a:endParaRPr lang="sv-SE" sz="2800" dirty="0"/>
          </a:p>
          <a:p>
            <a:r>
              <a:rPr lang="sv-SE" sz="2800" dirty="0"/>
              <a:t>När Oskar räknade ut de fem första talen fick han </a:t>
            </a:r>
          </a:p>
          <a:p>
            <a:r>
              <a:rPr lang="sv-SE" sz="2800" dirty="0"/>
              <a:t>7, 14, 21, 28 och 35.</a:t>
            </a:r>
          </a:p>
          <a:p>
            <a:endParaRPr lang="sv-SE" sz="2800" dirty="0"/>
          </a:p>
          <a:p>
            <a:r>
              <a:rPr lang="sv-SE" sz="2800" dirty="0"/>
              <a:t>På vilket sätt räknade Oskar fel, tror du?</a:t>
            </a:r>
          </a:p>
        </p:txBody>
      </p:sp>
    </p:spTree>
    <p:extLst>
      <p:ext uri="{BB962C8B-B14F-4D97-AF65-F5344CB8AC3E}">
        <p14:creationId xmlns:p14="http://schemas.microsoft.com/office/powerpoint/2010/main" val="727039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210784" y="567106"/>
            <a:ext cx="777043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125</a:t>
            </a:r>
          </a:p>
          <a:p>
            <a:endParaRPr lang="sv-SE" sz="2800" b="1" dirty="0"/>
          </a:p>
          <a:p>
            <a:r>
              <a:rPr lang="sv-SE" sz="2800" dirty="0"/>
              <a:t>Ett mönster är uppbyggt av tändstickor. </a:t>
            </a:r>
          </a:p>
          <a:p>
            <a:r>
              <a:rPr lang="sv-SE" sz="2800" dirty="0"/>
              <a:t>Den andra figuren har 7 stickor och differensen är 4.</a:t>
            </a:r>
          </a:p>
          <a:p>
            <a:endParaRPr lang="sv-SE" sz="2800" dirty="0"/>
          </a:p>
          <a:p>
            <a:r>
              <a:rPr lang="sv-SE" sz="2800" dirty="0"/>
              <a:t>Med vilket av uttrycken i rutan kan antalet tändstickor räknas ut?</a:t>
            </a:r>
          </a:p>
          <a:p>
            <a:r>
              <a:rPr lang="sv-SE" sz="2800" dirty="0"/>
              <a:t>Motivera ditt svar.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34432F2E-5BBC-40B2-95DE-B204AE2A40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4377" y="4473199"/>
            <a:ext cx="7063246" cy="86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876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690054" y="1874728"/>
            <a:ext cx="88118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130</a:t>
            </a:r>
          </a:p>
          <a:p>
            <a:endParaRPr lang="sv-SE" sz="2800" b="1" dirty="0"/>
          </a:p>
          <a:p>
            <a:r>
              <a:rPr lang="sv-SE" sz="2800" dirty="0"/>
              <a:t>Rita tre figurer där antalet kulor, kvadrater eller tändstickor kan räknas ut med uttrycket 3n + 2.</a:t>
            </a:r>
          </a:p>
          <a:p>
            <a:endParaRPr lang="sv-SE" sz="2800" dirty="0"/>
          </a:p>
          <a:p>
            <a:r>
              <a:rPr lang="sv-SE" sz="2800" dirty="0"/>
              <a:t>Jämför dina figurer med en klasskamrat och förklara hur du har tänkt.</a:t>
            </a:r>
          </a:p>
        </p:txBody>
      </p:sp>
    </p:spTree>
    <p:extLst>
      <p:ext uri="{BB962C8B-B14F-4D97-AF65-F5344CB8AC3E}">
        <p14:creationId xmlns:p14="http://schemas.microsoft.com/office/powerpoint/2010/main" val="2634545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4357218" y="2767280"/>
            <a:ext cx="34775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Avsnitt 3.7</a:t>
            </a:r>
          </a:p>
          <a:p>
            <a:pPr algn="ctr"/>
            <a:r>
              <a:rPr lang="sv-SE" sz="4000" b="1" dirty="0"/>
              <a:t>EKVATIONER</a:t>
            </a:r>
          </a:p>
        </p:txBody>
      </p:sp>
    </p:spTree>
    <p:extLst>
      <p:ext uri="{BB962C8B-B14F-4D97-AF65-F5344CB8AC3E}">
        <p14:creationId xmlns:p14="http://schemas.microsoft.com/office/powerpoint/2010/main" val="358039399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985305" y="1196107"/>
            <a:ext cx="82213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137</a:t>
            </a:r>
          </a:p>
          <a:p>
            <a:endParaRPr lang="sv-SE" sz="2800" b="1" dirty="0"/>
          </a:p>
          <a:p>
            <a:r>
              <a:rPr lang="sv-SE" sz="2800" dirty="0"/>
              <a:t>Randi tecknar den här ekvationen till bilden: 2x + 1 = 7.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4C069DA2-AADB-4590-920A-37D36ACDB26F}"/>
              </a:ext>
            </a:extLst>
          </p:cNvPr>
          <p:cNvSpPr txBox="1"/>
          <p:nvPr/>
        </p:nvSpPr>
        <p:spPr>
          <a:xfrm>
            <a:off x="1985305" y="4707786"/>
            <a:ext cx="53736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dirty="0"/>
              <a:t>Tycker du att ekvationen stämmer?</a:t>
            </a:r>
          </a:p>
          <a:p>
            <a:r>
              <a:rPr lang="sv-SE" sz="2800" dirty="0"/>
              <a:t>Förklara hur du tänker.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FC3DE361-E554-44DD-BA19-B5363F3B29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747" y="2746817"/>
            <a:ext cx="4576503" cy="1795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638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578305" y="1874728"/>
            <a:ext cx="703538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145</a:t>
            </a:r>
          </a:p>
          <a:p>
            <a:endParaRPr lang="sv-SE" sz="2800" b="1" dirty="0"/>
          </a:p>
          <a:p>
            <a:r>
              <a:rPr lang="sv-SE" sz="2800" dirty="0"/>
              <a:t>Teckna en egen ekvation med minst tre termer och som har lösningen x = 5.</a:t>
            </a:r>
          </a:p>
          <a:p>
            <a:endParaRPr lang="sv-SE" sz="2800" dirty="0"/>
          </a:p>
          <a:p>
            <a:r>
              <a:rPr lang="sv-SE" sz="2800" dirty="0"/>
              <a:t>Förklara hur man löser ekvationen med balansmetoden.</a:t>
            </a:r>
          </a:p>
        </p:txBody>
      </p:sp>
    </p:spTree>
    <p:extLst>
      <p:ext uri="{BB962C8B-B14F-4D97-AF65-F5344CB8AC3E}">
        <p14:creationId xmlns:p14="http://schemas.microsoft.com/office/powerpoint/2010/main" val="3646252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394151" y="2305615"/>
            <a:ext cx="74036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157</a:t>
            </a:r>
          </a:p>
          <a:p>
            <a:endParaRPr lang="sv-SE" sz="2800" b="1" dirty="0"/>
          </a:p>
          <a:p>
            <a:r>
              <a:rPr lang="sv-SE" sz="2800" dirty="0"/>
              <a:t>Är x = 6 lösningen till ekvationen 3x + 5 = 59 – 6x?</a:t>
            </a:r>
          </a:p>
          <a:p>
            <a:endParaRPr lang="sv-SE" sz="2800" dirty="0"/>
          </a:p>
          <a:p>
            <a:r>
              <a:rPr lang="sv-SE" sz="2800" dirty="0"/>
              <a:t>Motivera ditt svar.</a:t>
            </a:r>
          </a:p>
        </p:txBody>
      </p:sp>
    </p:spTree>
    <p:extLst>
      <p:ext uri="{BB962C8B-B14F-4D97-AF65-F5344CB8AC3E}">
        <p14:creationId xmlns:p14="http://schemas.microsoft.com/office/powerpoint/2010/main" val="236734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379972" y="751344"/>
            <a:ext cx="743205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6</a:t>
            </a:r>
          </a:p>
          <a:p>
            <a:endParaRPr lang="sv-SE" sz="2800" b="1" dirty="0"/>
          </a:p>
          <a:p>
            <a:r>
              <a:rPr lang="sv-SE" sz="2800" dirty="0"/>
              <a:t>Två av diagrammen visar inte proportionaliteter. </a:t>
            </a:r>
          </a:p>
          <a:p>
            <a:endParaRPr lang="sv-SE" sz="2800" dirty="0"/>
          </a:p>
          <a:p>
            <a:r>
              <a:rPr lang="sv-SE" sz="2800" dirty="0"/>
              <a:t>Vilka diagram är det?</a:t>
            </a:r>
          </a:p>
          <a:p>
            <a:r>
              <a:rPr lang="sv-SE" sz="2800" dirty="0"/>
              <a:t>Förklara hur du tänker.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ADB8B66F-74DD-4E6A-8C98-CE9EE97C1B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9972" y="3903951"/>
            <a:ext cx="7239000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34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368336" y="2721114"/>
            <a:ext cx="54553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BLANDADE UPPGIFTER</a:t>
            </a:r>
          </a:p>
        </p:txBody>
      </p:sp>
    </p:spTree>
    <p:extLst>
      <p:ext uri="{BB962C8B-B14F-4D97-AF65-F5344CB8AC3E}">
        <p14:creationId xmlns:p14="http://schemas.microsoft.com/office/powerpoint/2010/main" val="8411172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520768" y="991517"/>
            <a:ext cx="51504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167</a:t>
            </a:r>
          </a:p>
          <a:p>
            <a:endParaRPr lang="sv-SE" sz="2800" b="1" dirty="0"/>
          </a:p>
          <a:p>
            <a:r>
              <a:rPr lang="sv-SE" sz="2800" dirty="0"/>
              <a:t>Vilket tal saknas i dessa talföljder?</a:t>
            </a:r>
          </a:p>
          <a:p>
            <a:r>
              <a:rPr lang="sv-SE" sz="2800" dirty="0"/>
              <a:t>Förklara hur du tänker.</a:t>
            </a:r>
          </a:p>
        </p:txBody>
      </p:sp>
      <p:grpSp>
        <p:nvGrpSpPr>
          <p:cNvPr id="10" name="Grupp 9">
            <a:extLst>
              <a:ext uri="{FF2B5EF4-FFF2-40B4-BE49-F238E27FC236}">
                <a16:creationId xmlns:a16="http://schemas.microsoft.com/office/drawing/2014/main" id="{55EE4F37-E1D5-4116-ABD2-17D1068192CF}"/>
              </a:ext>
            </a:extLst>
          </p:cNvPr>
          <p:cNvGrpSpPr/>
          <p:nvPr/>
        </p:nvGrpSpPr>
        <p:grpSpPr>
          <a:xfrm>
            <a:off x="3520767" y="3429000"/>
            <a:ext cx="5150463" cy="523220"/>
            <a:chOff x="3520767" y="3429000"/>
            <a:chExt cx="5150463" cy="523220"/>
          </a:xfrm>
        </p:grpSpPr>
        <p:sp>
          <p:nvSpPr>
            <p:cNvPr id="5" name="textruta 4">
              <a:extLst>
                <a:ext uri="{FF2B5EF4-FFF2-40B4-BE49-F238E27FC236}">
                  <a16:creationId xmlns:a16="http://schemas.microsoft.com/office/drawing/2014/main" id="{871B87EC-2915-4C66-A5A6-4FB3F73056C0}"/>
                </a:ext>
              </a:extLst>
            </p:cNvPr>
            <p:cNvSpPr txBox="1"/>
            <p:nvPr/>
          </p:nvSpPr>
          <p:spPr>
            <a:xfrm>
              <a:off x="3520767" y="3429000"/>
              <a:ext cx="51504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800" dirty="0"/>
                <a:t>a)   5     7     10     14     19     </a:t>
              </a:r>
            </a:p>
          </p:txBody>
        </p:sp>
        <p:pic>
          <p:nvPicPr>
            <p:cNvPr id="7" name="Bildobjekt 6">
              <a:extLst>
                <a:ext uri="{FF2B5EF4-FFF2-40B4-BE49-F238E27FC236}">
                  <a16:creationId xmlns:a16="http://schemas.microsoft.com/office/drawing/2014/main" id="{729239F1-F3CA-4B50-A5E8-01A2579D9D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10649" y="3452485"/>
              <a:ext cx="495300" cy="476250"/>
            </a:xfrm>
            <a:prstGeom prst="rect">
              <a:avLst/>
            </a:prstGeom>
          </p:spPr>
        </p:pic>
      </p:grpSp>
      <p:grpSp>
        <p:nvGrpSpPr>
          <p:cNvPr id="11" name="Grupp 10">
            <a:extLst>
              <a:ext uri="{FF2B5EF4-FFF2-40B4-BE49-F238E27FC236}">
                <a16:creationId xmlns:a16="http://schemas.microsoft.com/office/drawing/2014/main" id="{16FD15BE-CD9B-4A98-AF96-3C32B6BE2D18}"/>
              </a:ext>
            </a:extLst>
          </p:cNvPr>
          <p:cNvGrpSpPr/>
          <p:nvPr/>
        </p:nvGrpSpPr>
        <p:grpSpPr>
          <a:xfrm>
            <a:off x="3520766" y="4573821"/>
            <a:ext cx="5150463" cy="523220"/>
            <a:chOff x="3520766" y="4573821"/>
            <a:chExt cx="5150463" cy="523220"/>
          </a:xfrm>
        </p:grpSpPr>
        <p:sp>
          <p:nvSpPr>
            <p:cNvPr id="6" name="textruta 5">
              <a:extLst>
                <a:ext uri="{FF2B5EF4-FFF2-40B4-BE49-F238E27FC236}">
                  <a16:creationId xmlns:a16="http://schemas.microsoft.com/office/drawing/2014/main" id="{7176E00D-CBCE-463C-900B-4827B097567F}"/>
                </a:ext>
              </a:extLst>
            </p:cNvPr>
            <p:cNvSpPr txBox="1"/>
            <p:nvPr/>
          </p:nvSpPr>
          <p:spPr>
            <a:xfrm>
              <a:off x="3520766" y="4573821"/>
              <a:ext cx="51504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800" dirty="0"/>
                <a:t>b)   41     38     35            29     26     </a:t>
              </a:r>
            </a:p>
          </p:txBody>
        </p:sp>
        <p:pic>
          <p:nvPicPr>
            <p:cNvPr id="9" name="Bildobjekt 8">
              <a:extLst>
                <a:ext uri="{FF2B5EF4-FFF2-40B4-BE49-F238E27FC236}">
                  <a16:creationId xmlns:a16="http://schemas.microsoft.com/office/drawing/2014/main" id="{28A2441E-9BB1-43EF-8194-61DBE1E147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97237" y="4620791"/>
              <a:ext cx="495300" cy="4762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73184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689424" y="567106"/>
            <a:ext cx="582551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170</a:t>
            </a:r>
          </a:p>
          <a:p>
            <a:endParaRPr lang="sv-SE" sz="2800" b="1" dirty="0"/>
          </a:p>
          <a:p>
            <a:r>
              <a:rPr lang="sv-SE" sz="2800" dirty="0"/>
              <a:t>Diagrammet visar vad det kan kosta att få hjälp med att ta bort stubbar.</a:t>
            </a:r>
          </a:p>
          <a:p>
            <a:endParaRPr lang="sv-SE" sz="2800" dirty="0"/>
          </a:p>
          <a:p>
            <a:r>
              <a:rPr lang="sv-SE" sz="2800" dirty="0"/>
              <a:t>Är kostnaden proportionell mot tiden?</a:t>
            </a:r>
          </a:p>
          <a:p>
            <a:r>
              <a:rPr lang="sv-SE" sz="2800" dirty="0"/>
              <a:t>Motivera ditt svar.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8A36E22F-4224-46EA-B7BF-5111EA628E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1944" y="771190"/>
            <a:ext cx="3066704" cy="5315620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80EB36FC-0B4D-44EF-8EDA-176E39FD6C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424" y="4007472"/>
            <a:ext cx="3356956" cy="1955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887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008125" y="1157771"/>
            <a:ext cx="817574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171</a:t>
            </a:r>
          </a:p>
          <a:p>
            <a:endParaRPr lang="sv-SE" sz="2800" b="1" dirty="0"/>
          </a:p>
          <a:p>
            <a:r>
              <a:rPr lang="sv-SE" sz="2800" dirty="0"/>
              <a:t>Hur många tresiffriga tal kan bildas med de tre siffrorna om varje siffra bara får användas en gång?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0D9D078C-C036-43FE-99C6-B71F0071F6CD}"/>
              </a:ext>
            </a:extLst>
          </p:cNvPr>
          <p:cNvSpPr txBox="1"/>
          <p:nvPr/>
        </p:nvSpPr>
        <p:spPr>
          <a:xfrm>
            <a:off x="2008125" y="4479185"/>
            <a:ext cx="56486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dirty="0"/>
              <a:t>Hur stor andel av talen är jämna tal?</a:t>
            </a:r>
          </a:p>
          <a:p>
            <a:r>
              <a:rPr lang="sv-SE" sz="2800" dirty="0"/>
              <a:t>Förklara hur du tänker.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E9874864-5BD4-483A-9DD5-00FFD9A67F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709" y="3218881"/>
            <a:ext cx="3562581" cy="108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248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676008" y="1041394"/>
            <a:ext cx="88399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176</a:t>
            </a:r>
          </a:p>
          <a:p>
            <a:endParaRPr lang="sv-SE" sz="2800" b="1" dirty="0"/>
          </a:p>
          <a:p>
            <a:r>
              <a:rPr lang="sv-SE" sz="2800" dirty="0"/>
              <a:t>Med vilket av uttrycken i rutan kan antalet rutor räknas ut?</a:t>
            </a:r>
          </a:p>
          <a:p>
            <a:endParaRPr lang="sv-SE" sz="2800" dirty="0"/>
          </a:p>
          <a:p>
            <a:r>
              <a:rPr lang="sv-SE" sz="2800" dirty="0"/>
              <a:t>Motivera ditt svar.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F241193C-2AE3-48DC-913A-3FA11C8CBD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1400" y="3690936"/>
            <a:ext cx="8349200" cy="171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861361" y="847288"/>
            <a:ext cx="881465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179</a:t>
            </a:r>
          </a:p>
          <a:p>
            <a:endParaRPr lang="sv-SE" sz="2800" b="1" dirty="0"/>
          </a:p>
          <a:p>
            <a:r>
              <a:rPr lang="sv-SE" sz="2800" dirty="0"/>
              <a:t>En burk med målarfärg innehåller 3 liter och kostar 255 kr.</a:t>
            </a:r>
          </a:p>
          <a:p>
            <a:r>
              <a:rPr lang="sv-SE" sz="2800" dirty="0"/>
              <a:t>En större burk innehåller 5 liter och kostar 375 kr.</a:t>
            </a:r>
          </a:p>
          <a:p>
            <a:endParaRPr lang="sv-SE" sz="2800" dirty="0"/>
          </a:p>
          <a:p>
            <a:r>
              <a:rPr lang="sv-SE" sz="2800" dirty="0"/>
              <a:t>Är priset proportionellt mot volymen?</a:t>
            </a:r>
          </a:p>
          <a:p>
            <a:r>
              <a:rPr lang="sv-SE" sz="2800" dirty="0"/>
              <a:t>Förklara hur du tänker.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A60D6870-C9F2-401A-9E72-28903E481E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5830" y="2902169"/>
            <a:ext cx="4371188" cy="286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15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520768" y="991517"/>
            <a:ext cx="51504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181</a:t>
            </a:r>
          </a:p>
          <a:p>
            <a:endParaRPr lang="sv-SE" sz="2800" b="1" dirty="0"/>
          </a:p>
          <a:p>
            <a:r>
              <a:rPr lang="sv-SE" sz="2800" dirty="0"/>
              <a:t>Räkna ut vilket nästa tal är.</a:t>
            </a:r>
          </a:p>
          <a:p>
            <a:r>
              <a:rPr lang="sv-SE" sz="2800" dirty="0"/>
              <a:t>Förklara hur du tänker.</a:t>
            </a:r>
          </a:p>
        </p:txBody>
      </p:sp>
      <p:grpSp>
        <p:nvGrpSpPr>
          <p:cNvPr id="10" name="Grupp 9">
            <a:extLst>
              <a:ext uri="{FF2B5EF4-FFF2-40B4-BE49-F238E27FC236}">
                <a16:creationId xmlns:a16="http://schemas.microsoft.com/office/drawing/2014/main" id="{55EE4F37-E1D5-4116-ABD2-17D1068192CF}"/>
              </a:ext>
            </a:extLst>
          </p:cNvPr>
          <p:cNvGrpSpPr/>
          <p:nvPr/>
        </p:nvGrpSpPr>
        <p:grpSpPr>
          <a:xfrm>
            <a:off x="3520767" y="3429000"/>
            <a:ext cx="5150463" cy="523220"/>
            <a:chOff x="3520767" y="3429000"/>
            <a:chExt cx="5150463" cy="523220"/>
          </a:xfrm>
        </p:grpSpPr>
        <p:sp>
          <p:nvSpPr>
            <p:cNvPr id="5" name="textruta 4">
              <a:extLst>
                <a:ext uri="{FF2B5EF4-FFF2-40B4-BE49-F238E27FC236}">
                  <a16:creationId xmlns:a16="http://schemas.microsoft.com/office/drawing/2014/main" id="{871B87EC-2915-4C66-A5A6-4FB3F73056C0}"/>
                </a:ext>
              </a:extLst>
            </p:cNvPr>
            <p:cNvSpPr txBox="1"/>
            <p:nvPr/>
          </p:nvSpPr>
          <p:spPr>
            <a:xfrm>
              <a:off x="3520767" y="3429000"/>
              <a:ext cx="51504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800" dirty="0"/>
                <a:t>a)   2     7     17     32     52     </a:t>
              </a:r>
            </a:p>
          </p:txBody>
        </p:sp>
        <p:pic>
          <p:nvPicPr>
            <p:cNvPr id="7" name="Bildobjekt 6">
              <a:extLst>
                <a:ext uri="{FF2B5EF4-FFF2-40B4-BE49-F238E27FC236}">
                  <a16:creationId xmlns:a16="http://schemas.microsoft.com/office/drawing/2014/main" id="{729239F1-F3CA-4B50-A5E8-01A2579D9D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10649" y="3452485"/>
              <a:ext cx="495300" cy="476250"/>
            </a:xfrm>
            <a:prstGeom prst="rect">
              <a:avLst/>
            </a:prstGeom>
          </p:spPr>
        </p:pic>
      </p:grpSp>
      <p:grpSp>
        <p:nvGrpSpPr>
          <p:cNvPr id="2" name="Grupp 1">
            <a:extLst>
              <a:ext uri="{FF2B5EF4-FFF2-40B4-BE49-F238E27FC236}">
                <a16:creationId xmlns:a16="http://schemas.microsoft.com/office/drawing/2014/main" id="{70D7F06F-74C7-4632-AEF9-62A6E1650439}"/>
              </a:ext>
            </a:extLst>
          </p:cNvPr>
          <p:cNvGrpSpPr/>
          <p:nvPr/>
        </p:nvGrpSpPr>
        <p:grpSpPr>
          <a:xfrm>
            <a:off x="3520767" y="4573821"/>
            <a:ext cx="3741094" cy="523220"/>
            <a:chOff x="3520767" y="4573821"/>
            <a:chExt cx="3741094" cy="523220"/>
          </a:xfrm>
        </p:grpSpPr>
        <p:sp>
          <p:nvSpPr>
            <p:cNvPr id="6" name="textruta 5">
              <a:extLst>
                <a:ext uri="{FF2B5EF4-FFF2-40B4-BE49-F238E27FC236}">
                  <a16:creationId xmlns:a16="http://schemas.microsoft.com/office/drawing/2014/main" id="{7176E00D-CBCE-463C-900B-4827B097567F}"/>
                </a:ext>
              </a:extLst>
            </p:cNvPr>
            <p:cNvSpPr txBox="1"/>
            <p:nvPr/>
          </p:nvSpPr>
          <p:spPr>
            <a:xfrm>
              <a:off x="3520767" y="4573821"/>
              <a:ext cx="32457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800" dirty="0"/>
                <a:t>b)   1     4     16     64     </a:t>
              </a:r>
            </a:p>
          </p:txBody>
        </p:sp>
        <p:pic>
          <p:nvPicPr>
            <p:cNvPr id="12" name="Bildobjekt 11">
              <a:extLst>
                <a:ext uri="{FF2B5EF4-FFF2-40B4-BE49-F238E27FC236}">
                  <a16:creationId xmlns:a16="http://schemas.microsoft.com/office/drawing/2014/main" id="{37C15192-1F8B-430F-89ED-9A25414030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66561" y="4620791"/>
              <a:ext cx="495300" cy="4762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4624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4912277" y="3075057"/>
            <a:ext cx="2367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TRÄNA</a:t>
            </a:r>
          </a:p>
        </p:txBody>
      </p:sp>
    </p:spTree>
    <p:extLst>
      <p:ext uri="{BB962C8B-B14F-4D97-AF65-F5344CB8AC3E}">
        <p14:creationId xmlns:p14="http://schemas.microsoft.com/office/powerpoint/2010/main" val="30617886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736004" y="847288"/>
            <a:ext cx="639737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190</a:t>
            </a:r>
          </a:p>
          <a:p>
            <a:endParaRPr lang="sv-SE" sz="2800" b="1" dirty="0"/>
          </a:p>
          <a:p>
            <a:r>
              <a:rPr lang="sv-SE" sz="2800" dirty="0"/>
              <a:t>Diagrammet visar hur mycket vatten väger.</a:t>
            </a:r>
          </a:p>
          <a:p>
            <a:endParaRPr lang="sv-SE" sz="2800" dirty="0"/>
          </a:p>
          <a:p>
            <a:r>
              <a:rPr lang="sv-SE" sz="2800" dirty="0"/>
              <a:t>Är vikten proportionell mot volymen?</a:t>
            </a:r>
          </a:p>
          <a:p>
            <a:r>
              <a:rPr lang="sv-SE" sz="2800" dirty="0"/>
              <a:t>Motivera ditt svar.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5281FE5-3B80-4C2F-AC6F-8A55A989D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3377" y="1772669"/>
            <a:ext cx="4116736" cy="3504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474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367772" y="1013542"/>
            <a:ext cx="54819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192</a:t>
            </a:r>
          </a:p>
          <a:p>
            <a:endParaRPr lang="sv-SE" sz="2800" b="1" dirty="0"/>
          </a:p>
          <a:p>
            <a:r>
              <a:rPr lang="sv-SE" sz="2800" dirty="0"/>
              <a:t>Är priset proportionellt mot vikten?</a:t>
            </a:r>
          </a:p>
          <a:p>
            <a:endParaRPr lang="sv-SE" sz="2800" dirty="0"/>
          </a:p>
          <a:p>
            <a:r>
              <a:rPr lang="sv-SE" sz="2800" dirty="0"/>
              <a:t>Hur kan du veta det?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B86B78EC-49CC-4152-9B87-977B6C328C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0522" y="2611940"/>
            <a:ext cx="5678285" cy="3232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77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875779" y="847288"/>
            <a:ext cx="700468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10</a:t>
            </a:r>
          </a:p>
          <a:p>
            <a:endParaRPr lang="sv-SE" sz="2800" b="1" dirty="0"/>
          </a:p>
          <a:p>
            <a:r>
              <a:rPr lang="sv-SE" sz="2800" dirty="0"/>
              <a:t>Diagrammet visar hur kostnaden för två sorters päron beror av vikten.</a:t>
            </a:r>
          </a:p>
          <a:p>
            <a:endParaRPr lang="sv-SE" sz="2800" dirty="0"/>
          </a:p>
          <a:p>
            <a:r>
              <a:rPr lang="sv-SE" sz="2800" dirty="0"/>
              <a:t>Är kostnaden proportionell mot vikten?</a:t>
            </a:r>
          </a:p>
          <a:p>
            <a:r>
              <a:rPr lang="sv-SE" sz="2800" dirty="0"/>
              <a:t>Motivera ditt svar.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950B0C5D-765E-4BA0-A0D6-A510B943D0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7759" y="1415805"/>
            <a:ext cx="3553185" cy="402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347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869007" y="847288"/>
            <a:ext cx="603055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200</a:t>
            </a:r>
          </a:p>
          <a:p>
            <a:endParaRPr lang="sv-SE" sz="2800" b="1" dirty="0"/>
          </a:p>
          <a:p>
            <a:r>
              <a:rPr lang="sv-SE" sz="2800" dirty="0"/>
              <a:t>Teckna ett uttryck för vad det kostar att köpa x bananer och y apelsiner.</a:t>
            </a:r>
          </a:p>
          <a:p>
            <a:endParaRPr lang="sv-SE" sz="2800" dirty="0"/>
          </a:p>
          <a:p>
            <a:r>
              <a:rPr lang="sv-SE" sz="2800" dirty="0"/>
              <a:t>Förklara vad som menas med uttrycket (50 – 8 ∙ x) kr.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6D4CA96-851C-45A8-8C77-ED75FB9BB8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5668" y="3672522"/>
            <a:ext cx="5185051" cy="2080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749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4661782" y="3075057"/>
            <a:ext cx="286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UTVECKLA</a:t>
            </a:r>
          </a:p>
        </p:txBody>
      </p:sp>
    </p:spTree>
    <p:extLst>
      <p:ext uri="{BB962C8B-B14F-4D97-AF65-F5344CB8AC3E}">
        <p14:creationId xmlns:p14="http://schemas.microsoft.com/office/powerpoint/2010/main" val="59341522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519749" y="2305615"/>
            <a:ext cx="715250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216</a:t>
            </a:r>
          </a:p>
          <a:p>
            <a:endParaRPr lang="sv-SE" sz="2800" b="1" dirty="0"/>
          </a:p>
          <a:p>
            <a:r>
              <a:rPr lang="sv-SE" sz="2800" dirty="0"/>
              <a:t>På en bondgård finns x höns, y kor och z getter.</a:t>
            </a:r>
          </a:p>
          <a:p>
            <a:endParaRPr lang="sv-SE" sz="2800" dirty="0"/>
          </a:p>
          <a:p>
            <a:r>
              <a:rPr lang="sv-SE" sz="2800" dirty="0"/>
              <a:t>Vad betyder uttrycket z - (x + y)?</a:t>
            </a:r>
          </a:p>
        </p:txBody>
      </p:sp>
    </p:spTree>
    <p:extLst>
      <p:ext uri="{BB962C8B-B14F-4D97-AF65-F5344CB8AC3E}">
        <p14:creationId xmlns:p14="http://schemas.microsoft.com/office/powerpoint/2010/main" val="2620156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690426" y="847288"/>
            <a:ext cx="653917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13</a:t>
            </a:r>
          </a:p>
          <a:p>
            <a:endParaRPr lang="sv-SE" sz="2800" b="1" dirty="0"/>
          </a:p>
          <a:p>
            <a:r>
              <a:rPr lang="sv-SE" sz="2800" dirty="0"/>
              <a:t>Är kostnaden för en glass proportionell mot antalet kulor?</a:t>
            </a:r>
          </a:p>
          <a:p>
            <a:endParaRPr lang="sv-SE" sz="2800" dirty="0"/>
          </a:p>
          <a:p>
            <a:r>
              <a:rPr lang="sv-SE" sz="2800" dirty="0"/>
              <a:t>Förklara hur du tänker.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D06D6806-174E-4186-AC5A-BDAD9ECF94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7985" y="2463319"/>
            <a:ext cx="3191301" cy="3303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88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302711" y="1874728"/>
            <a:ext cx="758657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14</a:t>
            </a:r>
          </a:p>
          <a:p>
            <a:endParaRPr lang="sv-SE" sz="2800" b="1" dirty="0"/>
          </a:p>
          <a:p>
            <a:r>
              <a:rPr lang="sv-SE" sz="2800" dirty="0"/>
              <a:t>Ett flygplan håller en jämn hastighet på 800 km/h.</a:t>
            </a:r>
          </a:p>
          <a:p>
            <a:endParaRPr lang="sv-SE" sz="2800" dirty="0"/>
          </a:p>
          <a:p>
            <a:r>
              <a:rPr lang="sv-SE" sz="2800" dirty="0"/>
              <a:t>Är sträckan proportionell mot tiden?</a:t>
            </a:r>
          </a:p>
          <a:p>
            <a:endParaRPr lang="sv-SE" sz="2800" dirty="0"/>
          </a:p>
          <a:p>
            <a:r>
              <a:rPr lang="sv-SE" sz="2800" dirty="0"/>
              <a:t>Motivera ditt svar.</a:t>
            </a:r>
          </a:p>
        </p:txBody>
      </p:sp>
    </p:spTree>
    <p:extLst>
      <p:ext uri="{BB962C8B-B14F-4D97-AF65-F5344CB8AC3E}">
        <p14:creationId xmlns:p14="http://schemas.microsoft.com/office/powerpoint/2010/main" val="2968433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607299" y="1395928"/>
            <a:ext cx="653917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15</a:t>
            </a:r>
          </a:p>
          <a:p>
            <a:endParaRPr lang="sv-SE" sz="2800" b="1" dirty="0"/>
          </a:p>
          <a:p>
            <a:r>
              <a:rPr lang="sv-SE" sz="2800" dirty="0"/>
              <a:t>Vad tycker du om prissättningen på lingon?</a:t>
            </a:r>
          </a:p>
          <a:p>
            <a:endParaRPr lang="sv-SE" sz="2800" dirty="0"/>
          </a:p>
          <a:p>
            <a:r>
              <a:rPr lang="sv-SE" sz="2800" dirty="0"/>
              <a:t>Förklara hur du tänker.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90E16428-D00D-4E19-849B-D61AB5395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4001" y="3003232"/>
            <a:ext cx="5600700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701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701722" y="1874728"/>
            <a:ext cx="678855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UPPGIFT 18</a:t>
            </a:r>
          </a:p>
          <a:p>
            <a:endParaRPr lang="sv-SE" sz="2800" b="1" dirty="0"/>
          </a:p>
          <a:p>
            <a:r>
              <a:rPr lang="sv-SE" sz="2800" dirty="0"/>
              <a:t>I en bägare som väger 50 g hälls vatten. </a:t>
            </a:r>
          </a:p>
          <a:p>
            <a:r>
              <a:rPr lang="sv-SE" sz="2800" dirty="0"/>
              <a:t>Vatten väger 10 g per centiliter.</a:t>
            </a:r>
          </a:p>
          <a:p>
            <a:endParaRPr lang="sv-SE" sz="2800" dirty="0"/>
          </a:p>
          <a:p>
            <a:r>
              <a:rPr lang="sv-SE" sz="2800" dirty="0"/>
              <a:t>Är vikten proportionell mot volymen vatten?</a:t>
            </a:r>
          </a:p>
          <a:p>
            <a:r>
              <a:rPr lang="sv-SE" sz="2800" dirty="0"/>
              <a:t>Motivera ditt svar.</a:t>
            </a:r>
          </a:p>
        </p:txBody>
      </p:sp>
    </p:spTree>
    <p:extLst>
      <p:ext uri="{BB962C8B-B14F-4D97-AF65-F5344CB8AC3E}">
        <p14:creationId xmlns:p14="http://schemas.microsoft.com/office/powerpoint/2010/main" val="3109607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Återblick">
  <a:themeElements>
    <a:clrScheme name="Lil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Åter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Åter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2142</TotalTime>
  <Words>1220</Words>
  <Application>Microsoft Office PowerPoint</Application>
  <PresentationFormat>Bredbild</PresentationFormat>
  <Paragraphs>267</Paragraphs>
  <Slides>52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52</vt:i4>
      </vt:variant>
    </vt:vector>
  </HeadingPairs>
  <TitlesOfParts>
    <vt:vector size="55" baseType="lpstr">
      <vt:lpstr>Calibri</vt:lpstr>
      <vt:lpstr>Calibri Light</vt:lpstr>
      <vt:lpstr>Återblick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Kerstin Dahlin</dc:creator>
  <cp:lastModifiedBy>Kerstin Dahlin</cp:lastModifiedBy>
  <cp:revision>61</cp:revision>
  <dcterms:created xsi:type="dcterms:W3CDTF">2019-08-04T10:07:00Z</dcterms:created>
  <dcterms:modified xsi:type="dcterms:W3CDTF">2021-07-16T15:33:36Z</dcterms:modified>
</cp:coreProperties>
</file>