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60" r:id="rId4"/>
    <p:sldId id="261" r:id="rId5"/>
    <p:sldId id="272" r:id="rId6"/>
    <p:sldId id="259" r:id="rId7"/>
    <p:sldId id="262" r:id="rId8"/>
    <p:sldId id="275" r:id="rId9"/>
    <p:sldId id="273" r:id="rId10"/>
    <p:sldId id="270" r:id="rId11"/>
    <p:sldId id="274" r:id="rId12"/>
    <p:sldId id="27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78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7250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8722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583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76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8056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33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46878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619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257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213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2021-07-20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004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36877" y="2721114"/>
            <a:ext cx="651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PROBLEMLÖSNING KAPITEL 1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49478" y="467353"/>
            <a:ext cx="616646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PROBLEM 8</a:t>
            </a:r>
          </a:p>
          <a:p>
            <a:endParaRPr lang="sv-SE" sz="2400" b="1" dirty="0"/>
          </a:p>
          <a:p>
            <a:r>
              <a:rPr lang="sv-SE" sz="2400" dirty="0"/>
              <a:t>Viktor kastar tio pilar mot piltavlan.</a:t>
            </a:r>
          </a:p>
          <a:p>
            <a:r>
              <a:rPr lang="sv-SE" sz="2400" dirty="0"/>
              <a:t>När han har kastat sju pilar har han 105 poäng.</a:t>
            </a:r>
          </a:p>
          <a:p>
            <a:endParaRPr lang="sv-SE" sz="2400" dirty="0"/>
          </a:p>
          <a:p>
            <a:r>
              <a:rPr lang="sv-SE" sz="2400" dirty="0"/>
              <a:t>Vilka poäng fick de olika pilarna om han träffade tavlan alla sju gångerna? </a:t>
            </a:r>
          </a:p>
          <a:p>
            <a:r>
              <a:rPr lang="sv-SE" sz="2400" dirty="0"/>
              <a:t>Det finns flera lösningar. Försök hitta minst två.</a:t>
            </a:r>
          </a:p>
          <a:p>
            <a:endParaRPr lang="sv-SE" sz="2400" dirty="0"/>
          </a:p>
          <a:p>
            <a:r>
              <a:rPr lang="sv-SE" sz="2400" dirty="0"/>
              <a:t>När Viktor har kastat alla tio pilarna har han sammanlagt 150 poäng. </a:t>
            </a:r>
          </a:p>
          <a:p>
            <a:r>
              <a:rPr lang="sv-SE" sz="2400" dirty="0"/>
              <a:t>Även de tre sista pilarna träffade tavlan. </a:t>
            </a:r>
          </a:p>
          <a:p>
            <a:r>
              <a:rPr lang="sv-SE" sz="2400" dirty="0"/>
              <a:t>Vilka poäng fick de pilarna?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0374091-E1F1-4F02-900B-B060A67A74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5412" y="1580210"/>
            <a:ext cx="3837110" cy="369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16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341743" y="1443841"/>
            <a:ext cx="95085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9</a:t>
            </a:r>
          </a:p>
          <a:p>
            <a:endParaRPr lang="sv-SE" sz="2800" b="1" dirty="0"/>
          </a:p>
          <a:p>
            <a:r>
              <a:rPr lang="sv-SE" sz="2800" dirty="0"/>
              <a:t>En dag köpte Jessica och Caroline några skraplotter tillsammans.</a:t>
            </a:r>
          </a:p>
          <a:p>
            <a:endParaRPr lang="sv-SE" sz="2800" dirty="0"/>
          </a:p>
          <a:p>
            <a:r>
              <a:rPr lang="sv-SE" sz="2800" dirty="0"/>
              <a:t>Jessica satsade 60 kr och Caroline 90 kr.</a:t>
            </a:r>
          </a:p>
          <a:p>
            <a:endParaRPr lang="sv-SE" sz="2800" dirty="0"/>
          </a:p>
          <a:p>
            <a:r>
              <a:rPr lang="sv-SE" sz="2800" dirty="0"/>
              <a:t>De hade tur och vann 1 500 kr</a:t>
            </a:r>
          </a:p>
          <a:p>
            <a:endParaRPr lang="sv-SE" sz="2800" dirty="0"/>
          </a:p>
          <a:p>
            <a:r>
              <a:rPr lang="sv-SE" sz="2800" dirty="0"/>
              <a:t>Hur ska vinsten fördelas för att det ska bli rättvist?</a:t>
            </a:r>
          </a:p>
        </p:txBody>
      </p:sp>
    </p:spTree>
    <p:extLst>
      <p:ext uri="{BB962C8B-B14F-4D97-AF65-F5344CB8AC3E}">
        <p14:creationId xmlns:p14="http://schemas.microsoft.com/office/powerpoint/2010/main" val="108828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731673" y="2044005"/>
            <a:ext cx="27286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10</a:t>
            </a:r>
          </a:p>
          <a:p>
            <a:endParaRPr lang="sv-SE" sz="2800" b="1" dirty="0"/>
          </a:p>
          <a:p>
            <a:r>
              <a:rPr lang="sv-SE" sz="2800" dirty="0"/>
              <a:t>Vilka tal saknas?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CE2CF5E-F689-4309-9C2A-A2685DEBA5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1452" y="3912609"/>
            <a:ext cx="7609096" cy="99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03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685309" y="1443841"/>
            <a:ext cx="482138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 b="1" dirty="0"/>
              <a:t>Välj metod:</a:t>
            </a:r>
          </a:p>
          <a:p>
            <a:pPr marL="571500" indent="-571500">
              <a:buFontTx/>
              <a:buChar char="-"/>
            </a:pPr>
            <a:r>
              <a:rPr lang="sv-SE" sz="3600" b="1" dirty="0"/>
              <a:t>RITA EN BILD</a:t>
            </a:r>
          </a:p>
          <a:p>
            <a:pPr marL="571500" indent="-571500">
              <a:buFontTx/>
              <a:buChar char="-"/>
            </a:pPr>
            <a:r>
              <a:rPr lang="sv-SE" sz="3600" b="1" dirty="0"/>
              <a:t>GISSA OCH PRÖVA</a:t>
            </a:r>
          </a:p>
          <a:p>
            <a:pPr marL="571500" indent="-571500">
              <a:buFontTx/>
              <a:buChar char="-"/>
            </a:pPr>
            <a:r>
              <a:rPr lang="sv-SE" sz="3600" b="1" dirty="0"/>
              <a:t>HITTA MÖNSTER</a:t>
            </a:r>
          </a:p>
          <a:p>
            <a:pPr marL="571500" indent="-571500">
              <a:buFontTx/>
              <a:buChar char="-"/>
            </a:pPr>
            <a:r>
              <a:rPr lang="sv-SE" sz="3600" b="1" dirty="0"/>
              <a:t>STEG FÖR STEG</a:t>
            </a:r>
          </a:p>
          <a:p>
            <a:pPr marL="571500" indent="-571500">
              <a:buFontTx/>
              <a:buChar char="-"/>
            </a:pPr>
            <a:r>
              <a:rPr lang="sv-SE" sz="3600" b="1" dirty="0"/>
              <a:t>ARBETA BAKIFRÅN</a:t>
            </a:r>
          </a:p>
          <a:p>
            <a:pPr marL="571500" indent="-571500">
              <a:buFontTx/>
              <a:buChar char="-"/>
            </a:pPr>
            <a:r>
              <a:rPr lang="sv-SE" sz="3600" b="1" dirty="0"/>
              <a:t>TÄNK LOGISKT</a:t>
            </a:r>
          </a:p>
        </p:txBody>
      </p:sp>
    </p:spTree>
    <p:extLst>
      <p:ext uri="{BB962C8B-B14F-4D97-AF65-F5344CB8AC3E}">
        <p14:creationId xmlns:p14="http://schemas.microsoft.com/office/powerpoint/2010/main" val="2851525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647811" y="1874728"/>
            <a:ext cx="689637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</a:t>
            </a:r>
          </a:p>
          <a:p>
            <a:endParaRPr lang="sv-SE" sz="2800" b="1" dirty="0"/>
          </a:p>
          <a:p>
            <a:r>
              <a:rPr lang="sv-SE" sz="2800" dirty="0"/>
              <a:t>En kväll började Elin läsa i sin bok på sidan 24.</a:t>
            </a:r>
          </a:p>
          <a:p>
            <a:endParaRPr lang="sv-SE" sz="2800" dirty="0"/>
          </a:p>
          <a:p>
            <a:r>
              <a:rPr lang="sv-SE" sz="2800" dirty="0"/>
              <a:t>Hon slutade när hon läst färdigt sidan 42.</a:t>
            </a:r>
          </a:p>
          <a:p>
            <a:endParaRPr lang="sv-SE" sz="2800" dirty="0"/>
          </a:p>
          <a:p>
            <a:r>
              <a:rPr lang="sv-SE" sz="2800" dirty="0"/>
              <a:t>Hur många sidor läste Elin den kvällen?</a:t>
            </a:r>
          </a:p>
        </p:txBody>
      </p:sp>
    </p:spTree>
    <p:extLst>
      <p:ext uri="{BB962C8B-B14F-4D97-AF65-F5344CB8AC3E}">
        <p14:creationId xmlns:p14="http://schemas.microsoft.com/office/powerpoint/2010/main" val="348303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979117" y="1874728"/>
            <a:ext cx="623376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2</a:t>
            </a:r>
          </a:p>
          <a:p>
            <a:endParaRPr lang="sv-SE" sz="2800" b="1" dirty="0"/>
          </a:p>
          <a:p>
            <a:r>
              <a:rPr lang="sv-SE" sz="2800" dirty="0" err="1"/>
              <a:t>Bulent</a:t>
            </a:r>
            <a:r>
              <a:rPr lang="sv-SE" sz="2800" dirty="0"/>
              <a:t> har ett snöre som är 2 m långt.</a:t>
            </a:r>
          </a:p>
          <a:p>
            <a:endParaRPr lang="sv-SE" sz="2800" dirty="0"/>
          </a:p>
          <a:p>
            <a:r>
              <a:rPr lang="sv-SE" sz="2800" dirty="0"/>
              <a:t>Han ska klippa snöret i 50 cm långa bitar.</a:t>
            </a:r>
          </a:p>
          <a:p>
            <a:endParaRPr lang="sv-SE" sz="2800" dirty="0"/>
          </a:p>
          <a:p>
            <a:r>
              <a:rPr lang="sv-SE" sz="2800" dirty="0"/>
              <a:t>Hur många klipp måste han göra?</a:t>
            </a:r>
          </a:p>
        </p:txBody>
      </p:sp>
    </p:spTree>
    <p:extLst>
      <p:ext uri="{BB962C8B-B14F-4D97-AF65-F5344CB8AC3E}">
        <p14:creationId xmlns:p14="http://schemas.microsoft.com/office/powerpoint/2010/main" val="305450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081348" y="567106"/>
            <a:ext cx="6366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3</a:t>
            </a:r>
          </a:p>
          <a:p>
            <a:endParaRPr lang="sv-SE" sz="2800" b="1" dirty="0"/>
          </a:p>
          <a:p>
            <a:r>
              <a:rPr lang="sv-SE" sz="2800" dirty="0"/>
              <a:t>En brandman står på den mittersta pinnen på en brandstege.</a:t>
            </a:r>
          </a:p>
          <a:p>
            <a:endParaRPr lang="sv-SE" sz="2800" dirty="0"/>
          </a:p>
          <a:p>
            <a:r>
              <a:rPr lang="sv-SE" sz="2800" dirty="0"/>
              <a:t>Han klättrar upp åtta steg.</a:t>
            </a:r>
          </a:p>
          <a:p>
            <a:endParaRPr lang="sv-SE" sz="2800" dirty="0"/>
          </a:p>
          <a:p>
            <a:r>
              <a:rPr lang="sv-SE" sz="2800" dirty="0"/>
              <a:t>Det är då sju pinnar upp till stegens topp.</a:t>
            </a:r>
          </a:p>
          <a:p>
            <a:endParaRPr lang="sv-SE" sz="2800" dirty="0"/>
          </a:p>
          <a:p>
            <a:r>
              <a:rPr lang="sv-SE" sz="2800" dirty="0"/>
              <a:t>Hur många pinnar har stegen?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BC0325A-A957-44A8-87EA-40EB8E3E45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9548" y="1136133"/>
            <a:ext cx="3281104" cy="4585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32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17206" y="1012954"/>
            <a:ext cx="85575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4</a:t>
            </a:r>
          </a:p>
          <a:p>
            <a:endParaRPr lang="sv-SE" sz="2800" b="1" dirty="0"/>
          </a:p>
          <a:p>
            <a:r>
              <a:rPr lang="sv-SE" sz="2800" dirty="0" err="1"/>
              <a:t>Ellika</a:t>
            </a:r>
            <a:r>
              <a:rPr lang="sv-SE" sz="2800" dirty="0"/>
              <a:t> spelar trumpet i en stor blåsorkester.</a:t>
            </a:r>
          </a:p>
          <a:p>
            <a:endParaRPr lang="sv-SE" sz="2800" dirty="0"/>
          </a:p>
          <a:p>
            <a:r>
              <a:rPr lang="sv-SE" sz="2800" dirty="0" err="1"/>
              <a:t>Ellika</a:t>
            </a:r>
            <a:r>
              <a:rPr lang="sv-SE" sz="2800" dirty="0"/>
              <a:t> står i 4:e raden framifrån och 2:a raden bakifrån.</a:t>
            </a:r>
          </a:p>
          <a:p>
            <a:endParaRPr lang="sv-SE" sz="2800" dirty="0"/>
          </a:p>
          <a:p>
            <a:r>
              <a:rPr lang="sv-SE" sz="2800" dirty="0"/>
              <a:t>Hon står i 3:e raden från vänster och i den 8:e från höger.</a:t>
            </a:r>
          </a:p>
          <a:p>
            <a:endParaRPr lang="sv-SE" sz="2800" dirty="0"/>
          </a:p>
          <a:p>
            <a:r>
              <a:rPr lang="sv-SE" sz="2800" dirty="0"/>
              <a:t>Det står lika många personer i varje rad.</a:t>
            </a:r>
          </a:p>
          <a:p>
            <a:endParaRPr lang="sv-SE" sz="2800" dirty="0"/>
          </a:p>
          <a:p>
            <a:r>
              <a:rPr lang="sv-SE" sz="2800" dirty="0"/>
              <a:t>Hur många personer är det sammanlagt i orkestern?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277873" y="982176"/>
            <a:ext cx="963625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PROBLEM 5</a:t>
            </a:r>
          </a:p>
          <a:p>
            <a:endParaRPr lang="sv-SE" sz="2400" b="1" dirty="0"/>
          </a:p>
          <a:p>
            <a:r>
              <a:rPr lang="sv-SE" sz="2400" dirty="0"/>
              <a:t>Familjen Josefsson körde sammanlagt 1 423 km under fem dagar.</a:t>
            </a:r>
          </a:p>
          <a:p>
            <a:r>
              <a:rPr lang="sv-SE" sz="2400" dirty="0"/>
              <a:t>Den kortaste sträcka de körde på en dag var 198 m och den längsta 357 km.</a:t>
            </a:r>
          </a:p>
          <a:p>
            <a:r>
              <a:rPr lang="sv-SE" sz="2400" dirty="0"/>
              <a:t>De startade sin resa på en fredag och kom hem följande tisdag.</a:t>
            </a:r>
          </a:p>
          <a:p>
            <a:endParaRPr lang="sv-SE" sz="2400" dirty="0"/>
          </a:p>
          <a:p>
            <a:pPr marL="457200" indent="-457200">
              <a:buFontTx/>
              <a:buChar char="-"/>
            </a:pPr>
            <a:r>
              <a:rPr lang="sv-SE" sz="2400" dirty="0"/>
              <a:t>Eftersom de startade sent på fredagen så körde de den kortaste sträckan den dagen.</a:t>
            </a:r>
          </a:p>
          <a:p>
            <a:pPr marL="457200" indent="-457200">
              <a:buFontTx/>
              <a:buChar char="-"/>
            </a:pPr>
            <a:r>
              <a:rPr lang="sv-SE" sz="2400" dirty="0"/>
              <a:t>På lördagen körde de 104 km längre än under fredagen.</a:t>
            </a:r>
          </a:p>
          <a:p>
            <a:pPr marL="457200" indent="-457200">
              <a:buFontTx/>
              <a:buChar char="-"/>
            </a:pPr>
            <a:r>
              <a:rPr lang="sv-SE" sz="2400" dirty="0"/>
              <a:t>Längst körde de på måndagen.</a:t>
            </a:r>
          </a:p>
          <a:p>
            <a:pPr marL="457200" indent="-457200">
              <a:buFontTx/>
              <a:buChar char="-"/>
            </a:pPr>
            <a:r>
              <a:rPr lang="sv-SE" sz="2400" dirty="0"/>
              <a:t>På söndagen och tisdagen körde de lika långt.</a:t>
            </a:r>
          </a:p>
          <a:p>
            <a:pPr marL="457200" indent="-457200">
              <a:buFontTx/>
              <a:buChar char="-"/>
            </a:pPr>
            <a:endParaRPr lang="sv-SE" sz="2400" dirty="0"/>
          </a:p>
          <a:p>
            <a:r>
              <a:rPr lang="sv-SE" sz="2400" dirty="0"/>
              <a:t>Räkna ut hur långt de körde de fem olika dagarna.</a:t>
            </a:r>
          </a:p>
        </p:txBody>
      </p:sp>
    </p:spTree>
    <p:extLst>
      <p:ext uri="{BB962C8B-B14F-4D97-AF65-F5344CB8AC3E}">
        <p14:creationId xmlns:p14="http://schemas.microsoft.com/office/powerpoint/2010/main" val="88844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497122" y="1227710"/>
            <a:ext cx="73974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6</a:t>
            </a:r>
          </a:p>
          <a:p>
            <a:endParaRPr lang="sv-SE" sz="2800" b="1" dirty="0"/>
          </a:p>
          <a:p>
            <a:r>
              <a:rPr lang="sv-SE" sz="2800" dirty="0"/>
              <a:t>På en lantgård finns en höna som i genomsnitt lägger ett och ett halvt ägg på en och en halv dag.</a:t>
            </a:r>
          </a:p>
          <a:p>
            <a:endParaRPr lang="sv-SE" sz="2800" dirty="0"/>
          </a:p>
          <a:p>
            <a:r>
              <a:rPr lang="sv-SE" sz="2800" dirty="0"/>
              <a:t>Hur lång tid behöver hönan för att värpa ett dussin ägg?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05EEB13-89E5-44E1-B965-299DD91CCA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3890" y="3036373"/>
            <a:ext cx="2871782" cy="78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17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61971" y="847288"/>
            <a:ext cx="743462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7</a:t>
            </a:r>
          </a:p>
          <a:p>
            <a:endParaRPr lang="sv-SE" sz="2800" b="1" dirty="0"/>
          </a:p>
          <a:p>
            <a:r>
              <a:rPr lang="sv-SE" sz="2800" dirty="0"/>
              <a:t>Tre kort ur en kortlek ligger på bordet.</a:t>
            </a:r>
          </a:p>
          <a:p>
            <a:r>
              <a:rPr lang="sv-SE" sz="2800" dirty="0"/>
              <a:t>Försök att räkna ut vilka kort det är och hur de ligger med hjälp av den här informationen:</a:t>
            </a:r>
          </a:p>
          <a:p>
            <a:endParaRPr lang="sv-SE" sz="2800" dirty="0"/>
          </a:p>
          <a:p>
            <a:pPr marL="457200" indent="-457200">
              <a:buFontTx/>
              <a:buChar char="-"/>
            </a:pPr>
            <a:r>
              <a:rPr lang="sv-SE" sz="2800" dirty="0"/>
              <a:t>Spaderkortet ligger till höger om hjärterkortet.</a:t>
            </a:r>
          </a:p>
          <a:p>
            <a:pPr marL="457200" indent="-457200">
              <a:buFontTx/>
              <a:buChar char="-"/>
            </a:pPr>
            <a:r>
              <a:rPr lang="sv-SE" sz="2800" dirty="0"/>
              <a:t>Trean ligger till vänster om hjärterkortet.</a:t>
            </a:r>
          </a:p>
          <a:p>
            <a:pPr marL="457200" indent="-457200">
              <a:buFontTx/>
              <a:buChar char="-"/>
            </a:pPr>
            <a:r>
              <a:rPr lang="sv-SE" sz="2800" dirty="0"/>
              <a:t>Nian ligger till höger om femman.</a:t>
            </a:r>
          </a:p>
          <a:p>
            <a:pPr marL="457200" indent="-457200">
              <a:buFontTx/>
              <a:buChar char="-"/>
            </a:pPr>
            <a:r>
              <a:rPr lang="sv-SE" sz="2800" dirty="0"/>
              <a:t>Ett av korten är en ruter.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755992C-DA05-412F-B0E5-01CE0579C0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9007" y="1619293"/>
            <a:ext cx="3020517" cy="361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77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605</TotalTime>
  <Words>483</Words>
  <Application>Microsoft Office PowerPoint</Application>
  <PresentationFormat>Bredbild</PresentationFormat>
  <Paragraphs>91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63</cp:revision>
  <dcterms:created xsi:type="dcterms:W3CDTF">2019-08-04T10:07:00Z</dcterms:created>
  <dcterms:modified xsi:type="dcterms:W3CDTF">2021-07-20T13:16:31Z</dcterms:modified>
</cp:coreProperties>
</file>